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0" r:id="rId1"/>
  </p:sldMasterIdLst>
  <p:notesMasterIdLst>
    <p:notesMasterId r:id="rId61"/>
  </p:notesMasterIdLst>
  <p:handoutMasterIdLst>
    <p:handoutMasterId r:id="rId62"/>
  </p:handoutMasterIdLst>
  <p:sldIdLst>
    <p:sldId id="394" r:id="rId2"/>
    <p:sldId id="524" r:id="rId3"/>
    <p:sldId id="525" r:id="rId4"/>
    <p:sldId id="526" r:id="rId5"/>
    <p:sldId id="527" r:id="rId6"/>
    <p:sldId id="528" r:id="rId7"/>
    <p:sldId id="529" r:id="rId8"/>
    <p:sldId id="530" r:id="rId9"/>
    <p:sldId id="531" r:id="rId10"/>
    <p:sldId id="532" r:id="rId11"/>
    <p:sldId id="533" r:id="rId12"/>
    <p:sldId id="534" r:id="rId13"/>
    <p:sldId id="535" r:id="rId14"/>
    <p:sldId id="536" r:id="rId15"/>
    <p:sldId id="537" r:id="rId16"/>
    <p:sldId id="538" r:id="rId17"/>
    <p:sldId id="539" r:id="rId18"/>
    <p:sldId id="540"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54" r:id="rId33"/>
    <p:sldId id="555" r:id="rId34"/>
    <p:sldId id="556" r:id="rId35"/>
    <p:sldId id="557" r:id="rId36"/>
    <p:sldId id="558" r:id="rId37"/>
    <p:sldId id="559" r:id="rId38"/>
    <p:sldId id="560" r:id="rId39"/>
    <p:sldId id="561" r:id="rId40"/>
    <p:sldId id="562" r:id="rId41"/>
    <p:sldId id="563" r:id="rId42"/>
    <p:sldId id="564" r:id="rId43"/>
    <p:sldId id="565" r:id="rId44"/>
    <p:sldId id="566" r:id="rId45"/>
    <p:sldId id="567" r:id="rId46"/>
    <p:sldId id="568" r:id="rId47"/>
    <p:sldId id="569" r:id="rId48"/>
    <p:sldId id="570" r:id="rId49"/>
    <p:sldId id="571" r:id="rId50"/>
    <p:sldId id="572" r:id="rId51"/>
    <p:sldId id="573" r:id="rId52"/>
    <p:sldId id="574" r:id="rId53"/>
    <p:sldId id="575" r:id="rId54"/>
    <p:sldId id="576" r:id="rId55"/>
    <p:sldId id="577" r:id="rId56"/>
    <p:sldId id="578" r:id="rId57"/>
    <p:sldId id="579" r:id="rId58"/>
    <p:sldId id="580" r:id="rId59"/>
    <p:sldId id="581" r:id="rId60"/>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sz="1000" kern="1200">
        <a:solidFill>
          <a:schemeClr val="tx1"/>
        </a:solidFill>
        <a:latin typeface="Arial" pitchFamily="34" charset="0"/>
        <a:ea typeface="+mn-ea"/>
        <a:cs typeface="+mn-cs"/>
      </a:defRPr>
    </a:lvl2pPr>
    <a:lvl3pPr marL="914400" algn="l" rtl="0" eaLnBrk="0" fontAlgn="base" hangingPunct="0">
      <a:spcBef>
        <a:spcPct val="0"/>
      </a:spcBef>
      <a:spcAft>
        <a:spcPct val="0"/>
      </a:spcAft>
      <a:defRPr sz="1000" kern="1200">
        <a:solidFill>
          <a:schemeClr val="tx1"/>
        </a:solidFill>
        <a:latin typeface="Arial" pitchFamily="34" charset="0"/>
        <a:ea typeface="+mn-ea"/>
        <a:cs typeface="+mn-cs"/>
      </a:defRPr>
    </a:lvl3pPr>
    <a:lvl4pPr marL="1371600" algn="l" rtl="0" eaLnBrk="0" fontAlgn="base" hangingPunct="0">
      <a:spcBef>
        <a:spcPct val="0"/>
      </a:spcBef>
      <a:spcAft>
        <a:spcPct val="0"/>
      </a:spcAft>
      <a:defRPr sz="1000" kern="1200">
        <a:solidFill>
          <a:schemeClr val="tx1"/>
        </a:solidFill>
        <a:latin typeface="Arial" pitchFamily="34" charset="0"/>
        <a:ea typeface="+mn-ea"/>
        <a:cs typeface="+mn-cs"/>
      </a:defRPr>
    </a:lvl4pPr>
    <a:lvl5pPr marL="1828800" algn="l" rtl="0" eaLnBrk="0" fontAlgn="base" hangingPunct="0">
      <a:spcBef>
        <a:spcPct val="0"/>
      </a:spcBef>
      <a:spcAft>
        <a:spcPct val="0"/>
      </a:spcAft>
      <a:defRPr sz="1000" kern="1200">
        <a:solidFill>
          <a:schemeClr val="tx1"/>
        </a:solidFill>
        <a:latin typeface="Arial" pitchFamily="34" charset="0"/>
        <a:ea typeface="+mn-ea"/>
        <a:cs typeface="+mn-cs"/>
      </a:defRPr>
    </a:lvl5pPr>
    <a:lvl6pPr marL="2286000" algn="l" defTabSz="914400" rtl="0" eaLnBrk="1" latinLnBrk="0" hangingPunct="1">
      <a:defRPr sz="1000" kern="1200">
        <a:solidFill>
          <a:schemeClr val="tx1"/>
        </a:solidFill>
        <a:latin typeface="Arial" pitchFamily="34" charset="0"/>
        <a:ea typeface="+mn-ea"/>
        <a:cs typeface="+mn-cs"/>
      </a:defRPr>
    </a:lvl6pPr>
    <a:lvl7pPr marL="2743200" algn="l" defTabSz="914400" rtl="0" eaLnBrk="1" latinLnBrk="0" hangingPunct="1">
      <a:defRPr sz="1000" kern="1200">
        <a:solidFill>
          <a:schemeClr val="tx1"/>
        </a:solidFill>
        <a:latin typeface="Arial" pitchFamily="34" charset="0"/>
        <a:ea typeface="+mn-ea"/>
        <a:cs typeface="+mn-cs"/>
      </a:defRPr>
    </a:lvl7pPr>
    <a:lvl8pPr marL="3200400" algn="l" defTabSz="914400" rtl="0" eaLnBrk="1" latinLnBrk="0" hangingPunct="1">
      <a:defRPr sz="1000" kern="1200">
        <a:solidFill>
          <a:schemeClr val="tx1"/>
        </a:solidFill>
        <a:latin typeface="Arial" pitchFamily="34" charset="0"/>
        <a:ea typeface="+mn-ea"/>
        <a:cs typeface="+mn-cs"/>
      </a:defRPr>
    </a:lvl8pPr>
    <a:lvl9pPr marL="3657600" algn="l" defTabSz="914400" rtl="0" eaLnBrk="1" latinLnBrk="0" hangingPunct="1">
      <a:defRPr sz="10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7C80"/>
    <a:srgbClr val="808080"/>
    <a:srgbClr val="0099FF"/>
    <a:srgbClr val="33CCCC"/>
    <a:srgbClr val="00CCFF"/>
    <a:srgbClr val="66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236" autoAdjust="0"/>
    <p:restoredTop sz="85267" autoAdjust="0"/>
  </p:normalViewPr>
  <p:slideViewPr>
    <p:cSldViewPr snapToGrid="0">
      <p:cViewPr varScale="1">
        <p:scale>
          <a:sx n="90" d="100"/>
          <a:sy n="90" d="100"/>
        </p:scale>
        <p:origin x="-324" y="-108"/>
      </p:cViewPr>
      <p:guideLst>
        <p:guide orient="horz" pos="2736"/>
        <p:guide pos="3792"/>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3846"/>
    </p:cViewPr>
  </p:sorterViewPr>
  <p:notesViewPr>
    <p:cSldViewPr snapToGrid="0">
      <p:cViewPr>
        <p:scale>
          <a:sx n="100" d="100"/>
          <a:sy n="100" d="100"/>
        </p:scale>
        <p:origin x="-816" y="1194"/>
      </p:cViewPr>
      <p:guideLst>
        <p:guide orient="horz" pos="2579"/>
        <p:guide pos="44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6725"/>
          </a:xfrm>
          <a:prstGeom prst="rect">
            <a:avLst/>
          </a:prstGeom>
          <a:noFill/>
          <a:ln w="9525">
            <a:noFill/>
            <a:miter lim="800000"/>
            <a:headEnd/>
            <a:tailEnd/>
          </a:ln>
          <a:effectLst/>
        </p:spPr>
        <p:txBody>
          <a:bodyPr vert="horz" wrap="square" lIns="19146" tIns="0" rIns="19146" bIns="0" numCol="1" anchor="t" anchorCtr="0" compatLnSpc="1">
            <a:prstTxWarp prst="textNoShape">
              <a:avLst/>
            </a:prstTxWarp>
          </a:bodyPr>
          <a:lstStyle>
            <a:lvl1pPr defTabSz="919163">
              <a:defRPr i="1"/>
            </a:lvl1pPr>
          </a:lstStyle>
          <a:p>
            <a:r>
              <a:rPr lang="zh-CN" altLang="en-US"/>
              <a:t>Principles of Object Technology Instructor Notes</a:t>
            </a:r>
          </a:p>
        </p:txBody>
      </p:sp>
      <p:sp>
        <p:nvSpPr>
          <p:cNvPr id="3075" name="Rectangle 3"/>
          <p:cNvSpPr>
            <a:spLocks noGrp="1" noChangeArrowheads="1"/>
          </p:cNvSpPr>
          <p:nvPr>
            <p:ph type="dt" sz="quarter" idx="1"/>
          </p:nvPr>
        </p:nvSpPr>
        <p:spPr bwMode="auto">
          <a:xfrm>
            <a:off x="3971925" y="0"/>
            <a:ext cx="3038475" cy="466725"/>
          </a:xfrm>
          <a:prstGeom prst="rect">
            <a:avLst/>
          </a:prstGeom>
          <a:noFill/>
          <a:ln w="9525">
            <a:noFill/>
            <a:miter lim="800000"/>
            <a:headEnd/>
            <a:tailEnd/>
          </a:ln>
          <a:effectLst/>
        </p:spPr>
        <p:txBody>
          <a:bodyPr vert="horz" wrap="square" lIns="19146" tIns="0" rIns="19146" bIns="0" numCol="1" anchor="t" anchorCtr="0" compatLnSpc="1">
            <a:prstTxWarp prst="textNoShape">
              <a:avLst/>
            </a:prstTxWarp>
          </a:bodyPr>
          <a:lstStyle>
            <a:lvl1pPr algn="r" defTabSz="919163">
              <a:defRPr i="1"/>
            </a:lvl1pPr>
          </a:lstStyle>
          <a:p>
            <a:endParaRPr lang="en-US" altLang="zh-CN"/>
          </a:p>
        </p:txBody>
      </p:sp>
      <p:sp>
        <p:nvSpPr>
          <p:cNvPr id="3076" name="Rectangle 4"/>
          <p:cNvSpPr>
            <a:spLocks noGrp="1" noChangeArrowheads="1"/>
          </p:cNvSpPr>
          <p:nvPr>
            <p:ph type="ftr" sz="quarter" idx="2"/>
          </p:nvPr>
        </p:nvSpPr>
        <p:spPr bwMode="auto">
          <a:xfrm>
            <a:off x="0" y="8829675"/>
            <a:ext cx="3038475" cy="466725"/>
          </a:xfrm>
          <a:prstGeom prst="rect">
            <a:avLst/>
          </a:prstGeom>
          <a:noFill/>
          <a:ln w="9525">
            <a:noFill/>
            <a:miter lim="800000"/>
            <a:headEnd/>
            <a:tailEnd/>
          </a:ln>
          <a:effectLst/>
        </p:spPr>
        <p:txBody>
          <a:bodyPr vert="horz" wrap="square" lIns="19146" tIns="0" rIns="19146" bIns="0" numCol="1" anchor="b" anchorCtr="0" compatLnSpc="1">
            <a:prstTxWarp prst="textNoShape">
              <a:avLst/>
            </a:prstTxWarp>
          </a:bodyPr>
          <a:lstStyle>
            <a:lvl1pPr defTabSz="919163">
              <a:defRPr i="1"/>
            </a:lvl1pPr>
          </a:lstStyle>
          <a:p>
            <a:r>
              <a:rPr lang="zh-CN" altLang="en-US"/>
              <a:t>Module 2 - Principles of Visual Modeling</a:t>
            </a:r>
            <a:endParaRPr lang="en-US" altLang="zh-CN"/>
          </a:p>
        </p:txBody>
      </p:sp>
      <p:sp>
        <p:nvSpPr>
          <p:cNvPr id="3077" name="Rectangle 5"/>
          <p:cNvSpPr>
            <a:spLocks noGrp="1" noChangeArrowheads="1"/>
          </p:cNvSpPr>
          <p:nvPr>
            <p:ph type="sldNum" sz="quarter" idx="3"/>
          </p:nvPr>
        </p:nvSpPr>
        <p:spPr bwMode="auto">
          <a:xfrm>
            <a:off x="3971925" y="8829675"/>
            <a:ext cx="3038475" cy="466725"/>
          </a:xfrm>
          <a:prstGeom prst="rect">
            <a:avLst/>
          </a:prstGeom>
          <a:noFill/>
          <a:ln w="9525">
            <a:noFill/>
            <a:miter lim="800000"/>
            <a:headEnd/>
            <a:tailEnd/>
          </a:ln>
          <a:effectLst/>
        </p:spPr>
        <p:txBody>
          <a:bodyPr vert="horz" wrap="square" lIns="19146" tIns="0" rIns="19146" bIns="0" numCol="1" anchor="b" anchorCtr="0" compatLnSpc="1">
            <a:prstTxWarp prst="textNoShape">
              <a:avLst/>
            </a:prstTxWarp>
          </a:bodyPr>
          <a:lstStyle>
            <a:lvl1pPr algn="r" defTabSz="919163">
              <a:defRPr i="1"/>
            </a:lvl1pPr>
          </a:lstStyle>
          <a:p>
            <a:fld id="{851F73CD-709F-4552-8740-D63F08188CEB}" type="slidenum">
              <a:rPr lang="zh-CN" altLang="en-US"/>
              <a:pPr/>
              <a:t>‹#›</a:t>
            </a:fld>
            <a:endParaRPr lang="en-US" altLang="zh-CN"/>
          </a:p>
        </p:txBody>
      </p:sp>
      <p:sp>
        <p:nvSpPr>
          <p:cNvPr id="3078" name="Rectangle 6"/>
          <p:cNvSpPr>
            <a:spLocks noChangeArrowheads="1"/>
          </p:cNvSpPr>
          <p:nvPr/>
        </p:nvSpPr>
        <p:spPr bwMode="auto">
          <a:xfrm>
            <a:off x="3125788" y="8853488"/>
            <a:ext cx="754062" cy="258762"/>
          </a:xfrm>
          <a:prstGeom prst="rect">
            <a:avLst/>
          </a:prstGeom>
          <a:noFill/>
          <a:ln w="9525">
            <a:noFill/>
            <a:miter lim="800000"/>
            <a:headEnd/>
            <a:tailEnd/>
          </a:ln>
          <a:effectLst/>
        </p:spPr>
        <p:txBody>
          <a:bodyPr wrap="none" lIns="87752" tIns="44674" rIns="87752" bIns="44674">
            <a:spAutoFit/>
          </a:bodyPr>
          <a:lstStyle/>
          <a:p>
            <a:pPr algn="ctr" defTabSz="873125">
              <a:lnSpc>
                <a:spcPct val="90000"/>
              </a:lnSpc>
            </a:pPr>
            <a:r>
              <a:rPr lang="en-US" altLang="zh-CN" sz="1200"/>
              <a:t>Page </a:t>
            </a:r>
            <a:fld id="{57188769-4AC8-4917-89A8-A17F5BF2F9CF}" type="slidenum">
              <a:rPr lang="en-US" altLang="zh-CN" sz="1200"/>
              <a:pPr algn="ctr" defTabSz="873125">
                <a:lnSpc>
                  <a:spcPct val="90000"/>
                </a:lnSpc>
              </a:pPr>
              <a:t>‹#›</a:t>
            </a:fld>
            <a:endParaRPr lang="en-US" altLang="zh-CN" sz="1200"/>
          </a:p>
        </p:txBody>
      </p:sp>
    </p:spTree>
    <p:extLst>
      <p:ext uri="{BB962C8B-B14F-4D97-AF65-F5344CB8AC3E}">
        <p14:creationId xmlns:p14="http://schemas.microsoft.com/office/powerpoint/2010/main" val="3178789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7010400" cy="466725"/>
          </a:xfrm>
          <a:prstGeom prst="rect">
            <a:avLst/>
          </a:prstGeom>
          <a:noFill/>
          <a:ln w="9525">
            <a:noFill/>
            <a:miter lim="800000"/>
            <a:headEnd/>
            <a:tailEnd/>
          </a:ln>
          <a:effectLst/>
        </p:spPr>
        <p:txBody>
          <a:bodyPr vert="horz" wrap="square" lIns="19146" tIns="0" rIns="19146" bIns="0" numCol="1" anchor="t" anchorCtr="0" compatLnSpc="1">
            <a:prstTxWarp prst="textNoShape">
              <a:avLst/>
            </a:prstTxWarp>
          </a:bodyPr>
          <a:lstStyle>
            <a:lvl1pPr algn="ctr" defTabSz="919163">
              <a:defRPr sz="2400">
                <a:latin typeface="Arial Narrow" pitchFamily="34" charset="0"/>
              </a:defRPr>
            </a:lvl1pPr>
          </a:lstStyle>
          <a:p>
            <a:r>
              <a:rPr lang="en-US" altLang="zh-CN"/>
              <a:t>Essentials of Visual Modeling w/ UML 2.0 - Instructor Notes</a:t>
            </a:r>
          </a:p>
        </p:txBody>
      </p:sp>
      <p:sp>
        <p:nvSpPr>
          <p:cNvPr id="2054" name="Rectangle 6"/>
          <p:cNvSpPr>
            <a:spLocks noChangeArrowheads="1"/>
          </p:cNvSpPr>
          <p:nvPr/>
        </p:nvSpPr>
        <p:spPr bwMode="auto">
          <a:xfrm>
            <a:off x="6096000" y="8705850"/>
            <a:ext cx="512763" cy="225425"/>
          </a:xfrm>
          <a:prstGeom prst="rect">
            <a:avLst/>
          </a:prstGeom>
          <a:noFill/>
          <a:ln w="9525">
            <a:noFill/>
            <a:miter lim="800000"/>
            <a:headEnd/>
            <a:tailEnd/>
          </a:ln>
          <a:effectLst/>
        </p:spPr>
        <p:txBody>
          <a:bodyPr wrap="none" lIns="87752" tIns="44674" rIns="87752" bIns="44674">
            <a:spAutoFit/>
          </a:bodyPr>
          <a:lstStyle/>
          <a:p>
            <a:pPr algn="ctr" defTabSz="873125">
              <a:lnSpc>
                <a:spcPct val="90000"/>
              </a:lnSpc>
            </a:pPr>
            <a:r>
              <a:rPr lang="en-US" altLang="zh-CN"/>
              <a:t>2 - </a:t>
            </a:r>
            <a:fld id="{594546AA-F85F-4685-81B1-A1833AB26B96}" type="slidenum">
              <a:rPr lang="en-US" altLang="zh-CN"/>
              <a:pPr algn="ctr" defTabSz="873125">
                <a:lnSpc>
                  <a:spcPct val="90000"/>
                </a:lnSpc>
              </a:pPr>
              <a:t>‹#›</a:t>
            </a:fld>
            <a:endParaRPr lang="en-US" altLang="zh-CN"/>
          </a:p>
        </p:txBody>
      </p:sp>
      <p:sp>
        <p:nvSpPr>
          <p:cNvPr id="2055" name="Rectangle 7"/>
          <p:cNvSpPr>
            <a:spLocks noGrp="1" noRot="1" noChangeAspect="1" noChangeArrowheads="1" noTextEdit="1"/>
          </p:cNvSpPr>
          <p:nvPr>
            <p:ph type="sldImg" idx="2"/>
          </p:nvPr>
        </p:nvSpPr>
        <p:spPr bwMode="auto">
          <a:xfrm>
            <a:off x="2528888" y="847725"/>
            <a:ext cx="4106862" cy="3079750"/>
          </a:xfrm>
          <a:prstGeom prst="rect">
            <a:avLst/>
          </a:prstGeom>
          <a:noFill/>
          <a:ln w="12700">
            <a:solidFill>
              <a:schemeClr val="tx1"/>
            </a:solidFill>
            <a:miter lim="800000"/>
            <a:headEnd/>
            <a:tailEnd/>
          </a:ln>
          <a:effectLst/>
        </p:spPr>
      </p:sp>
      <p:sp>
        <p:nvSpPr>
          <p:cNvPr id="2059" name="Line 11"/>
          <p:cNvSpPr>
            <a:spLocks noChangeShapeType="1"/>
          </p:cNvSpPr>
          <p:nvPr/>
        </p:nvSpPr>
        <p:spPr bwMode="auto">
          <a:xfrm>
            <a:off x="446088" y="463550"/>
            <a:ext cx="6146800" cy="0"/>
          </a:xfrm>
          <a:prstGeom prst="line">
            <a:avLst/>
          </a:prstGeom>
          <a:noFill/>
          <a:ln w="9525">
            <a:solidFill>
              <a:schemeClr val="tx1"/>
            </a:solidFill>
            <a:round/>
            <a:headEnd/>
            <a:tailEnd/>
          </a:ln>
          <a:effectLst/>
        </p:spPr>
        <p:txBody>
          <a:bodyPr wrap="none" lIns="107950" tIns="53975" rIns="107950" bIns="53975" anchor="ctr"/>
          <a:lstStyle/>
          <a:p>
            <a:endParaRPr lang="en-US"/>
          </a:p>
        </p:txBody>
      </p:sp>
      <p:sp>
        <p:nvSpPr>
          <p:cNvPr id="2056" name="Rectangle 8"/>
          <p:cNvSpPr>
            <a:spLocks noGrp="1" noChangeArrowheads="1"/>
          </p:cNvSpPr>
          <p:nvPr>
            <p:ph type="body" sz="quarter" idx="3"/>
          </p:nvPr>
        </p:nvSpPr>
        <p:spPr bwMode="auto">
          <a:xfrm>
            <a:off x="2543175" y="4164013"/>
            <a:ext cx="4059238" cy="4087812"/>
          </a:xfrm>
          <a:prstGeom prst="rect">
            <a:avLst/>
          </a:prstGeom>
          <a:noFill/>
          <a:ln w="9525">
            <a:noFill/>
            <a:miter lim="800000"/>
            <a:headEnd/>
            <a:tailEnd/>
          </a:ln>
          <a:effectLst/>
        </p:spPr>
        <p:txBody>
          <a:bodyPr vert="horz" wrap="square" lIns="92539" tIns="46270" rIns="92539" bIns="46270"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60" name="Text Box 12"/>
          <p:cNvSpPr txBox="1">
            <a:spLocks noChangeArrowheads="1"/>
          </p:cNvSpPr>
          <p:nvPr/>
        </p:nvSpPr>
        <p:spPr bwMode="auto">
          <a:xfrm>
            <a:off x="455613" y="847725"/>
            <a:ext cx="1668462" cy="323850"/>
          </a:xfrm>
          <a:prstGeom prst="rect">
            <a:avLst/>
          </a:prstGeom>
          <a:noFill/>
          <a:ln w="9525">
            <a:noFill/>
            <a:miter lim="800000"/>
            <a:headEnd/>
            <a:tailEnd/>
          </a:ln>
          <a:effectLst/>
        </p:spPr>
        <p:txBody>
          <a:bodyPr lIns="108494" tIns="54247" rIns="108494" bIns="54247">
            <a:spAutoFit/>
          </a:bodyPr>
          <a:lstStyle/>
          <a:p>
            <a:pPr defTabSz="919163">
              <a:spcBef>
                <a:spcPct val="50000"/>
              </a:spcBef>
            </a:pPr>
            <a:r>
              <a:rPr lang="en-US" altLang="zh-CN" sz="1400">
                <a:latin typeface="ZapfHumnst BT" pitchFamily="34" charset="0"/>
              </a:rPr>
              <a:t>Instructor Notes:</a:t>
            </a:r>
          </a:p>
        </p:txBody>
      </p:sp>
      <p:sp>
        <p:nvSpPr>
          <p:cNvPr id="2061" name="Line 13"/>
          <p:cNvSpPr>
            <a:spLocks noChangeShapeType="1"/>
          </p:cNvSpPr>
          <p:nvPr/>
        </p:nvSpPr>
        <p:spPr bwMode="auto">
          <a:xfrm>
            <a:off x="2493963" y="847725"/>
            <a:ext cx="0" cy="7546975"/>
          </a:xfrm>
          <a:prstGeom prst="line">
            <a:avLst/>
          </a:prstGeom>
          <a:noFill/>
          <a:ln w="9525">
            <a:solidFill>
              <a:schemeClr val="tx1"/>
            </a:solidFill>
            <a:round/>
            <a:headEnd/>
            <a:tailEnd/>
          </a:ln>
          <a:effectLst/>
        </p:spPr>
        <p:txBody>
          <a:bodyPr wrap="none" lIns="107950" tIns="53975" rIns="107950" bIns="53975" anchor="ctr"/>
          <a:lstStyle/>
          <a:p>
            <a:endParaRPr lang="en-US"/>
          </a:p>
        </p:txBody>
      </p:sp>
      <p:sp>
        <p:nvSpPr>
          <p:cNvPr id="2063" name="Text Box 15"/>
          <p:cNvSpPr txBox="1">
            <a:spLocks noChangeArrowheads="1"/>
          </p:cNvSpPr>
          <p:nvPr/>
        </p:nvSpPr>
        <p:spPr bwMode="auto">
          <a:xfrm>
            <a:off x="152400" y="8413750"/>
            <a:ext cx="1981200" cy="503238"/>
          </a:xfrm>
          <a:prstGeom prst="rect">
            <a:avLst/>
          </a:prstGeom>
          <a:noFill/>
          <a:ln w="9525">
            <a:noFill/>
            <a:miter lim="800000"/>
            <a:headEnd/>
            <a:tailEnd/>
          </a:ln>
          <a:effectLst/>
        </p:spPr>
        <p:txBody>
          <a:bodyPr lIns="182880" tIns="0" rIns="182880" bIns="0" anchor="b"/>
          <a:lstStyle/>
          <a:p>
            <a:pPr eaLnBrk="1" hangingPunct="1"/>
            <a:r>
              <a:rPr lang="en-US" altLang="zh-CN" sz="800"/>
              <a:t>© Copyright IBM Corp. 2004</a:t>
            </a:r>
          </a:p>
        </p:txBody>
      </p:sp>
      <p:sp>
        <p:nvSpPr>
          <p:cNvPr id="2064" name="Rectangle 16"/>
          <p:cNvSpPr>
            <a:spLocks noChangeArrowheads="1"/>
          </p:cNvSpPr>
          <p:nvPr/>
        </p:nvSpPr>
        <p:spPr bwMode="auto">
          <a:xfrm>
            <a:off x="228600" y="9029700"/>
            <a:ext cx="6553200" cy="152400"/>
          </a:xfrm>
          <a:prstGeom prst="rect">
            <a:avLst/>
          </a:prstGeom>
          <a:noFill/>
          <a:ln w="9525">
            <a:noFill/>
            <a:miter lim="800000"/>
            <a:headEnd/>
            <a:tailEnd/>
          </a:ln>
          <a:effectLst/>
        </p:spPr>
        <p:txBody>
          <a:bodyPr lIns="93031" tIns="46516" rIns="93031" bIns="46516" anchor="b"/>
          <a:lstStyle/>
          <a:p>
            <a:pPr algn="ctr" defTabSz="930275" eaLnBrk="1" hangingPunct="1"/>
            <a:r>
              <a:rPr lang="en-US" altLang="zh-CN" sz="800"/>
              <a:t>Course materials may not be reproduced in whole or in part without the prior written permission of IBM.</a:t>
            </a:r>
          </a:p>
        </p:txBody>
      </p:sp>
      <p:sp>
        <p:nvSpPr>
          <p:cNvPr id="2065" name="Rectangle 17"/>
          <p:cNvSpPr>
            <a:spLocks noChangeArrowheads="1"/>
          </p:cNvSpPr>
          <p:nvPr/>
        </p:nvSpPr>
        <p:spPr bwMode="auto">
          <a:xfrm>
            <a:off x="0" y="8382000"/>
            <a:ext cx="7085013" cy="503238"/>
          </a:xfrm>
          <a:prstGeom prst="rect">
            <a:avLst/>
          </a:prstGeom>
          <a:noFill/>
          <a:ln w="9525">
            <a:noFill/>
            <a:miter lim="800000"/>
            <a:headEnd/>
            <a:tailEnd/>
          </a:ln>
          <a:effectLst/>
        </p:spPr>
        <p:txBody>
          <a:bodyPr lIns="19050" tIns="0" rIns="19050" bIns="0" anchor="b"/>
          <a:lstStyle/>
          <a:p>
            <a:pPr algn="ctr"/>
            <a:r>
              <a:rPr lang="zh-CN" altLang="en-US" i="1"/>
              <a:t>Module 2 - Principles of Visual Modeling</a:t>
            </a:r>
            <a:endParaRPr lang="en-US" altLang="zh-CN" i="1">
              <a:latin typeface="ZapfHumnst BT" pitchFamily="34" charset="0"/>
            </a:endParaRPr>
          </a:p>
        </p:txBody>
      </p:sp>
    </p:spTree>
    <p:extLst>
      <p:ext uri="{BB962C8B-B14F-4D97-AF65-F5344CB8AC3E}">
        <p14:creationId xmlns:p14="http://schemas.microsoft.com/office/powerpoint/2010/main" val="4256677925"/>
      </p:ext>
    </p:extLst>
  </p:cSld>
  <p:clrMap bg1="lt1" tx1="dk1" bg2="lt2" tx2="dk2" accent1="accent1" accent2="accent2" accent3="accent3" accent4="accent4" accent5="accent5" accent6="accent6" hlink="hlink" folHlink="folHlink"/>
  <p:hf ftr="0" dt="0"/>
  <p:notesStyle>
    <a:lvl1pPr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1pPr>
    <a:lvl2pPr marL="4572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2pPr>
    <a:lvl3pPr marL="9144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3pPr>
    <a:lvl4pPr marL="13716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4pPr>
    <a:lvl5pPr marL="1828800" algn="l" rtl="0" fontAlgn="base">
      <a:lnSpc>
        <a:spcPct val="87000"/>
      </a:lnSpc>
      <a:spcBef>
        <a:spcPct val="4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75490" name="Rectangle 2"/>
          <p:cNvSpPr>
            <a:spLocks noGrp="1" noRot="1" noChangeAspect="1" noChangeArrowheads="1" noTextEdit="1"/>
          </p:cNvSpPr>
          <p:nvPr>
            <p:ph type="sldImg"/>
          </p:nvPr>
        </p:nvSpPr>
        <p:spPr>
          <a:xfrm>
            <a:off x="2568575" y="839788"/>
            <a:ext cx="4106863" cy="3079750"/>
          </a:xfrm>
          <a:ln/>
        </p:spPr>
      </p:sp>
      <p:sp>
        <p:nvSpPr>
          <p:cNvPr id="575491" name="Rectangle 3"/>
          <p:cNvSpPr>
            <a:spLocks noGrp="1" noChangeArrowheads="1"/>
          </p:cNvSpPr>
          <p:nvPr>
            <p:ph type="body" idx="1"/>
          </p:nvPr>
        </p:nvSpPr>
        <p:spPr>
          <a:xfrm>
            <a:off x="2549525" y="4113213"/>
            <a:ext cx="4059238" cy="4087812"/>
          </a:xfrm>
        </p:spPr>
        <p:txBody>
          <a:bodyPr/>
          <a:lstStyle/>
          <a:p>
            <a:r>
              <a:rPr lang="en-US" altLang="zh-CN" sz="1000">
                <a:latin typeface="ZapfHumnst BT" pitchFamily="34" charset="0"/>
              </a:rPr>
              <a:t>According to Grady Booch, IBM Fellow, a model provides the blueprints of a system. Models may encompass detailed plans, as well as more general plans that give a 30,000-foot view of the system under construction. A good model includes those elements that are not relevant to the given level of abstraction. Every system may be described from different aspects using different models, and each model is therefore a semantically closed abstraction of the system. A model may be structural, emphasizing the organization of the system, or it may be behavioral, emphasizing the dynamics of the system.</a:t>
            </a:r>
          </a:p>
          <a:p>
            <a:endParaRPr lang="en-US" altLang="zh-CN" sz="1000">
              <a:latin typeface="ZapfHumnst BT" pitchFamily="34" charset="0"/>
            </a:endParaRPr>
          </a:p>
        </p:txBody>
      </p:sp>
      <p:sp>
        <p:nvSpPr>
          <p:cNvPr id="575492" name="Text Box 4"/>
          <p:cNvSpPr txBox="1">
            <a:spLocks noChangeArrowheads="1"/>
          </p:cNvSpPr>
          <p:nvPr/>
        </p:nvSpPr>
        <p:spPr bwMode="auto">
          <a:xfrm>
            <a:off x="457200" y="1219200"/>
            <a:ext cx="1778000" cy="6783388"/>
          </a:xfrm>
          <a:prstGeom prst="rect">
            <a:avLst/>
          </a:prstGeom>
          <a:noFill/>
          <a:ln w="9525">
            <a:noFill/>
            <a:miter lim="800000"/>
            <a:headEnd/>
            <a:tailEnd/>
          </a:ln>
          <a:effectLst/>
        </p:spPr>
        <p:txBody>
          <a:bodyPr lIns="107950" tIns="53975" rIns="107950" bIns="53975"/>
          <a:lstStyle/>
          <a:p>
            <a:r>
              <a:rPr lang="en-US" altLang="zh-CN" i="1" u="sng">
                <a:latin typeface="ZapfHumnst BT" pitchFamily="34" charset="0"/>
              </a:rPr>
              <a:t>Define what is meant by the term “model.”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384002" name="Rectangle 2"/>
          <p:cNvSpPr>
            <a:spLocks noGrp="1" noRot="1" noChangeAspect="1" noChangeArrowheads="1" noTextEdit="1"/>
          </p:cNvSpPr>
          <p:nvPr>
            <p:ph type="sldImg"/>
          </p:nvPr>
        </p:nvSpPr>
        <p:spPr>
          <a:xfrm>
            <a:off x="2568575" y="839788"/>
            <a:ext cx="4106863" cy="3079750"/>
          </a:xfrm>
          <a:ln/>
        </p:spPr>
      </p:sp>
      <p:sp>
        <p:nvSpPr>
          <p:cNvPr id="384003" name="Rectangle 3"/>
          <p:cNvSpPr>
            <a:spLocks noGrp="1" noChangeArrowheads="1"/>
          </p:cNvSpPr>
          <p:nvPr>
            <p:ph type="body" idx="1"/>
          </p:nvPr>
        </p:nvSpPr>
        <p:spPr>
          <a:xfrm>
            <a:off x="2549525" y="4113213"/>
            <a:ext cx="4059238" cy="4087812"/>
          </a:xfrm>
        </p:spPr>
        <p:txBody>
          <a:bodyPr/>
          <a:lstStyle/>
          <a:p>
            <a:r>
              <a:rPr lang="en-US" altLang="zh-CN" sz="1000">
                <a:latin typeface="ZapfHumnst BT" pitchFamily="34" charset="0"/>
              </a:rPr>
              <a:t>The UML provides a standard for the artifacts of development (semantic models, syntactic notation, and diagrams) that must be controlled and exchanged. But the UML is not a standard for the development process</a:t>
            </a:r>
            <a:r>
              <a:rPr lang="en-US" altLang="zh-CN" sz="1000" i="1">
                <a:latin typeface="ZapfHumnst BT" pitchFamily="34" charset="0"/>
              </a:rPr>
              <a:t>.</a:t>
            </a:r>
            <a:endParaRPr lang="en-US" altLang="zh-CN" sz="1000">
              <a:latin typeface="ZapfHumnst BT" pitchFamily="34" charset="0"/>
            </a:endParaRPr>
          </a:p>
          <a:p>
            <a:r>
              <a:rPr lang="en-US" altLang="zh-CN" sz="1000">
                <a:latin typeface="ZapfHumnst BT" pitchFamily="34" charset="0"/>
              </a:rPr>
              <a:t>Despite all its value, you cannot achieve successful development of today’s complex systems solely by using the UML. Successful development also requires employing an equally robust development process. </a:t>
            </a:r>
          </a:p>
          <a:p>
            <a:endParaRPr lang="zh-CN" altLang="en-US" sz="1000">
              <a:latin typeface="ZapfHumnst BT" pitchFamily="34" charset="0"/>
            </a:endParaRPr>
          </a:p>
        </p:txBody>
      </p:sp>
      <p:sp>
        <p:nvSpPr>
          <p:cNvPr id="384004" name="Text Box 4"/>
          <p:cNvSpPr txBox="1">
            <a:spLocks noChangeArrowheads="1"/>
          </p:cNvSpPr>
          <p:nvPr/>
        </p:nvSpPr>
        <p:spPr bwMode="auto">
          <a:xfrm>
            <a:off x="457200" y="1225550"/>
            <a:ext cx="1782763" cy="6783388"/>
          </a:xfrm>
          <a:prstGeom prst="rect">
            <a:avLst/>
          </a:prstGeom>
          <a:noFill/>
          <a:ln w="9525">
            <a:noFill/>
            <a:miter lim="800000"/>
            <a:headEnd/>
            <a:tailEnd/>
          </a:ln>
          <a:effectLst/>
        </p:spPr>
        <p:txBody>
          <a:bodyPr lIns="108494" tIns="54247" rIns="108494" bIns="54247"/>
          <a:lstStyle/>
          <a:p>
            <a:pPr defTabSz="919163">
              <a:lnSpc>
                <a:spcPct val="87000"/>
              </a:lnSpc>
              <a:spcBef>
                <a:spcPct val="40000"/>
              </a:spcBef>
            </a:pPr>
            <a:r>
              <a:rPr lang="en-US" altLang="zh-CN" i="1" u="sng">
                <a:latin typeface="ZapfHumnst BT" pitchFamily="34" charset="0"/>
              </a:rPr>
              <a:t>Emphasize here that the UML was not designed to stand alone, a process is also needed.</a:t>
            </a:r>
            <a:r>
              <a:rPr lang="en-US" altLang="zh-CN">
                <a:latin typeface="ZapfHumnst BT" pitchFamily="34" charset="0"/>
              </a:rPr>
              <a:t>  </a:t>
            </a:r>
          </a:p>
          <a:p>
            <a:pPr defTabSz="919163">
              <a:lnSpc>
                <a:spcPct val="87000"/>
              </a:lnSpc>
              <a:spcBef>
                <a:spcPct val="40000"/>
              </a:spcBef>
            </a:pPr>
            <a:r>
              <a:rPr lang="en-US" altLang="zh-CN">
                <a:latin typeface="ZapfHumnst BT" pitchFamily="34" charset="0"/>
              </a:rPr>
              <a:t>This slide establishes the need for more than the UML. </a:t>
            </a:r>
          </a:p>
          <a:p>
            <a:pPr defTabSz="919163">
              <a:lnSpc>
                <a:spcPct val="87000"/>
              </a:lnSpc>
              <a:spcBef>
                <a:spcPct val="40000"/>
              </a:spcBef>
            </a:pPr>
            <a:r>
              <a:rPr lang="en-US" altLang="zh-CN">
                <a:latin typeface="ZapfHumnst BT" pitchFamily="34" charset="0"/>
              </a:rPr>
              <a:t>Some students may think that, if they know the UML, they’re done. They don’t need a process. </a:t>
            </a:r>
          </a:p>
          <a:p>
            <a:pPr defTabSz="919163">
              <a:lnSpc>
                <a:spcPct val="87000"/>
              </a:lnSpc>
              <a:spcBef>
                <a:spcPct val="40000"/>
              </a:spcBef>
            </a:pPr>
            <a:r>
              <a:rPr lang="en-US" altLang="zh-CN">
                <a:latin typeface="ZapfHumnst BT" pitchFamily="34" charset="0"/>
              </a:rPr>
              <a:t>Establish that the UML, while a good and necessary first step, is not enough.</a:t>
            </a:r>
          </a:p>
          <a:p>
            <a:pPr defTabSz="919163">
              <a:lnSpc>
                <a:spcPct val="87000"/>
              </a:lnSpc>
              <a:spcBef>
                <a:spcPct val="40000"/>
              </a:spcBef>
            </a:pPr>
            <a:r>
              <a:rPr lang="en-US" altLang="zh-CN">
                <a:latin typeface="ZapfHumnst BT" pitchFamily="34" charset="0"/>
              </a:rPr>
              <a:t>Just knowing the UML would be analogous to learning English by using a dictionary.  Sure, all the words are there, but you still need to understand how the English language is structured before one can effectively speak.</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40674" name="Rectangle 2"/>
          <p:cNvSpPr>
            <a:spLocks noGrp="1" noRot="1" noChangeAspect="1" noChangeArrowheads="1" noTextEdit="1"/>
          </p:cNvSpPr>
          <p:nvPr>
            <p:ph type="sldImg"/>
          </p:nvPr>
        </p:nvSpPr>
        <p:spPr>
          <a:xfrm>
            <a:off x="2593975" y="846138"/>
            <a:ext cx="4108450" cy="3081337"/>
          </a:xfrm>
          <a:ln/>
        </p:spPr>
      </p:sp>
      <p:sp>
        <p:nvSpPr>
          <p:cNvPr id="540675" name="Rectangle 3"/>
          <p:cNvSpPr>
            <a:spLocks noGrp="1" noChangeArrowheads="1"/>
          </p:cNvSpPr>
          <p:nvPr>
            <p:ph type="body" idx="1"/>
          </p:nvPr>
        </p:nvSpPr>
        <p:spPr>
          <a:xfrm>
            <a:off x="2571750" y="4140200"/>
            <a:ext cx="4059238" cy="4087813"/>
          </a:xfrm>
        </p:spPr>
        <p:txBody>
          <a:bodyPr/>
          <a:lstStyle/>
          <a:p>
            <a:pPr>
              <a:lnSpc>
                <a:spcPct val="100000"/>
              </a:lnSpc>
            </a:pPr>
            <a:r>
              <a:rPr lang="en-US" altLang="zh-CN" sz="1000">
                <a:latin typeface="ZapfHumnst BT" pitchFamily="34" charset="0"/>
              </a:rPr>
              <a:t>Diagrams provide a means of visualizing and manipulating the model elements.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47842" name="Rectangle 2"/>
          <p:cNvSpPr>
            <a:spLocks noGrp="1" noRot="1" noChangeAspect="1" noChangeArrowheads="1" noTextEdit="1"/>
          </p:cNvSpPr>
          <p:nvPr>
            <p:ph type="sldImg"/>
          </p:nvPr>
        </p:nvSpPr>
        <p:spPr>
          <a:xfrm>
            <a:off x="2593975" y="846138"/>
            <a:ext cx="4108450" cy="3081337"/>
          </a:xfrm>
          <a:ln/>
        </p:spPr>
      </p:sp>
      <p:sp>
        <p:nvSpPr>
          <p:cNvPr id="547843" name="Rectangle 3"/>
          <p:cNvSpPr>
            <a:spLocks noGrp="1" noChangeArrowheads="1"/>
          </p:cNvSpPr>
          <p:nvPr>
            <p:ph type="body" idx="1"/>
          </p:nvPr>
        </p:nvSpPr>
        <p:spPr>
          <a:xfrm>
            <a:off x="2571750" y="4140200"/>
            <a:ext cx="4059238" cy="4087813"/>
          </a:xfrm>
        </p:spPr>
        <p:txBody>
          <a:bodyPr/>
          <a:lstStyle/>
          <a:p>
            <a:pPr>
              <a:lnSpc>
                <a:spcPct val="100000"/>
              </a:lnSpc>
            </a:pPr>
            <a:r>
              <a:rPr lang="en-US" altLang="zh-CN" sz="1000">
                <a:latin typeface="ZapfHumnst BT" pitchFamily="34" charset="0"/>
              </a:rPr>
              <a:t>The use-case model contains the following elements, which are displayed in a use-case diagram:</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Actors:</a:t>
            </a:r>
            <a:r>
              <a:rPr lang="en-US" altLang="zh-CN" sz="1000">
                <a:latin typeface="ZapfHumnst BT" pitchFamily="34" charset="0"/>
              </a:rPr>
              <a:t> Used to represent someone or something outside the system that interacts with the system.</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Use Case:</a:t>
            </a:r>
            <a:r>
              <a:rPr lang="en-US" altLang="zh-CN" sz="1000">
                <a:latin typeface="ZapfHumnst BT" pitchFamily="34" charset="0"/>
              </a:rPr>
              <a:t> Used to represent a unit of system behavior that comprises several possible sequences of actions.</a:t>
            </a:r>
          </a:p>
        </p:txBody>
      </p:sp>
      <p:sp>
        <p:nvSpPr>
          <p:cNvPr id="547844" name="Text Box 4"/>
          <p:cNvSpPr txBox="1">
            <a:spLocks noChangeArrowheads="1"/>
          </p:cNvSpPr>
          <p:nvPr/>
        </p:nvSpPr>
        <p:spPr bwMode="auto">
          <a:xfrm>
            <a:off x="581025" y="1223963"/>
            <a:ext cx="1771650" cy="6940550"/>
          </a:xfrm>
          <a:prstGeom prst="rect">
            <a:avLst/>
          </a:prstGeom>
          <a:noFill/>
          <a:ln w="9525">
            <a:noFill/>
            <a:miter lim="800000"/>
            <a:headEnd/>
            <a:tailEnd/>
          </a:ln>
          <a:effectLst/>
        </p:spPr>
        <p:txBody>
          <a:bodyPr lIns="108749" tIns="54374" rIns="108749" bIns="54374"/>
          <a:lstStyle/>
          <a:p>
            <a:pPr defTabSz="920750"/>
            <a:r>
              <a:rPr lang="en-US" altLang="zh-CN">
                <a:latin typeface="ZapfHumnst BT" pitchFamily="34" charset="0"/>
              </a:rPr>
              <a:t>Mention the possible relationships that appear in a use-case diagram.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49890" name="Rectangle 2"/>
          <p:cNvSpPr>
            <a:spLocks noGrp="1" noRot="1" noChangeAspect="1" noChangeArrowheads="1" noTextEdit="1"/>
          </p:cNvSpPr>
          <p:nvPr>
            <p:ph type="sldImg"/>
          </p:nvPr>
        </p:nvSpPr>
        <p:spPr>
          <a:xfrm>
            <a:off x="2593975" y="846138"/>
            <a:ext cx="4108450" cy="3081337"/>
          </a:xfrm>
          <a:ln/>
        </p:spPr>
      </p:sp>
      <p:sp>
        <p:nvSpPr>
          <p:cNvPr id="549891" name="Rectangle 3"/>
          <p:cNvSpPr>
            <a:spLocks noGrp="1" noChangeArrowheads="1"/>
          </p:cNvSpPr>
          <p:nvPr>
            <p:ph type="body" idx="1"/>
          </p:nvPr>
        </p:nvSpPr>
        <p:spPr>
          <a:xfrm>
            <a:off x="2571750" y="4140200"/>
            <a:ext cx="4059238" cy="4087813"/>
          </a:xfrm>
        </p:spPr>
        <p:txBody>
          <a:bodyPr/>
          <a:lstStyle/>
          <a:p>
            <a:pPr>
              <a:lnSpc>
                <a:spcPct val="100000"/>
              </a:lnSpc>
            </a:pPr>
            <a:r>
              <a:rPr lang="en-US" altLang="zh-CN" sz="1000">
                <a:latin typeface="ZapfHumnst BT" pitchFamily="34" charset="0"/>
              </a:rPr>
              <a:t>Activities describe graphically the flow of events of a use case. The flow of events consists of a sequence of activities that together produce something of value for the actor. The flow of events consists of a basic flow and one or several alternative flows.</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Actions:</a:t>
            </a:r>
            <a:r>
              <a:rPr lang="en-US" altLang="zh-CN" sz="1000">
                <a:latin typeface="ZapfHumnst BT" pitchFamily="34" charset="0"/>
              </a:rPr>
              <a:t> Represent the performance of an activity or step within the flow of events.</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Flow/Edge:</a:t>
            </a:r>
            <a:r>
              <a:rPr lang="en-US" altLang="zh-CN" sz="1000">
                <a:latin typeface="ZapfHumnst BT" pitchFamily="34" charset="0"/>
              </a:rPr>
              <a:t> Show what activity state follows after another.</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Decision/Merge</a:t>
            </a:r>
            <a:r>
              <a:rPr lang="en-US" altLang="zh-CN" sz="1000">
                <a:latin typeface="ZapfHumnst BT" pitchFamily="34" charset="0"/>
              </a:rPr>
              <a:t> Control which flow (of a set of alternative flows) follows once the activity has been completed, based on a guard condition. Decisions are used to show alternative threads in the flow of events of a use case.</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Forks/Joins:</a:t>
            </a:r>
            <a:r>
              <a:rPr lang="en-US" altLang="zh-CN" sz="1000">
                <a:latin typeface="ZapfHumnst BT" pitchFamily="34" charset="0"/>
              </a:rPr>
              <a:t> Show the beginnings and ends of parallel subflows. Forks and joins are used to show concurrent threads in the flow of events of a use case.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51938" name="Rectangle 2"/>
          <p:cNvSpPr>
            <a:spLocks noGrp="1" noRot="1" noChangeAspect="1" noChangeArrowheads="1" noTextEdit="1"/>
          </p:cNvSpPr>
          <p:nvPr>
            <p:ph type="sldImg"/>
          </p:nvPr>
        </p:nvSpPr>
        <p:spPr>
          <a:xfrm>
            <a:off x="2593975" y="846138"/>
            <a:ext cx="4108450" cy="3081337"/>
          </a:xfrm>
          <a:ln/>
        </p:spPr>
      </p:sp>
      <p:sp>
        <p:nvSpPr>
          <p:cNvPr id="551939" name="Rectangle 3"/>
          <p:cNvSpPr>
            <a:spLocks noGrp="1" noChangeArrowheads="1"/>
          </p:cNvSpPr>
          <p:nvPr>
            <p:ph type="body" idx="1"/>
          </p:nvPr>
        </p:nvSpPr>
        <p:spPr>
          <a:xfrm>
            <a:off x="2571750" y="4140200"/>
            <a:ext cx="4059238" cy="4087813"/>
          </a:xfrm>
        </p:spPr>
        <p:txBody>
          <a:bodyPr/>
          <a:lstStyle/>
          <a:p>
            <a:pPr>
              <a:lnSpc>
                <a:spcPct val="100000"/>
              </a:lnSpc>
            </a:pPr>
            <a:r>
              <a:rPr lang="en-US" altLang="zh-CN" sz="1000">
                <a:latin typeface="ZapfHumnst BT" pitchFamily="34" charset="0"/>
              </a:rPr>
              <a:t>The design model may include the following diagrams:</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Class diagrams:</a:t>
            </a:r>
            <a:r>
              <a:rPr lang="en-US" altLang="zh-CN" sz="1000">
                <a:latin typeface="ZapfHumnst BT" pitchFamily="34" charset="0"/>
              </a:rPr>
              <a:t> Show the classes, their internal structure, and their relationships to other classes. May also show the package structure of the design model (package diagram).</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Composite Structure diagrams:</a:t>
            </a:r>
            <a:r>
              <a:rPr lang="en-US" altLang="zh-CN" sz="1000">
                <a:latin typeface="ZapfHumnst BT" pitchFamily="34" charset="0"/>
              </a:rPr>
              <a:t> Show the runtime decomposition of a class.</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Component diagrams: </a:t>
            </a:r>
            <a:r>
              <a:rPr lang="en-US" altLang="zh-CN" sz="1000">
                <a:latin typeface="ZapfHumnst BT" pitchFamily="34" charset="0"/>
              </a:rPr>
              <a:t>Used, in the design model, to show the high-level structure of the implementation model.</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State Machine diagrams:</a:t>
            </a:r>
            <a:r>
              <a:rPr lang="en-US" altLang="zh-CN" sz="1000">
                <a:latin typeface="ZapfHumnst BT" pitchFamily="34" charset="0"/>
              </a:rPr>
              <a:t> Used to model the event-driven aspects of an object’s behavior.</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Interaction diagrams:</a:t>
            </a:r>
            <a:r>
              <a:rPr lang="en-US" altLang="zh-CN" sz="1000">
                <a:latin typeface="ZapfHumnst BT" pitchFamily="34" charset="0"/>
              </a:rPr>
              <a:t> Used, in the design model, in use-case realizations to show how behavior is assigned to classes in the design model. The two interaction diagrams are semantically equivalent, so in Software Architect you can generate a sequence diagram under an interaction automatically from the interaction’s communication diagram or vice versa.</a:t>
            </a:r>
          </a:p>
        </p:txBody>
      </p:sp>
      <p:sp>
        <p:nvSpPr>
          <p:cNvPr id="551940" name="Text Box 4"/>
          <p:cNvSpPr txBox="1">
            <a:spLocks noChangeArrowheads="1"/>
          </p:cNvSpPr>
          <p:nvPr/>
        </p:nvSpPr>
        <p:spPr bwMode="auto">
          <a:xfrm>
            <a:off x="581025" y="1223963"/>
            <a:ext cx="1771650" cy="6940550"/>
          </a:xfrm>
          <a:prstGeom prst="rect">
            <a:avLst/>
          </a:prstGeom>
          <a:noFill/>
          <a:ln w="9525">
            <a:noFill/>
            <a:miter lim="800000"/>
            <a:headEnd/>
            <a:tailEnd/>
          </a:ln>
          <a:effectLst/>
        </p:spPr>
        <p:txBody>
          <a:bodyPr lIns="108749" tIns="54374" rIns="108749" bIns="54374"/>
          <a:lstStyle/>
          <a:p>
            <a:pPr defTabSz="920750"/>
            <a:r>
              <a:rPr lang="en-US" altLang="zh-CN">
                <a:latin typeface="ZapfHumnst BT" pitchFamily="34" charset="0"/>
              </a:rPr>
              <a:t>In Software Architect, one interaction diagram type can be generated automatically from another. So if you have a sequence diagram under an interaction and add a communication diagram, Software Architect will automatically populate the communication diagram with the correct interactions.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53986" name="Rectangle 2"/>
          <p:cNvSpPr>
            <a:spLocks noGrp="1" noRot="1" noChangeAspect="1" noChangeArrowheads="1" noTextEdit="1"/>
          </p:cNvSpPr>
          <p:nvPr>
            <p:ph type="sldImg"/>
          </p:nvPr>
        </p:nvSpPr>
        <p:spPr>
          <a:xfrm>
            <a:off x="2593975" y="846138"/>
            <a:ext cx="4108450" cy="3081337"/>
          </a:xfrm>
          <a:ln/>
        </p:spPr>
      </p:sp>
      <p:sp>
        <p:nvSpPr>
          <p:cNvPr id="553987" name="Rectangle 3"/>
          <p:cNvSpPr>
            <a:spLocks noGrp="1" noChangeArrowheads="1"/>
          </p:cNvSpPr>
          <p:nvPr>
            <p:ph type="body" idx="1"/>
          </p:nvPr>
        </p:nvSpPr>
        <p:spPr>
          <a:xfrm>
            <a:off x="2571750" y="4140200"/>
            <a:ext cx="4059238" cy="4087813"/>
          </a:xfrm>
        </p:spPr>
        <p:txBody>
          <a:bodyPr/>
          <a:lstStyle/>
          <a:p>
            <a:pPr>
              <a:lnSpc>
                <a:spcPct val="100000"/>
              </a:lnSpc>
            </a:pPr>
            <a:r>
              <a:rPr lang="en-US" altLang="zh-CN" sz="1000">
                <a:latin typeface="ZapfHumnst BT" pitchFamily="34" charset="0"/>
              </a:rPr>
              <a:t>Class diagrams show the static structure of the model, in particular, its classes, their internal structure, and their relationships to other classes. Class diagrams do not show temporal information.</a:t>
            </a:r>
          </a:p>
          <a:p>
            <a:pPr>
              <a:lnSpc>
                <a:spcPct val="100000"/>
              </a:lnSpc>
            </a:pPr>
            <a:r>
              <a:rPr lang="en-US" altLang="zh-CN" sz="1000">
                <a:latin typeface="ZapfHumnst BT" pitchFamily="34" charset="0"/>
              </a:rPr>
              <a:t>A class diagram typically displays the following elements and the relationships among them:</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Classes:</a:t>
            </a:r>
            <a:r>
              <a:rPr lang="en-US" altLang="zh-CN" sz="1000">
                <a:latin typeface="ZapfHumnst BT" pitchFamily="34" charset="0"/>
              </a:rPr>
              <a:t> Describe sets of objects that share the same responsibilities, relationships, operations, attributes, and semantics.</a:t>
            </a:r>
          </a:p>
          <a:p>
            <a:pPr marL="457200" lvl="2" indent="-114300">
              <a:lnSpc>
                <a:spcPct val="100000"/>
              </a:lnSpc>
              <a:buFontTx/>
              <a:buChar char="•"/>
            </a:pPr>
            <a:r>
              <a:rPr lang="en-US" altLang="zh-CN" sz="1000" b="1">
                <a:latin typeface="ZapfHumnst BT" pitchFamily="34" charset="0"/>
              </a:rPr>
              <a:t>Attributes:</a:t>
            </a:r>
            <a:r>
              <a:rPr lang="en-US" altLang="zh-CN" sz="1000">
                <a:latin typeface="ZapfHumnst BT" pitchFamily="34" charset="0"/>
              </a:rPr>
              <a:t> Named properties of the class or its objects. An attribute also defines the type of its instances.</a:t>
            </a:r>
            <a:endParaRPr lang="en-US" altLang="zh-CN" sz="1000" b="1">
              <a:latin typeface="ZapfHumnst BT" pitchFamily="34" charset="0"/>
            </a:endParaRPr>
          </a:p>
          <a:p>
            <a:pPr marL="457200" lvl="2" indent="-114300">
              <a:lnSpc>
                <a:spcPct val="100000"/>
              </a:lnSpc>
              <a:buFontTx/>
              <a:buChar char="•"/>
            </a:pPr>
            <a:r>
              <a:rPr lang="en-US" altLang="zh-CN" sz="1000" b="1">
                <a:latin typeface="ZapfHumnst BT" pitchFamily="34" charset="0"/>
              </a:rPr>
              <a:t>Operations:</a:t>
            </a:r>
            <a:r>
              <a:rPr lang="en-US" altLang="zh-CN" sz="1000">
                <a:latin typeface="ZapfHumnst BT" pitchFamily="34" charset="0"/>
              </a:rPr>
              <a:t> Services that can be requested (the behavior of the class).</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Packages</a:t>
            </a:r>
            <a:r>
              <a:rPr lang="en-US" altLang="zh-CN" sz="1000">
                <a:latin typeface="ZapfHumnst BT" pitchFamily="34" charset="0"/>
              </a:rPr>
              <a:t>: Can be included for the sake of context although UML 2.0 has brought package diagrams into the mainstream. </a:t>
            </a:r>
          </a:p>
        </p:txBody>
      </p:sp>
      <p:sp>
        <p:nvSpPr>
          <p:cNvPr id="553988" name="Text Box 4"/>
          <p:cNvSpPr txBox="1">
            <a:spLocks noChangeArrowheads="1"/>
          </p:cNvSpPr>
          <p:nvPr/>
        </p:nvSpPr>
        <p:spPr bwMode="auto">
          <a:xfrm>
            <a:off x="581025" y="1223963"/>
            <a:ext cx="1771650" cy="6940550"/>
          </a:xfrm>
          <a:prstGeom prst="rect">
            <a:avLst/>
          </a:prstGeom>
          <a:noFill/>
          <a:ln w="9525">
            <a:noFill/>
            <a:miter lim="800000"/>
            <a:headEnd/>
            <a:tailEnd/>
          </a:ln>
          <a:effectLst/>
        </p:spPr>
        <p:txBody>
          <a:bodyPr lIns="108749" tIns="54374" rIns="108749" bIns="54374"/>
          <a:lstStyle/>
          <a:p>
            <a:pPr defTabSz="920750"/>
            <a:endParaRPr lang="zh-CN" altLang="en-US">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56034" name="Rectangle 2"/>
          <p:cNvSpPr>
            <a:spLocks noGrp="1" noRot="1" noChangeAspect="1" noChangeArrowheads="1" noTextEdit="1"/>
          </p:cNvSpPr>
          <p:nvPr>
            <p:ph type="sldImg"/>
          </p:nvPr>
        </p:nvSpPr>
        <p:spPr>
          <a:xfrm>
            <a:off x="2593975" y="846138"/>
            <a:ext cx="4108450" cy="3081337"/>
          </a:xfrm>
          <a:ln/>
        </p:spPr>
      </p:sp>
      <p:sp>
        <p:nvSpPr>
          <p:cNvPr id="556035" name="Rectangle 3"/>
          <p:cNvSpPr>
            <a:spLocks noGrp="1" noChangeArrowheads="1"/>
          </p:cNvSpPr>
          <p:nvPr>
            <p:ph type="body" idx="1"/>
          </p:nvPr>
        </p:nvSpPr>
        <p:spPr>
          <a:xfrm>
            <a:off x="2571750" y="4140200"/>
            <a:ext cx="4059238" cy="4087813"/>
          </a:xfrm>
        </p:spPr>
        <p:txBody>
          <a:bodyPr/>
          <a:lstStyle/>
          <a:p>
            <a:pPr>
              <a:lnSpc>
                <a:spcPct val="100000"/>
              </a:lnSpc>
            </a:pPr>
            <a:r>
              <a:rPr lang="en-US" altLang="zh-CN" sz="1000">
                <a:latin typeface="ZapfHumnst BT" pitchFamily="34" charset="0"/>
              </a:rPr>
              <a:t>In the design model, sequence diagrams are used to show how objects interact to perform the behavior of all or part of a use case as part of a use-case realization. The sequence diagram clarifies the roles of objects in a flow of events, and thus it provides basic input for determining class responsibilities and interfaces.</a:t>
            </a:r>
          </a:p>
          <a:p>
            <a:pPr>
              <a:lnSpc>
                <a:spcPct val="100000"/>
              </a:lnSpc>
            </a:pPr>
            <a:r>
              <a:rPr lang="en-US" altLang="zh-CN" sz="1000">
                <a:latin typeface="ZapfHumnst BT" pitchFamily="34" charset="0"/>
              </a:rPr>
              <a:t>Sequence diagrams display the following model elements:</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Lifelines:</a:t>
            </a:r>
            <a:r>
              <a:rPr lang="en-US" altLang="zh-CN" sz="1000">
                <a:latin typeface="ZapfHumnst BT" pitchFamily="34" charset="0"/>
              </a:rPr>
              <a:t> Represent the existence of the object at a particular time</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Actors:</a:t>
            </a:r>
            <a:r>
              <a:rPr lang="en-US" altLang="zh-CN" sz="1000">
                <a:latin typeface="ZapfHumnst BT" pitchFamily="34" charset="0"/>
              </a:rPr>
              <a:t> Can be included in the diagram when you want to show that an actor initiates the interaction</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Messages:</a:t>
            </a:r>
            <a:r>
              <a:rPr lang="en-US" altLang="zh-CN" sz="1000">
                <a:latin typeface="ZapfHumnst BT" pitchFamily="34" charset="0"/>
              </a:rPr>
              <a:t> Communicate between objects that conveys information with the expectation that activity will ensue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58082" name="Rectangle 2"/>
          <p:cNvSpPr>
            <a:spLocks noGrp="1" noRot="1" noChangeAspect="1" noChangeArrowheads="1" noTextEdit="1"/>
          </p:cNvSpPr>
          <p:nvPr>
            <p:ph type="sldImg"/>
          </p:nvPr>
        </p:nvSpPr>
        <p:spPr>
          <a:xfrm>
            <a:off x="2593975" y="846138"/>
            <a:ext cx="4108450" cy="3081337"/>
          </a:xfrm>
          <a:ln/>
        </p:spPr>
      </p:sp>
      <p:sp>
        <p:nvSpPr>
          <p:cNvPr id="558083" name="Rectangle 3"/>
          <p:cNvSpPr>
            <a:spLocks noGrp="1" noChangeArrowheads="1"/>
          </p:cNvSpPr>
          <p:nvPr>
            <p:ph type="body" idx="1"/>
          </p:nvPr>
        </p:nvSpPr>
        <p:spPr>
          <a:xfrm>
            <a:off x="2571750" y="4140200"/>
            <a:ext cx="4059238" cy="4087813"/>
          </a:xfrm>
        </p:spPr>
        <p:txBody>
          <a:bodyPr/>
          <a:lstStyle/>
          <a:p>
            <a:pPr eaLnBrk="0" hangingPunct="0">
              <a:lnSpc>
                <a:spcPct val="100000"/>
              </a:lnSpc>
              <a:spcBef>
                <a:spcPts val="400"/>
              </a:spcBef>
            </a:pPr>
            <a:r>
              <a:rPr lang="en-US" altLang="zh-CN" sz="1000">
                <a:latin typeface="ZapfHumnst BT" pitchFamily="34" charset="0"/>
              </a:rPr>
              <a:t>To help with the modeling of, for example, multiple flows of events, which in the past always meant creating many interaction diagrams with only slight differences among them, you can use combined fragment notation—new with UML 2.0 and supported in Software Architect—which allows you to embed multiple paths through an interaction inside the same interaction diagram.</a:t>
            </a:r>
          </a:p>
          <a:p>
            <a:pPr eaLnBrk="0" hangingPunct="0">
              <a:lnSpc>
                <a:spcPct val="100000"/>
              </a:lnSpc>
              <a:spcBef>
                <a:spcPts val="400"/>
              </a:spcBef>
            </a:pPr>
            <a:r>
              <a:rPr lang="en-US" altLang="zh-CN" sz="1000">
                <a:latin typeface="ZapfHumnst BT" pitchFamily="34" charset="0"/>
              </a:rPr>
              <a:t>A combined fragment in a sequence diagram has an operator and one or more subinteractions in a nested region of the diagram. Gates may be defined on the combined fragment so that messages can be sent from the combined fragment to other parts of the main interaction.</a:t>
            </a:r>
          </a:p>
          <a:p>
            <a:pPr eaLnBrk="0" hangingPunct="0">
              <a:lnSpc>
                <a:spcPct val="100000"/>
              </a:lnSpc>
              <a:spcBef>
                <a:spcPts val="400"/>
              </a:spcBef>
            </a:pPr>
            <a:r>
              <a:rPr lang="en-US" altLang="zh-CN" sz="1000">
                <a:latin typeface="ZapfHumnst BT" pitchFamily="34" charset="0"/>
              </a:rPr>
              <a:t>Combined fragments have a keyword associated with them, shown on the frame surrounding the combined fragment. The more common combined fragment types include:</a:t>
            </a:r>
          </a:p>
          <a:p>
            <a:pPr marL="228600" lvl="1" indent="-114300" eaLnBrk="0" hangingPunct="0">
              <a:lnSpc>
                <a:spcPct val="100000"/>
              </a:lnSpc>
              <a:spcBef>
                <a:spcPts val="400"/>
              </a:spcBef>
              <a:buFontTx/>
              <a:buChar char="•"/>
            </a:pPr>
            <a:r>
              <a:rPr lang="en-US" altLang="zh-CN" sz="1000" b="1">
                <a:latin typeface="Courier New" pitchFamily="49" charset="0"/>
              </a:rPr>
              <a:t>loop</a:t>
            </a:r>
            <a:r>
              <a:rPr lang="en-US" altLang="zh-CN" sz="1000">
                <a:latin typeface="ZapfHumnst BT" pitchFamily="34" charset="0"/>
              </a:rPr>
              <a:t>: The loop fragment contains one subfragment that executes as long as a Boolean guard condition evaluates to </a:t>
            </a:r>
            <a:r>
              <a:rPr lang="en-US" altLang="zh-CN" sz="1000">
                <a:latin typeface="Courier New" pitchFamily="49" charset="0"/>
              </a:rPr>
              <a:t>true</a:t>
            </a:r>
            <a:r>
              <a:rPr lang="en-US" altLang="zh-CN" sz="1000">
                <a:latin typeface="ZapfHumnst BT" pitchFamily="34" charset="0"/>
              </a:rPr>
              <a:t>. </a:t>
            </a:r>
          </a:p>
          <a:p>
            <a:pPr marL="228600" lvl="1" indent="-114300" eaLnBrk="0" hangingPunct="0">
              <a:lnSpc>
                <a:spcPct val="100000"/>
              </a:lnSpc>
              <a:spcBef>
                <a:spcPts val="400"/>
              </a:spcBef>
              <a:buFontTx/>
              <a:buChar char="•"/>
            </a:pPr>
            <a:r>
              <a:rPr lang="en-US" altLang="zh-CN" sz="1000" b="1">
                <a:latin typeface="Courier New" pitchFamily="49" charset="0"/>
              </a:rPr>
              <a:t>ref</a:t>
            </a:r>
            <a:r>
              <a:rPr lang="en-US" altLang="zh-CN" sz="1000"/>
              <a:t>: </a:t>
            </a:r>
            <a:r>
              <a:rPr lang="en-US" altLang="zh-CN" sz="1000">
                <a:latin typeface="ZapfHumnst BT" pitchFamily="34" charset="0"/>
              </a:rPr>
              <a:t>The combined fragment references another sequence diagram</a:t>
            </a:r>
            <a:r>
              <a:rPr lang="en-US" altLang="zh-CN" sz="1000"/>
              <a:t>. </a:t>
            </a:r>
            <a:r>
              <a:rPr lang="en-US" altLang="zh-CN" sz="1000">
                <a:latin typeface="ZapfHumnst BT" pitchFamily="34" charset="0"/>
              </a:rPr>
              <a:t>In Software Architect, adding the </a:t>
            </a:r>
            <a:r>
              <a:rPr lang="en-US" altLang="zh-CN" sz="1000">
                <a:latin typeface="Courier New" pitchFamily="49" charset="0"/>
              </a:rPr>
              <a:t>ref</a:t>
            </a:r>
            <a:r>
              <a:rPr lang="en-US" altLang="zh-CN" sz="1000">
                <a:latin typeface="ZapfHumnst BT" pitchFamily="34" charset="0"/>
              </a:rPr>
              <a:t> operator from the toolbox automatically generates a new interaction instance in the model.</a:t>
            </a:r>
            <a:endParaRPr lang="en-US" altLang="zh-CN" sz="1000" b="1">
              <a:latin typeface="ZapfHumnst BT" pitchFamily="34" charset="0"/>
            </a:endParaRPr>
          </a:p>
          <a:p>
            <a:pPr marL="228600" lvl="1" indent="-114300" eaLnBrk="0" hangingPunct="0">
              <a:lnSpc>
                <a:spcPct val="100000"/>
              </a:lnSpc>
              <a:spcBef>
                <a:spcPts val="400"/>
              </a:spcBef>
              <a:buFontTx/>
              <a:buChar char="•"/>
            </a:pPr>
            <a:r>
              <a:rPr lang="en-US" altLang="zh-CN" sz="1000" b="1">
                <a:latin typeface="Courier New" pitchFamily="49" charset="0"/>
              </a:rPr>
              <a:t>opt</a:t>
            </a:r>
            <a:r>
              <a:rPr lang="en-US" altLang="zh-CN" sz="1000">
                <a:latin typeface="ZapfHumnst BT" pitchFamily="34" charset="0"/>
              </a:rPr>
              <a:t>: The opt fragment type contains one subfragment that executes only when the guard condition evaluates to true.</a:t>
            </a:r>
          </a:p>
          <a:p>
            <a:pPr eaLnBrk="0" hangingPunct="0">
              <a:lnSpc>
                <a:spcPct val="100000"/>
              </a:lnSpc>
              <a:spcBef>
                <a:spcPts val="400"/>
              </a:spcBef>
            </a:pPr>
            <a:r>
              <a:rPr lang="en-US" altLang="zh-CN" sz="1000">
                <a:latin typeface="ZapfHumnst BT" pitchFamily="34" charset="0"/>
              </a:rPr>
              <a:t>See Software Architect Help for discussion of other keywords.</a:t>
            </a:r>
          </a:p>
          <a:p>
            <a:pPr>
              <a:lnSpc>
                <a:spcPct val="100000"/>
              </a:lnSpc>
              <a:spcBef>
                <a:spcPts val="400"/>
              </a:spcBef>
            </a:pPr>
            <a:endParaRPr lang="zh-CN" altLang="en-US" sz="1000">
              <a:latin typeface="ZapfHumnst BT" pitchFamily="34" charset="0"/>
            </a:endParaRPr>
          </a:p>
        </p:txBody>
      </p:sp>
      <p:sp>
        <p:nvSpPr>
          <p:cNvPr id="558084" name="Text Box 4"/>
          <p:cNvSpPr txBox="1">
            <a:spLocks noChangeArrowheads="1"/>
          </p:cNvSpPr>
          <p:nvPr/>
        </p:nvSpPr>
        <p:spPr bwMode="auto">
          <a:xfrm>
            <a:off x="581025" y="1223963"/>
            <a:ext cx="1771650" cy="6940550"/>
          </a:xfrm>
          <a:prstGeom prst="rect">
            <a:avLst/>
          </a:prstGeom>
          <a:noFill/>
          <a:ln w="9525">
            <a:noFill/>
            <a:miter lim="800000"/>
            <a:headEnd/>
            <a:tailEnd/>
          </a:ln>
          <a:effectLst/>
        </p:spPr>
        <p:txBody>
          <a:bodyPr lIns="108749" tIns="54374" rIns="108749" bIns="54374"/>
          <a:lstStyle/>
          <a:p>
            <a:pPr defTabSz="920750"/>
            <a:endParaRPr lang="zh-CN" altLang="en-US" b="1">
              <a:latin typeface="ZapfHumnst BT"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60130" name="Rectangle 2"/>
          <p:cNvSpPr>
            <a:spLocks noGrp="1" noRot="1" noChangeAspect="1" noChangeArrowheads="1" noTextEdit="1"/>
          </p:cNvSpPr>
          <p:nvPr>
            <p:ph type="sldImg"/>
          </p:nvPr>
        </p:nvSpPr>
        <p:spPr>
          <a:xfrm>
            <a:off x="2593975" y="846138"/>
            <a:ext cx="4108450" cy="3081337"/>
          </a:xfrm>
          <a:ln/>
        </p:spPr>
      </p:sp>
      <p:sp>
        <p:nvSpPr>
          <p:cNvPr id="560131" name="Rectangle 3"/>
          <p:cNvSpPr>
            <a:spLocks noGrp="1" noChangeArrowheads="1"/>
          </p:cNvSpPr>
          <p:nvPr>
            <p:ph type="body" idx="1"/>
          </p:nvPr>
        </p:nvSpPr>
        <p:spPr>
          <a:xfrm>
            <a:off x="2571750" y="4140200"/>
            <a:ext cx="4059238" cy="4087813"/>
          </a:xfrm>
        </p:spPr>
        <p:txBody>
          <a:bodyPr/>
          <a:lstStyle/>
          <a:p>
            <a:pPr>
              <a:lnSpc>
                <a:spcPct val="100000"/>
              </a:lnSpc>
            </a:pPr>
            <a:r>
              <a:rPr lang="en-US" altLang="zh-CN" sz="1000">
                <a:latin typeface="ZapfHumnst BT" pitchFamily="34" charset="0"/>
              </a:rPr>
              <a:t>Communication diagrams provide another way to show how objects interact to perform the behavior of a particular use case or a part of a use case. Where sequence diagrams emphasize the interactions of objects over time, communication diagrams are designed to emphasize the relationships between objects.</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Objects:</a:t>
            </a:r>
            <a:r>
              <a:rPr lang="en-US" altLang="zh-CN" sz="1000">
                <a:latin typeface="ZapfHumnst BT" pitchFamily="34" charset="0"/>
              </a:rPr>
              <a:t> Objects show the name of the object and its class, separated by a colon:</a:t>
            </a:r>
          </a:p>
          <a:p>
            <a:pPr marL="342900" lvl="2">
              <a:lnSpc>
                <a:spcPct val="100000"/>
              </a:lnSpc>
            </a:pPr>
            <a:r>
              <a:rPr lang="en-US" altLang="zh-CN" sz="1000">
                <a:latin typeface="Courier New" pitchFamily="49" charset="0"/>
              </a:rPr>
              <a:t>objectname : classname</a:t>
            </a:r>
            <a:endParaRPr lang="en-US" altLang="zh-CN" sz="1000" b="1">
              <a:latin typeface="Courier New" pitchFamily="49" charset="0"/>
            </a:endParaRPr>
          </a:p>
          <a:p>
            <a:pPr marL="228600" lvl="1" indent="-114300">
              <a:lnSpc>
                <a:spcPct val="100000"/>
              </a:lnSpc>
              <a:buFontTx/>
              <a:buChar char="•"/>
            </a:pPr>
            <a:r>
              <a:rPr lang="en-US" altLang="zh-CN" sz="1000" b="1">
                <a:latin typeface="ZapfHumnst BT" pitchFamily="34" charset="0"/>
              </a:rPr>
              <a:t>Links:</a:t>
            </a:r>
            <a:r>
              <a:rPr lang="en-US" altLang="zh-CN" sz="1000">
                <a:latin typeface="ZapfHumnst BT" pitchFamily="34" charset="0"/>
              </a:rPr>
              <a:t> Links are relationships among objects across which messages can be sent, shown as a solid line between two objects. A link can be an instance of an association, or it can be anonymous, meaning that its association is unspecified. Message flows are attached to links.</a:t>
            </a:r>
          </a:p>
          <a:p>
            <a:pPr>
              <a:lnSpc>
                <a:spcPct val="100000"/>
              </a:lnSpc>
            </a:pPr>
            <a:r>
              <a:rPr lang="en-US" altLang="zh-CN" sz="1000">
                <a:latin typeface="ZapfHumnst BT" pitchFamily="34" charset="0"/>
              </a:rPr>
              <a:t>The diagram shown in the slide is based on the example sequence diagram from the previous slide. Two other elements that may appear in a communication diagram but do not appear in the example are:</a:t>
            </a:r>
          </a:p>
          <a:p>
            <a:pPr marL="228600" lvl="1" indent="-114300">
              <a:lnSpc>
                <a:spcPct val="100000"/>
              </a:lnSpc>
              <a:buFontTx/>
              <a:buChar char="•"/>
            </a:pPr>
            <a:r>
              <a:rPr lang="en-US" altLang="zh-CN" sz="1000" b="1">
                <a:latin typeface="ZapfHumnst BT" pitchFamily="34" charset="0"/>
              </a:rPr>
              <a:t>Actors:</a:t>
            </a:r>
            <a:r>
              <a:rPr lang="en-US" altLang="zh-CN" sz="1000">
                <a:latin typeface="ZapfHumnst BT" pitchFamily="34" charset="0"/>
              </a:rPr>
              <a:t> Actor instances show the invoker of the interaction.</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Messages:</a:t>
            </a:r>
            <a:r>
              <a:rPr lang="en-US" altLang="zh-CN" sz="1000">
                <a:latin typeface="ZapfHumnst BT" pitchFamily="34" charset="0"/>
              </a:rPr>
              <a:t> A message is a communication between objects that conveys information with the expectation that activity will ensue. </a:t>
            </a:r>
          </a:p>
        </p:txBody>
      </p:sp>
      <p:sp>
        <p:nvSpPr>
          <p:cNvPr id="560132" name="Text Box 4"/>
          <p:cNvSpPr txBox="1">
            <a:spLocks noChangeArrowheads="1"/>
          </p:cNvSpPr>
          <p:nvPr/>
        </p:nvSpPr>
        <p:spPr bwMode="auto">
          <a:xfrm>
            <a:off x="581025" y="1223963"/>
            <a:ext cx="1771650" cy="6940550"/>
          </a:xfrm>
          <a:prstGeom prst="rect">
            <a:avLst/>
          </a:prstGeom>
          <a:noFill/>
          <a:ln w="9525">
            <a:noFill/>
            <a:miter lim="800000"/>
            <a:headEnd/>
            <a:tailEnd/>
          </a:ln>
          <a:effectLst/>
        </p:spPr>
        <p:txBody>
          <a:bodyPr lIns="108749" tIns="54374" rIns="108749" bIns="54374"/>
          <a:lstStyle/>
          <a:p>
            <a:pPr defTabSz="920750"/>
            <a:r>
              <a:rPr lang="en-US" altLang="zh-CN">
                <a:latin typeface="ZapfHumnst BT" pitchFamily="34" charset="0"/>
              </a:rPr>
              <a:t>The communication diagram shown in the slide was generated from the sequence diagram on the previous slide.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62178" name="Rectangle 2"/>
          <p:cNvSpPr>
            <a:spLocks noGrp="1" noRot="1" noChangeAspect="1" noChangeArrowheads="1" noTextEdit="1"/>
          </p:cNvSpPr>
          <p:nvPr>
            <p:ph type="sldImg"/>
          </p:nvPr>
        </p:nvSpPr>
        <p:spPr>
          <a:xfrm>
            <a:off x="2593975" y="846138"/>
            <a:ext cx="4108450" cy="3081337"/>
          </a:xfrm>
          <a:ln/>
        </p:spPr>
      </p:sp>
      <p:sp>
        <p:nvSpPr>
          <p:cNvPr id="562179" name="Rectangle 3"/>
          <p:cNvSpPr>
            <a:spLocks noGrp="1" noChangeArrowheads="1"/>
          </p:cNvSpPr>
          <p:nvPr>
            <p:ph type="body" idx="1"/>
          </p:nvPr>
        </p:nvSpPr>
        <p:spPr>
          <a:xfrm>
            <a:off x="2571750" y="4140200"/>
            <a:ext cx="4059238" cy="4087813"/>
          </a:xfrm>
        </p:spPr>
        <p:txBody>
          <a:bodyPr/>
          <a:lstStyle/>
          <a:p>
            <a:pPr>
              <a:lnSpc>
                <a:spcPct val="100000"/>
              </a:lnSpc>
            </a:pPr>
            <a:r>
              <a:rPr lang="en-US" altLang="zh-CN" sz="1000">
                <a:latin typeface="ZapfHumnst BT" pitchFamily="34" charset="0"/>
              </a:rPr>
              <a:t>Deployment diagrams show the deployment architecture of the system, that is, which of the system’s software artifacts reside on which pieces of hardware.</a:t>
            </a:r>
          </a:p>
          <a:p>
            <a:pPr>
              <a:lnSpc>
                <a:spcPct val="100000"/>
              </a:lnSpc>
            </a:pPr>
            <a:r>
              <a:rPr lang="en-US" altLang="zh-CN" sz="1000">
                <a:latin typeface="ZapfHumnst BT" pitchFamily="34" charset="0"/>
              </a:rPr>
              <a:t>Deployment diagrams display the following model elements:</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Artifacts: </a:t>
            </a:r>
            <a:r>
              <a:rPr lang="en-US" altLang="zh-CN" sz="1000">
                <a:latin typeface="ZapfHumnst BT" pitchFamily="34" charset="0"/>
              </a:rPr>
              <a:t>Represent physical files (executable files, binaries, archives, and so on). In previous versions of UML, artifacts were called “components.”</a:t>
            </a:r>
            <a:endParaRPr lang="en-US" altLang="zh-CN" sz="1000" b="1">
              <a:latin typeface="ZapfHumnst BT" pitchFamily="34" charset="0"/>
            </a:endParaRPr>
          </a:p>
          <a:p>
            <a:pPr marL="228600" lvl="1" indent="-114300">
              <a:lnSpc>
                <a:spcPct val="100000"/>
              </a:lnSpc>
              <a:buFontTx/>
              <a:buChar char="•"/>
            </a:pPr>
            <a:r>
              <a:rPr lang="en-US" altLang="zh-CN" sz="1000" b="1">
                <a:latin typeface="ZapfHumnst BT" pitchFamily="34" charset="0"/>
              </a:rPr>
              <a:t>Nodes:</a:t>
            </a:r>
            <a:r>
              <a:rPr lang="en-US" altLang="zh-CN" sz="1000">
                <a:latin typeface="ZapfHumnst BT" pitchFamily="34" charset="0"/>
              </a:rPr>
              <a:t> Represent any physical machine that can host software, such as a server or workstation. A node could also be used to model deployment to a virtual machine, for example, used as a test environment.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38626" name="Rectangle 2"/>
          <p:cNvSpPr>
            <a:spLocks noGrp="1" noRot="1" noChangeAspect="1" noChangeArrowheads="1" noTextEdit="1"/>
          </p:cNvSpPr>
          <p:nvPr>
            <p:ph type="sldImg"/>
          </p:nvPr>
        </p:nvSpPr>
        <p:spPr>
          <a:xfrm>
            <a:off x="2593975" y="846138"/>
            <a:ext cx="4108450" cy="3081337"/>
          </a:xfrm>
          <a:ln/>
        </p:spPr>
      </p:sp>
      <p:sp>
        <p:nvSpPr>
          <p:cNvPr id="538627" name="Rectangle 3"/>
          <p:cNvSpPr>
            <a:spLocks noGrp="1" noChangeArrowheads="1"/>
          </p:cNvSpPr>
          <p:nvPr>
            <p:ph type="body" idx="1"/>
          </p:nvPr>
        </p:nvSpPr>
        <p:spPr>
          <a:xfrm>
            <a:off x="2571750" y="4140200"/>
            <a:ext cx="4059238" cy="4087813"/>
          </a:xfrm>
        </p:spPr>
        <p:txBody>
          <a:bodyPr/>
          <a:lstStyle/>
          <a:p>
            <a:pPr>
              <a:lnSpc>
                <a:spcPct val="100000"/>
              </a:lnSpc>
            </a:pPr>
            <a:r>
              <a:rPr lang="en-US" altLang="zh-CN" sz="1000">
                <a:latin typeface="ZapfHumnst BT" pitchFamily="34" charset="0"/>
              </a:rPr>
              <a:t>In the Rational Unified Process (RUP), a model is defined as a complete specification of a problem or solution domain from a particular perspective. Each model is </a:t>
            </a:r>
            <a:r>
              <a:rPr lang="en-US" altLang="zh-CN" sz="1000" i="1">
                <a:latin typeface="ZapfHumnst BT" pitchFamily="34" charset="0"/>
              </a:rPr>
              <a:t>complete</a:t>
            </a:r>
            <a:r>
              <a:rPr lang="en-US" altLang="zh-CN" sz="1000">
                <a:latin typeface="ZapfHumnst BT" pitchFamily="34" charset="0"/>
              </a:rPr>
              <a:t> in the sense that you do not need any additional information to understand the system from that perspective. A problem domain or a system may be specified by a number of models that represent different perspectives for different project stakeholders.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64226" name="Rectangle 2"/>
          <p:cNvSpPr>
            <a:spLocks noGrp="1" noRot="1" noChangeAspect="1" noChangeArrowheads="1" noTextEdit="1"/>
          </p:cNvSpPr>
          <p:nvPr>
            <p:ph type="sldImg"/>
          </p:nvPr>
        </p:nvSpPr>
        <p:spPr>
          <a:xfrm>
            <a:off x="2593975" y="846138"/>
            <a:ext cx="4108450" cy="3081337"/>
          </a:xfrm>
          <a:ln/>
        </p:spPr>
      </p:sp>
      <p:sp>
        <p:nvSpPr>
          <p:cNvPr id="564227" name="Rectangle 3"/>
          <p:cNvSpPr>
            <a:spLocks noGrp="1" noChangeArrowheads="1"/>
          </p:cNvSpPr>
          <p:nvPr>
            <p:ph type="body" idx="1"/>
          </p:nvPr>
        </p:nvSpPr>
        <p:spPr>
          <a:xfrm>
            <a:off x="2571750" y="4140200"/>
            <a:ext cx="4059238" cy="4087813"/>
          </a:xfrm>
        </p:spPr>
        <p:txBody>
          <a:bodyPr/>
          <a:lstStyle/>
          <a:p>
            <a:pPr>
              <a:lnSpc>
                <a:spcPct val="100000"/>
              </a:lnSpc>
            </a:pPr>
            <a:r>
              <a:rPr lang="en-US" altLang="zh-CN" sz="1000">
                <a:latin typeface="ZapfHumnst BT" pitchFamily="34" charset="0"/>
              </a:rPr>
              <a:t>Component diagrams show the runtime structure of the system at the level of software components. Components are the modular parts of the system and are made up of groups of related objects that are hidden behind an external interface.</a:t>
            </a:r>
          </a:p>
          <a:p>
            <a:pPr marL="228600" lvl="1" indent="-114300">
              <a:lnSpc>
                <a:spcPct val="100000"/>
              </a:lnSpc>
              <a:buFontTx/>
              <a:buChar char="•"/>
            </a:pPr>
            <a:r>
              <a:rPr lang="en-US" altLang="zh-CN" sz="1000">
                <a:latin typeface="ZapfHumnst BT" pitchFamily="34" charset="0"/>
              </a:rPr>
              <a:t>Component notation is based on class notation, so a component can have attributes and operations. </a:t>
            </a:r>
          </a:p>
          <a:p>
            <a:pPr marL="228600" lvl="1" indent="-114300">
              <a:lnSpc>
                <a:spcPct val="100000"/>
              </a:lnSpc>
              <a:buFontTx/>
              <a:buChar char="•"/>
            </a:pPr>
            <a:r>
              <a:rPr lang="en-US" altLang="zh-CN" sz="1000">
                <a:latin typeface="ZapfHumnst BT" pitchFamily="34" charset="0"/>
              </a:rPr>
              <a:t>Relationships among components can include connectors or dependencies. </a:t>
            </a:r>
          </a:p>
        </p:txBody>
      </p:sp>
      <p:sp>
        <p:nvSpPr>
          <p:cNvPr id="564228" name="Text Box 4"/>
          <p:cNvSpPr txBox="1">
            <a:spLocks noChangeArrowheads="1"/>
          </p:cNvSpPr>
          <p:nvPr/>
        </p:nvSpPr>
        <p:spPr bwMode="auto">
          <a:xfrm>
            <a:off x="581025" y="1223963"/>
            <a:ext cx="1771650" cy="6940550"/>
          </a:xfrm>
          <a:prstGeom prst="rect">
            <a:avLst/>
          </a:prstGeom>
          <a:noFill/>
          <a:ln w="9525">
            <a:noFill/>
            <a:miter lim="800000"/>
            <a:headEnd/>
            <a:tailEnd/>
          </a:ln>
          <a:effectLst/>
        </p:spPr>
        <p:txBody>
          <a:bodyPr lIns="108749" tIns="54374" rIns="108749" bIns="54374"/>
          <a:lstStyle/>
          <a:p>
            <a:pPr defTabSz="920750"/>
            <a:r>
              <a:rPr lang="en-US" altLang="zh-CN">
                <a:latin typeface="ZapfHumnst BT" pitchFamily="34" charset="0"/>
              </a:rPr>
              <a:t>The definition of “component” has changed for UML 2.0. Components are no longer just code files, DLLs, and so on.</a:t>
            </a:r>
          </a:p>
          <a:p>
            <a:pPr defTabSz="920750"/>
            <a:r>
              <a:rPr lang="en-US" altLang="zh-CN">
                <a:latin typeface="ZapfHumnst BT" pitchFamily="34" charset="0"/>
              </a:rPr>
              <a:t>Notice that the notation for a component diagram has changed and that a class box with the «component» keyword can now also be used to represent a component.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Mastering OOAD w/ UML 2.0 – Instructor Notes</a:t>
            </a:r>
          </a:p>
        </p:txBody>
      </p:sp>
      <p:sp>
        <p:nvSpPr>
          <p:cNvPr id="5" name="Rectangle 15"/>
          <p:cNvSpPr>
            <a:spLocks noGrp="1" noChangeArrowheads="1"/>
          </p:cNvSpPr>
          <p:nvPr>
            <p:ph type="ftr" sz="quarter" idx="4"/>
          </p:nvPr>
        </p:nvSpPr>
        <p:spPr>
          <a:xfrm>
            <a:off x="0" y="8829394"/>
            <a:ext cx="3038255" cy="465445"/>
          </a:xfrm>
          <a:prstGeom prst="rect">
            <a:avLst/>
          </a:prstGeom>
          <a:ln/>
        </p:spPr>
        <p:txBody>
          <a:bodyPr lIns="89831" tIns="44915" rIns="89831" bIns="44915"/>
          <a:lstStyle/>
          <a:p>
            <a:r>
              <a:rPr lang="en-US"/>
              <a:t>Module 13 - Class Design</a:t>
            </a:r>
            <a:endParaRPr lang="en-US">
              <a:latin typeface="ZapfHumnst BT" pitchFamily="34" charset="0"/>
            </a:endParaRPr>
          </a:p>
        </p:txBody>
      </p:sp>
      <p:sp>
        <p:nvSpPr>
          <p:cNvPr id="623618" name="Rectangle 2"/>
          <p:cNvSpPr>
            <a:spLocks noGrp="1" noRot="1" noChangeAspect="1" noChangeArrowheads="1" noTextEdit="1"/>
          </p:cNvSpPr>
          <p:nvPr>
            <p:ph type="sldImg"/>
          </p:nvPr>
        </p:nvSpPr>
        <p:spPr bwMode="auto">
          <a:xfrm>
            <a:off x="2511425" y="825500"/>
            <a:ext cx="4108450" cy="3081338"/>
          </a:xfrm>
          <a:prstGeom prst="rect">
            <a:avLst/>
          </a:prstGeom>
          <a:solidFill>
            <a:srgbClr val="FFFFFF"/>
          </a:solidFill>
          <a:ln>
            <a:solidFill>
              <a:srgbClr val="000000"/>
            </a:solidFill>
            <a:miter lim="800000"/>
            <a:headEnd/>
            <a:tailEnd/>
          </a:ln>
        </p:spPr>
      </p:sp>
      <p:sp>
        <p:nvSpPr>
          <p:cNvPr id="623620" name="Text Box 4"/>
          <p:cNvSpPr txBox="1">
            <a:spLocks noChangeArrowheads="1"/>
          </p:cNvSpPr>
          <p:nvPr/>
        </p:nvSpPr>
        <p:spPr bwMode="auto">
          <a:xfrm>
            <a:off x="477841" y="1218279"/>
            <a:ext cx="1897352" cy="1170013"/>
          </a:xfrm>
          <a:prstGeom prst="rect">
            <a:avLst/>
          </a:prstGeom>
          <a:noFill/>
          <a:ln w="12700">
            <a:noFill/>
            <a:miter lim="800000"/>
            <a:headEnd type="none" w="sm" len="sm"/>
            <a:tailEnd type="none" w="lg" len="lg"/>
          </a:ln>
          <a:effectLst/>
        </p:spPr>
        <p:txBody>
          <a:bodyPr lIns="91897" tIns="45949" rIns="91897" bIns="45949">
            <a:spAutoFit/>
          </a:bodyPr>
          <a:lstStyle/>
          <a:p>
            <a:pPr defTabSz="918581">
              <a:spcBef>
                <a:spcPct val="50000"/>
              </a:spcBef>
            </a:pPr>
            <a:r>
              <a:rPr lang="en-US" dirty="0">
                <a:latin typeface="ZapfHumnst BT" pitchFamily="34" charset="0"/>
              </a:rPr>
              <a:t>Ask the students if the ports on the internal parts are relay ports or behavior ports. From our perspective, we don’t know as the internals of the parts themselves are encapsulated away.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8B0E75E6-3150-4ED8-86B9-2AE7C12EA58C}" type="slidenum">
              <a:rPr lang="en-US"/>
              <a:pPr/>
              <a:t>45</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sz="900" dirty="0"/>
              <a:t>Adornment: </a:t>
            </a:r>
            <a:r>
              <a:rPr lang="tr-TR" sz="900" dirty="0"/>
              <a:t>Süs</a:t>
            </a:r>
            <a:endParaRPr lang="en-US" sz="9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EA96E0C6-0FE1-43CA-A3E9-3525053236F1}" type="slidenum">
              <a:rPr lang="en-US"/>
              <a:pPr/>
              <a:t>47</a:t>
            </a:fld>
            <a:endParaRPr lang="en-US"/>
          </a:p>
        </p:txBody>
      </p:sp>
      <p:sp>
        <p:nvSpPr>
          <p:cNvPr id="135170" name="Rectangle 1026"/>
          <p:cNvSpPr>
            <a:spLocks noGrp="1" noRot="1" noChangeAspect="1" noChangeArrowheads="1" noTextEdit="1"/>
          </p:cNvSpPr>
          <p:nvPr>
            <p:ph type="sldImg"/>
          </p:nvPr>
        </p:nvSpPr>
        <p:spPr>
          <a:ln/>
        </p:spPr>
      </p:sp>
      <p:sp>
        <p:nvSpPr>
          <p:cNvPr id="135171" name="Rectangle 1027"/>
          <p:cNvSpPr>
            <a:spLocks noGrp="1" noChangeArrowheads="1"/>
          </p:cNvSpPr>
          <p:nvPr>
            <p:ph type="body" idx="1"/>
          </p:nvPr>
        </p:nvSpPr>
        <p:spPr/>
        <p:txBody>
          <a:bodyPr/>
          <a:lstStyle/>
          <a:p>
            <a:r>
              <a:rPr lang="en-US" sz="900" dirty="0"/>
              <a:t>Adornment: </a:t>
            </a:r>
            <a:r>
              <a:rPr lang="tr-TR" sz="900" dirty="0"/>
              <a:t>Süs</a:t>
            </a:r>
            <a:endParaRPr lang="en-US" sz="9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AC57471E-5260-4D2F-B8B5-4CCCA6788061}" type="slidenum">
              <a:rPr lang="en-US"/>
              <a:pPr/>
              <a:t>49</a:t>
            </a:fld>
            <a:endParaRPr lang="en-US"/>
          </a:p>
        </p:txBody>
      </p:sp>
      <p:sp>
        <p:nvSpPr>
          <p:cNvPr id="137218" name="Rectangle 1026"/>
          <p:cNvSpPr>
            <a:spLocks noGrp="1" noRot="1" noChangeAspect="1" noChangeArrowheads="1" noTextEdit="1"/>
          </p:cNvSpPr>
          <p:nvPr>
            <p:ph type="sldImg"/>
          </p:nvPr>
        </p:nvSpPr>
        <p:spPr>
          <a:ln/>
        </p:spPr>
      </p:sp>
      <p:sp>
        <p:nvSpPr>
          <p:cNvPr id="137219" name="Rectangle 1027"/>
          <p:cNvSpPr>
            <a:spLocks noGrp="1" noChangeArrowheads="1"/>
          </p:cNvSpPr>
          <p:nvPr>
            <p:ph type="body" idx="1"/>
          </p:nvPr>
        </p:nvSpPr>
        <p:spPr/>
        <p:txBody>
          <a:bodyPr/>
          <a:lstStyle/>
          <a:p>
            <a:r>
              <a:rPr lang="en-US" sz="900" dirty="0"/>
              <a:t>Adornment: </a:t>
            </a:r>
            <a:r>
              <a:rPr lang="tr-TR" sz="900" dirty="0"/>
              <a:t>Süs</a:t>
            </a:r>
            <a:endParaRPr lang="en-US" sz="9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AE8DE702-D349-4064-B768-CE233D9D361C}" type="slidenum">
              <a:rPr lang="en-US"/>
              <a:pPr/>
              <a:t>51</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900" dirty="0"/>
              <a:t>Adornment: </a:t>
            </a:r>
            <a:r>
              <a:rPr lang="tr-TR" sz="900" dirty="0"/>
              <a:t>Süs</a:t>
            </a:r>
            <a:endParaRPr lang="en-US" sz="9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938" y="8829967"/>
            <a:ext cx="3037840" cy="464820"/>
          </a:xfrm>
          <a:prstGeom prst="rect">
            <a:avLst/>
          </a:prstGeom>
          <a:ln/>
        </p:spPr>
        <p:txBody>
          <a:bodyPr lIns="93177" tIns="46589" rIns="93177" bIns="46589"/>
          <a:lstStyle/>
          <a:p>
            <a:fld id="{F528AB30-8746-4C61-8F6F-4FCE5B89B0E1}" type="slidenum">
              <a:rPr lang="en-US"/>
              <a:pPr/>
              <a:t>52</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r>
              <a:rPr lang="en-US" sz="900" dirty="0"/>
              <a:t>Adornment: </a:t>
            </a:r>
            <a:r>
              <a:rPr lang="tr-TR" sz="900" dirty="0"/>
              <a:t>Süs</a:t>
            </a:r>
            <a:endParaRPr lang="en-US" sz="9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98018" name="Rectangle 2"/>
          <p:cNvSpPr>
            <a:spLocks noGrp="1" noRot="1" noChangeAspect="1" noChangeArrowheads="1" noTextEdit="1"/>
          </p:cNvSpPr>
          <p:nvPr>
            <p:ph type="sldImg"/>
          </p:nvPr>
        </p:nvSpPr>
        <p:spPr>
          <a:xfrm>
            <a:off x="2568575" y="839788"/>
            <a:ext cx="4106863" cy="3079750"/>
          </a:xfrm>
          <a:ln/>
        </p:spPr>
      </p:sp>
      <p:sp>
        <p:nvSpPr>
          <p:cNvPr id="598019" name="Rectangle 3"/>
          <p:cNvSpPr>
            <a:spLocks noGrp="1" noChangeArrowheads="1"/>
          </p:cNvSpPr>
          <p:nvPr>
            <p:ph type="body" idx="1"/>
          </p:nvPr>
        </p:nvSpPr>
        <p:spPr>
          <a:xfrm>
            <a:off x="2549525" y="4113213"/>
            <a:ext cx="4059238" cy="4087812"/>
          </a:xfrm>
        </p:spPr>
        <p:txBody>
          <a:bodyPr/>
          <a:lstStyle/>
          <a:p>
            <a:r>
              <a:rPr lang="en-US" altLang="zh-CN" sz="1000">
                <a:latin typeface="ZapfHumnst BT" pitchFamily="34" charset="0"/>
              </a:rPr>
              <a:t>The key phrase is “nearly independent,” meaning that models can be built and studied separately, but are still interrelated.</a:t>
            </a:r>
          </a:p>
          <a:p>
            <a:r>
              <a:rPr lang="en-US" altLang="zh-CN" sz="1000">
                <a:latin typeface="ZapfHumnst BT" pitchFamily="34" charset="0"/>
              </a:rPr>
              <a:t>To understand the architecture of object-oriented systems, you need several complementary and interlocking views. An architectural view can be defined as a simplified description (an abstraction) of a system from a particular perspective or vantage point, covering particular concerns, and omitting entities that are not relevant to this perspective. Views are “slices” of models.  </a:t>
            </a:r>
          </a:p>
          <a:p>
            <a:r>
              <a:rPr lang="en-US" altLang="zh-CN" sz="1000">
                <a:latin typeface="ZapfHumnst BT" pitchFamily="34" charset="0"/>
              </a:rPr>
              <a:t>Each of the views below may have structural and behavioral aspects. Together, they represent the blueprints of a software system.</a:t>
            </a:r>
          </a:p>
          <a:p>
            <a:pPr marL="342900" lvl="1" indent="-114300">
              <a:buFontTx/>
              <a:buChar char="•"/>
            </a:pPr>
            <a:r>
              <a:rPr lang="en-US" altLang="zh-CN" sz="1000" b="1">
                <a:latin typeface="ZapfHumnst BT" pitchFamily="34" charset="0"/>
              </a:rPr>
              <a:t>Use-case view</a:t>
            </a:r>
            <a:r>
              <a:rPr lang="en-US" altLang="zh-CN" sz="1000">
                <a:latin typeface="ZapfHumnst BT" pitchFamily="34" charset="0"/>
              </a:rPr>
              <a:t> exposing the requirements of the system</a:t>
            </a:r>
          </a:p>
          <a:p>
            <a:pPr marL="342900" lvl="1" indent="-114300">
              <a:buFontTx/>
              <a:buChar char="•"/>
            </a:pPr>
            <a:r>
              <a:rPr lang="en-US" altLang="zh-CN" sz="1000" b="1">
                <a:latin typeface="ZapfHumnst BT" pitchFamily="34" charset="0"/>
              </a:rPr>
              <a:t>Logical view</a:t>
            </a:r>
            <a:r>
              <a:rPr lang="en-US" altLang="zh-CN" sz="1000">
                <a:latin typeface="ZapfHumnst BT" pitchFamily="34" charset="0"/>
              </a:rPr>
              <a:t> capturing the vocabulary of the problem space and the solution space</a:t>
            </a:r>
          </a:p>
          <a:p>
            <a:pPr marL="342900" lvl="1" indent="-114300">
              <a:buFontTx/>
              <a:buChar char="•"/>
            </a:pPr>
            <a:r>
              <a:rPr lang="en-US" altLang="zh-CN" sz="1000" b="1">
                <a:latin typeface="ZapfHumnst BT" pitchFamily="34" charset="0"/>
              </a:rPr>
              <a:t>Process view</a:t>
            </a:r>
            <a:r>
              <a:rPr lang="en-US" altLang="zh-CN" sz="1000">
                <a:latin typeface="ZapfHumnst BT" pitchFamily="34" charset="0"/>
              </a:rPr>
              <a:t> modeling the distribution of the system’s processes and threads</a:t>
            </a:r>
          </a:p>
          <a:p>
            <a:pPr marL="342900" lvl="1" indent="-114300">
              <a:buFontTx/>
              <a:buChar char="•"/>
            </a:pPr>
            <a:r>
              <a:rPr lang="en-US" altLang="zh-CN" sz="1000" b="1">
                <a:latin typeface="ZapfHumnst BT" pitchFamily="34" charset="0"/>
              </a:rPr>
              <a:t>Implementation view </a:t>
            </a:r>
            <a:r>
              <a:rPr lang="en-US" altLang="zh-CN" sz="1000">
                <a:latin typeface="ZapfHumnst BT" pitchFamily="34" charset="0"/>
              </a:rPr>
              <a:t>addressing the physical realization of the system</a:t>
            </a:r>
          </a:p>
          <a:p>
            <a:pPr marL="342900" lvl="1" indent="-114300">
              <a:buFontTx/>
              <a:buChar char="•"/>
            </a:pPr>
            <a:r>
              <a:rPr lang="en-US" altLang="zh-CN" sz="1000" b="1">
                <a:latin typeface="ZapfHumnst BT" pitchFamily="34" charset="0"/>
              </a:rPr>
              <a:t>Deployment view</a:t>
            </a:r>
            <a:r>
              <a:rPr lang="en-US" altLang="zh-CN" sz="1000">
                <a:latin typeface="ZapfHumnst BT" pitchFamily="34" charset="0"/>
              </a:rPr>
              <a:t> focusing on system engineering issues </a:t>
            </a:r>
          </a:p>
          <a:p>
            <a:r>
              <a:rPr lang="en-US" altLang="zh-CN" sz="1000">
                <a:latin typeface="ZapfHumnst BT" pitchFamily="34" charset="0"/>
              </a:rPr>
              <a:t>To address these different needs, Rational has defined the “4+1 view” architecture model. </a:t>
            </a:r>
          </a:p>
          <a:p>
            <a:r>
              <a:rPr lang="en-US" altLang="zh-CN" sz="1000">
                <a:latin typeface="ZapfHumnst BT" pitchFamily="34" charset="0"/>
              </a:rPr>
              <a:t>Remember that not all systems require all views. The number of views is dependent on the system you’re building. For example, a single processor does not require a deployment view or a small program does not require an implementation view and so on. </a:t>
            </a:r>
          </a:p>
          <a:p>
            <a:endParaRPr lang="zh-CN" altLang="en-US" sz="1000">
              <a:latin typeface="ZapfHumnst BT" pitchFamily="34" charset="0"/>
            </a:endParaRPr>
          </a:p>
        </p:txBody>
      </p:sp>
      <p:sp>
        <p:nvSpPr>
          <p:cNvPr id="598020" name="Text Box 4"/>
          <p:cNvSpPr txBox="1">
            <a:spLocks noChangeArrowheads="1"/>
          </p:cNvSpPr>
          <p:nvPr/>
        </p:nvSpPr>
        <p:spPr bwMode="auto">
          <a:xfrm>
            <a:off x="304800" y="1225550"/>
            <a:ext cx="1782763" cy="6783388"/>
          </a:xfrm>
          <a:prstGeom prst="rect">
            <a:avLst/>
          </a:prstGeom>
          <a:noFill/>
          <a:ln w="9525">
            <a:noFill/>
            <a:miter lim="800000"/>
            <a:headEnd/>
            <a:tailEnd/>
          </a:ln>
          <a:effectLst/>
        </p:spPr>
        <p:txBody>
          <a:bodyPr lIns="108494" tIns="54247" rIns="108494" bIns="54247"/>
          <a:lstStyle/>
          <a:p>
            <a:pPr marL="114300" indent="-114300" defTabSz="919163">
              <a:lnSpc>
                <a:spcPct val="87000"/>
              </a:lnSpc>
              <a:spcBef>
                <a:spcPct val="40000"/>
              </a:spcBef>
            </a:pPr>
            <a:r>
              <a:rPr lang="zh-CN" altLang="en-US" i="1">
                <a:latin typeface="ZapfHumnst BT" pitchFamily="34" charset="0"/>
              </a:rPr>
              <a:t>   </a:t>
            </a:r>
            <a:r>
              <a:rPr lang="en-US" altLang="zh-CN" i="1" u="sng">
                <a:latin typeface="ZapfHumnst BT" pitchFamily="34" charset="0"/>
              </a:rPr>
              <a:t>Many interrelated models are needed to accurately describe a system.</a:t>
            </a:r>
          </a:p>
          <a:p>
            <a:pPr marL="114300" indent="-114300" defTabSz="919163">
              <a:lnSpc>
                <a:spcPct val="87000"/>
              </a:lnSpc>
              <a:spcBef>
                <a:spcPct val="40000"/>
              </a:spcBef>
            </a:pPr>
            <a:r>
              <a:rPr lang="en-US" altLang="zh-CN">
                <a:latin typeface="ZapfHumnst BT" pitchFamily="34" charset="0"/>
              </a:rPr>
              <a:t>   Introduce the 4+1 views of architecture first. </a:t>
            </a:r>
          </a:p>
          <a:p>
            <a:pPr marL="114300" indent="-114300" defTabSz="919163">
              <a:lnSpc>
                <a:spcPct val="87000"/>
              </a:lnSpc>
              <a:spcBef>
                <a:spcPct val="40000"/>
              </a:spcBef>
            </a:pPr>
            <a:r>
              <a:rPr lang="en-US" altLang="zh-CN">
                <a:latin typeface="ZapfHumnst BT" pitchFamily="34" charset="0"/>
              </a:rPr>
              <a:t>   It’s important that they understand from the beginning that the models created/read represent a specific view of the system.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hdr" sz="quarter"/>
          </p:nvPr>
        </p:nvSpPr>
        <p:spPr>
          <a:ln/>
        </p:spPr>
        <p:txBody>
          <a:bodyPr/>
          <a:lstStyle/>
          <a:p>
            <a:r>
              <a:rPr lang="en-US" dirty="0"/>
              <a:t>PRJ270: Essentials of Rational Unified Process</a:t>
            </a:r>
            <a:endParaRPr lang="en-US" sz="1000" i="1" dirty="0">
              <a:latin typeface="Arial" charset="0"/>
            </a:endParaRPr>
          </a:p>
        </p:txBody>
      </p:sp>
      <p:sp>
        <p:nvSpPr>
          <p:cNvPr id="5" name="Rectangle 21"/>
          <p:cNvSpPr>
            <a:spLocks noGrp="1" noChangeArrowheads="1"/>
          </p:cNvSpPr>
          <p:nvPr>
            <p:ph type="ftr" sz="quarter" idx="4"/>
          </p:nvPr>
        </p:nvSpPr>
        <p:spPr>
          <a:xfrm>
            <a:off x="0" y="8830627"/>
            <a:ext cx="3037628" cy="464184"/>
          </a:xfrm>
          <a:prstGeom prst="rect">
            <a:avLst/>
          </a:prstGeom>
          <a:ln/>
        </p:spPr>
        <p:txBody>
          <a:bodyPr lIns="91577" tIns="45789" rIns="91577" bIns="45789"/>
          <a:lstStyle/>
          <a:p>
            <a:r>
              <a:rPr lang="en-US"/>
              <a:t>Module 2 Iterative Development</a:t>
            </a:r>
            <a:endParaRPr lang="en-US">
              <a:latin typeface="ZapfHumnst BT" pitchFamily="34" charset="0"/>
            </a:endParaRPr>
          </a:p>
        </p:txBody>
      </p:sp>
      <p:sp>
        <p:nvSpPr>
          <p:cNvPr id="711682" name="Rectangle 2"/>
          <p:cNvSpPr>
            <a:spLocks noGrp="1" noRot="1" noChangeAspect="1" noChangeArrowheads="1"/>
          </p:cNvSpPr>
          <p:nvPr>
            <p:ph type="sldImg"/>
          </p:nvPr>
        </p:nvSpPr>
        <p:spPr bwMode="auto">
          <a:xfrm>
            <a:off x="2573237" y="840937"/>
            <a:ext cx="4107955" cy="3079194"/>
          </a:xfrm>
          <a:prstGeom prst="rect">
            <a:avLst/>
          </a:prstGeom>
          <a:solidFill>
            <a:srgbClr val="FFFFFF"/>
          </a:solidFill>
          <a:ln>
            <a:solidFill>
              <a:srgbClr val="000000"/>
            </a:solidFill>
            <a:miter lim="800000"/>
            <a:headEnd/>
            <a:tailEnd/>
          </a:ln>
        </p:spPr>
      </p:sp>
      <p:sp>
        <p:nvSpPr>
          <p:cNvPr id="711683" name="Rectangle 3"/>
          <p:cNvSpPr>
            <a:spLocks noGrp="1" noChangeArrowheads="1"/>
          </p:cNvSpPr>
          <p:nvPr>
            <p:ph type="body" idx="1"/>
          </p:nvPr>
        </p:nvSpPr>
        <p:spPr bwMode="auto">
          <a:xfrm>
            <a:off x="2554152" y="4118840"/>
            <a:ext cx="4060244" cy="4087045"/>
          </a:xfrm>
          <a:prstGeom prst="rect">
            <a:avLst/>
          </a:prstGeom>
          <a:noFill/>
          <a:ln>
            <a:miter lim="800000"/>
            <a:headEnd/>
            <a:tailEnd/>
          </a:ln>
        </p:spPr>
        <p:txBody>
          <a:bodyPr lIns="91714" tIns="45858" rIns="91714" bIns="45858"/>
          <a:lstStyle/>
          <a:p>
            <a:r>
              <a:rPr lang="en-US" sz="1000" dirty="0">
                <a:latin typeface="ZapfHumnst BT" pitchFamily="34" charset="0"/>
              </a:rPr>
              <a:t>The Software Architecture Document serves as a communication medium between the architect and other project team members regarding architecturally significant decisions which have been made on the project.</a:t>
            </a:r>
          </a:p>
          <a:p>
            <a:r>
              <a:rPr lang="en-US" sz="1000" dirty="0">
                <a:latin typeface="ZapfHumnst BT" pitchFamily="34" charset="0"/>
              </a:rPr>
              <a:t>For more information, see </a:t>
            </a:r>
            <a:r>
              <a:rPr lang="en-US" sz="1000" b="1" dirty="0">
                <a:latin typeface="ZapfHumnst BT" pitchFamily="34" charset="0"/>
              </a:rPr>
              <a:t>Artifacts-&gt;Analysis and Design Artifact Set-&gt;Software Architecture Document</a:t>
            </a:r>
            <a:r>
              <a:rPr lang="en-US" sz="1000" dirty="0">
                <a:latin typeface="ZapfHumnst BT" pitchFamily="34" charset="0"/>
              </a:rPr>
              <a:t> in RUP.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hdr" sz="quarter"/>
          </p:nvPr>
        </p:nvSpPr>
        <p:spPr>
          <a:ln/>
        </p:spPr>
        <p:txBody>
          <a:bodyPr/>
          <a:lstStyle/>
          <a:p>
            <a:r>
              <a:rPr lang="en-US" dirty="0"/>
              <a:t>PRJ270: Essentials of Rational Unified Process</a:t>
            </a:r>
            <a:endParaRPr lang="en-US" sz="1000" i="1" dirty="0">
              <a:latin typeface="Arial" charset="0"/>
            </a:endParaRPr>
          </a:p>
        </p:txBody>
      </p:sp>
      <p:sp>
        <p:nvSpPr>
          <p:cNvPr id="5" name="Rectangle 21"/>
          <p:cNvSpPr>
            <a:spLocks noGrp="1" noChangeArrowheads="1"/>
          </p:cNvSpPr>
          <p:nvPr>
            <p:ph type="ftr" sz="quarter" idx="4"/>
          </p:nvPr>
        </p:nvSpPr>
        <p:spPr>
          <a:xfrm>
            <a:off x="0" y="8830627"/>
            <a:ext cx="3037628" cy="464184"/>
          </a:xfrm>
          <a:prstGeom prst="rect">
            <a:avLst/>
          </a:prstGeom>
          <a:ln/>
        </p:spPr>
        <p:txBody>
          <a:bodyPr lIns="91577" tIns="45789" rIns="91577" bIns="45789"/>
          <a:lstStyle/>
          <a:p>
            <a:r>
              <a:rPr lang="en-US"/>
              <a:t>Module 2 Iterative Development</a:t>
            </a:r>
            <a:endParaRPr lang="en-US">
              <a:latin typeface="ZapfHumnst BT" pitchFamily="34" charset="0"/>
            </a:endParaRPr>
          </a:p>
        </p:txBody>
      </p:sp>
      <p:sp>
        <p:nvSpPr>
          <p:cNvPr id="713730" name="Rectangle 2"/>
          <p:cNvSpPr>
            <a:spLocks noGrp="1" noRot="1" noChangeAspect="1" noChangeArrowheads="1"/>
          </p:cNvSpPr>
          <p:nvPr>
            <p:ph type="sldImg"/>
          </p:nvPr>
        </p:nvSpPr>
        <p:spPr bwMode="auto">
          <a:xfrm>
            <a:off x="2574925" y="841375"/>
            <a:ext cx="4105275" cy="3078163"/>
          </a:xfrm>
          <a:prstGeom prst="rect">
            <a:avLst/>
          </a:prstGeom>
          <a:solidFill>
            <a:srgbClr val="FFFFFF"/>
          </a:solidFill>
          <a:ln>
            <a:solidFill>
              <a:srgbClr val="000000"/>
            </a:solidFill>
            <a:miter lim="800000"/>
            <a:headEnd/>
            <a:tailEnd/>
          </a:ln>
        </p:spPr>
      </p:sp>
      <p:sp>
        <p:nvSpPr>
          <p:cNvPr id="713731" name="Rectangle 3"/>
          <p:cNvSpPr>
            <a:spLocks noGrp="1" noChangeArrowheads="1"/>
          </p:cNvSpPr>
          <p:nvPr>
            <p:ph type="body" idx="1"/>
          </p:nvPr>
        </p:nvSpPr>
        <p:spPr bwMode="auto">
          <a:xfrm>
            <a:off x="2554152" y="4118840"/>
            <a:ext cx="4060244" cy="4087045"/>
          </a:xfrm>
          <a:prstGeom prst="rect">
            <a:avLst/>
          </a:prstGeom>
          <a:noFill/>
          <a:ln>
            <a:miter lim="800000"/>
            <a:headEnd/>
            <a:tailEnd/>
          </a:ln>
        </p:spPr>
        <p:txBody>
          <a:bodyPr lIns="91714" tIns="45858" rIns="91714" bIns="45858"/>
          <a:lstStyle/>
          <a:p>
            <a:r>
              <a:rPr lang="en-US" sz="1000" dirty="0">
                <a:latin typeface="ZapfHumnst BT" pitchFamily="34" charset="0"/>
              </a:rPr>
              <a:t>In addition to its own data, the Software Architecture Document reports on architectural features contained in other artifacts. Note that both the Logical View and Process View are subsets of the Design Model.</a:t>
            </a:r>
          </a:p>
          <a:p>
            <a:endParaRPr lang="en-US" sz="1000" dirty="0">
              <a:latin typeface="ZapfHumnst BT" pitchFamily="34" charset="0"/>
            </a:endParaRPr>
          </a:p>
          <a:p>
            <a:endParaRPr lang="en-US" sz="1000" dirty="0">
              <a:latin typeface="ZapfHumnst BT" pitchFamily="34" charset="0"/>
            </a:endParaRPr>
          </a:p>
          <a:p>
            <a:endParaRPr lang="en-US" sz="1000" dirty="0">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77538" name="Rectangle 2"/>
          <p:cNvSpPr>
            <a:spLocks noGrp="1" noRot="1" noChangeAspect="1" noChangeArrowheads="1" noTextEdit="1"/>
          </p:cNvSpPr>
          <p:nvPr>
            <p:ph type="sldImg"/>
          </p:nvPr>
        </p:nvSpPr>
        <p:spPr>
          <a:xfrm>
            <a:off x="2568575" y="839788"/>
            <a:ext cx="4106863" cy="3079750"/>
          </a:xfrm>
          <a:ln/>
        </p:spPr>
      </p:sp>
      <p:sp>
        <p:nvSpPr>
          <p:cNvPr id="577539" name="Rectangle 3"/>
          <p:cNvSpPr>
            <a:spLocks noGrp="1" noChangeArrowheads="1"/>
          </p:cNvSpPr>
          <p:nvPr>
            <p:ph type="body" idx="1"/>
          </p:nvPr>
        </p:nvSpPr>
        <p:spPr>
          <a:xfrm>
            <a:off x="2549525" y="4113213"/>
            <a:ext cx="4059238" cy="4087812"/>
          </a:xfrm>
        </p:spPr>
        <p:txBody>
          <a:bodyPr/>
          <a:lstStyle/>
          <a:p>
            <a:r>
              <a:rPr lang="en-US" altLang="zh-CN" sz="1000">
                <a:latin typeface="ZapfHumnst BT" pitchFamily="34" charset="0"/>
                <a:ea typeface="Arial Unicode MS" pitchFamily="34" charset="-122"/>
                <a:cs typeface="Arial Unicode MS" pitchFamily="34" charset="-122"/>
              </a:rPr>
              <a:t>According to Booch in </a:t>
            </a:r>
            <a:r>
              <a:rPr lang="en-US" altLang="zh-CN" sz="1000" i="1">
                <a:latin typeface="ZapfHumnst BT" pitchFamily="34" charset="0"/>
                <a:ea typeface="Arial Unicode MS" pitchFamily="34" charset="-122"/>
                <a:cs typeface="Arial Unicode MS" pitchFamily="34" charset="-122"/>
              </a:rPr>
              <a:t>The Unified Modeling Language User Guide</a:t>
            </a:r>
            <a:r>
              <a:rPr lang="en-US" altLang="zh-CN" sz="1000">
                <a:latin typeface="ZapfHumnst BT" pitchFamily="34" charset="0"/>
                <a:ea typeface="Arial Unicode MS" pitchFamily="34" charset="-122"/>
                <a:cs typeface="Arial Unicode MS" pitchFamily="34" charset="-122"/>
              </a:rPr>
              <a:t>, modeling achieves four aims:</a:t>
            </a:r>
          </a:p>
          <a:p>
            <a:r>
              <a:rPr lang="en-US" altLang="zh-CN" sz="1000">
                <a:latin typeface="ZapfHumnst BT" pitchFamily="34" charset="0"/>
                <a:ea typeface="Arial Unicode MS" pitchFamily="34" charset="-122"/>
                <a:cs typeface="Arial Unicode MS" pitchFamily="34" charset="-122"/>
              </a:rPr>
              <a:t>1. Models help you to </a:t>
            </a:r>
            <a:r>
              <a:rPr lang="en-US" altLang="zh-CN" sz="1000" b="1">
                <a:latin typeface="ZapfHumnst BT" pitchFamily="34" charset="0"/>
                <a:ea typeface="Arial Unicode MS" pitchFamily="34" charset="-122"/>
                <a:cs typeface="Arial Unicode MS" pitchFamily="34" charset="-122"/>
              </a:rPr>
              <a:t>visualize</a:t>
            </a:r>
            <a:r>
              <a:rPr lang="en-US" altLang="zh-CN" sz="1000">
                <a:latin typeface="ZapfHumnst BT" pitchFamily="34" charset="0"/>
                <a:ea typeface="Arial Unicode MS" pitchFamily="34" charset="-122"/>
                <a:cs typeface="Arial Unicode MS" pitchFamily="34" charset="-122"/>
              </a:rPr>
              <a:t> a system, as you want it to be.  A model helps the software team communicate the vision for the system being developed. It is difficult for a software team to have a unified vision of a system that is described only in specification and requirement documents. Models bring about understanding of the system.</a:t>
            </a:r>
          </a:p>
          <a:p>
            <a:r>
              <a:rPr lang="en-US" altLang="zh-CN" sz="1000">
                <a:latin typeface="ZapfHumnst BT" pitchFamily="34" charset="0"/>
                <a:ea typeface="Arial Unicode MS" pitchFamily="34" charset="-122"/>
                <a:cs typeface="Arial Unicode MS" pitchFamily="34" charset="-122"/>
              </a:rPr>
              <a:t>2. Models permit you to </a:t>
            </a:r>
            <a:r>
              <a:rPr lang="en-US" altLang="zh-CN" sz="1000" b="1">
                <a:latin typeface="ZapfHumnst BT" pitchFamily="34" charset="0"/>
                <a:ea typeface="Arial Unicode MS" pitchFamily="34" charset="-122"/>
                <a:cs typeface="Arial Unicode MS" pitchFamily="34" charset="-122"/>
              </a:rPr>
              <a:t>specify</a:t>
            </a:r>
            <a:r>
              <a:rPr lang="en-US" altLang="zh-CN" sz="1000">
                <a:latin typeface="ZapfHumnst BT" pitchFamily="34" charset="0"/>
                <a:ea typeface="Arial Unicode MS" pitchFamily="34" charset="-122"/>
                <a:cs typeface="Arial Unicode MS" pitchFamily="34" charset="-122"/>
              </a:rPr>
              <a:t> the structure of behavior of a system.  A model allows how to document system behavior and structure before coding the system.</a:t>
            </a:r>
          </a:p>
          <a:p>
            <a:r>
              <a:rPr lang="en-US" altLang="zh-CN" sz="1000">
                <a:latin typeface="ZapfHumnst BT" pitchFamily="34" charset="0"/>
                <a:ea typeface="Arial Unicode MS" pitchFamily="34" charset="-122"/>
                <a:cs typeface="Arial Unicode MS" pitchFamily="34" charset="-122"/>
              </a:rPr>
              <a:t>3. Models give a template that guide you in </a:t>
            </a:r>
            <a:r>
              <a:rPr lang="en-US" altLang="zh-CN" sz="1000" b="1">
                <a:latin typeface="ZapfHumnst BT" pitchFamily="34" charset="0"/>
                <a:ea typeface="Arial Unicode MS" pitchFamily="34" charset="-122"/>
                <a:cs typeface="Arial Unicode MS" pitchFamily="34" charset="-122"/>
              </a:rPr>
              <a:t>constructing </a:t>
            </a:r>
            <a:r>
              <a:rPr lang="en-US" altLang="zh-CN" sz="1000">
                <a:latin typeface="ZapfHumnst BT" pitchFamily="34" charset="0"/>
                <a:ea typeface="Arial Unicode MS" pitchFamily="34" charset="-122"/>
                <a:cs typeface="Arial Unicode MS" pitchFamily="34" charset="-122"/>
              </a:rPr>
              <a:t>a system.  A model is an invaluable tool during construction. It serves as a road map for a developer. Have you experienced a situation where a developer coded incorrect behavior because he or she was confused over the wording in a requirements document? Modeling helps alleviate that situation.</a:t>
            </a:r>
          </a:p>
          <a:p>
            <a:r>
              <a:rPr lang="en-US" altLang="zh-CN" sz="1000">
                <a:latin typeface="ZapfHumnst BT" pitchFamily="34" charset="0"/>
                <a:cs typeface="Times New Roman" pitchFamily="18" charset="0"/>
              </a:rPr>
              <a:t>4. Models </a:t>
            </a:r>
            <a:r>
              <a:rPr lang="en-US" altLang="zh-CN" sz="1000" b="1">
                <a:latin typeface="ZapfHumnst BT" pitchFamily="34" charset="0"/>
                <a:cs typeface="Times New Roman" pitchFamily="18" charset="0"/>
              </a:rPr>
              <a:t>document </a:t>
            </a:r>
            <a:r>
              <a:rPr lang="en-US" altLang="zh-CN" sz="1000">
                <a:latin typeface="ZapfHumnst BT" pitchFamily="34" charset="0"/>
                <a:cs typeface="Times New Roman" pitchFamily="18" charset="0"/>
              </a:rPr>
              <a:t>the decisions you’ve made. Models are valuable tools in the long term because they give “hard” information on design decisions. You don’t need to rely on someone’s memory.</a:t>
            </a:r>
            <a:r>
              <a:rPr lang="en-US" altLang="zh-CN" sz="1000">
                <a:latin typeface="ZapfHumnst BT" pitchFamily="34" charset="0"/>
              </a:rPr>
              <a:t> </a:t>
            </a:r>
          </a:p>
        </p:txBody>
      </p:sp>
      <p:sp>
        <p:nvSpPr>
          <p:cNvPr id="577540" name="Text Box 4"/>
          <p:cNvSpPr txBox="1">
            <a:spLocks noChangeArrowheads="1"/>
          </p:cNvSpPr>
          <p:nvPr/>
        </p:nvSpPr>
        <p:spPr bwMode="auto">
          <a:xfrm>
            <a:off x="457200" y="1225550"/>
            <a:ext cx="1782763" cy="6783388"/>
          </a:xfrm>
          <a:prstGeom prst="rect">
            <a:avLst/>
          </a:prstGeom>
          <a:noFill/>
          <a:ln w="9525">
            <a:noFill/>
            <a:miter lim="800000"/>
            <a:headEnd/>
            <a:tailEnd/>
          </a:ln>
          <a:effectLst/>
        </p:spPr>
        <p:txBody>
          <a:bodyPr lIns="108494" tIns="54247" rIns="108494" bIns="54247"/>
          <a:lstStyle/>
          <a:p>
            <a:pPr defTabSz="919163">
              <a:lnSpc>
                <a:spcPct val="87000"/>
              </a:lnSpc>
              <a:spcBef>
                <a:spcPct val="40000"/>
              </a:spcBef>
            </a:pPr>
            <a:r>
              <a:rPr lang="en-US" altLang="zh-CN" u="sng">
                <a:latin typeface="ZapfHumnst BT" pitchFamily="34" charset="0"/>
              </a:rPr>
              <a:t>Sell the students on the value of visual modeling.</a:t>
            </a:r>
          </a:p>
          <a:p>
            <a:pPr defTabSz="919163">
              <a:lnSpc>
                <a:spcPct val="87000"/>
              </a:lnSpc>
              <a:spcBef>
                <a:spcPct val="40000"/>
              </a:spcBef>
            </a:pPr>
            <a:endParaRPr lang="en-US" altLang="zh-CN" u="sng">
              <a:latin typeface="ZapfHumnst BT" pitchFamily="34" charset="0"/>
            </a:endParaRPr>
          </a:p>
          <a:p>
            <a:pPr defTabSz="919163">
              <a:lnSpc>
                <a:spcPct val="87000"/>
              </a:lnSpc>
              <a:spcBef>
                <a:spcPct val="40000"/>
              </a:spcBef>
            </a:pPr>
            <a:r>
              <a:rPr lang="en-US" altLang="zh-CN">
                <a:latin typeface="ZapfHumnst BT" pitchFamily="34" charset="0"/>
                <a:ea typeface="Arial Unicode MS" pitchFamily="34" charset="-122"/>
                <a:cs typeface="Arial Unicode MS" pitchFamily="34" charset="-122"/>
              </a:rPr>
              <a:t>Clarify that you are discussing formal modeling, not modeling written on a white board or on the back of a napkin at lunch.</a:t>
            </a:r>
          </a:p>
          <a:p>
            <a:pPr defTabSz="919163">
              <a:lnSpc>
                <a:spcPct val="87000"/>
              </a:lnSpc>
              <a:spcBef>
                <a:spcPct val="40000"/>
              </a:spcBef>
            </a:pPr>
            <a:endParaRPr lang="zh-CN" altLang="en-US">
              <a:latin typeface="ZapfHumnst BT"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
          <p:cNvSpPr>
            <a:spLocks noGrp="1" noChangeArrowheads="1"/>
          </p:cNvSpPr>
          <p:nvPr>
            <p:ph type="hdr" sz="quarter"/>
          </p:nvPr>
        </p:nvSpPr>
        <p:spPr>
          <a:ln/>
        </p:spPr>
        <p:txBody>
          <a:bodyPr/>
          <a:lstStyle/>
          <a:p>
            <a:r>
              <a:rPr lang="en-US" dirty="0"/>
              <a:t>PRJ270: Essentials of Rational Unified Process</a:t>
            </a:r>
            <a:endParaRPr lang="en-US" sz="1000" i="1" dirty="0">
              <a:latin typeface="Arial" charset="0"/>
            </a:endParaRPr>
          </a:p>
        </p:txBody>
      </p:sp>
      <p:sp>
        <p:nvSpPr>
          <p:cNvPr id="5" name="Rectangle 21"/>
          <p:cNvSpPr>
            <a:spLocks noGrp="1" noChangeArrowheads="1"/>
          </p:cNvSpPr>
          <p:nvPr>
            <p:ph type="ftr" sz="quarter" idx="4"/>
          </p:nvPr>
        </p:nvSpPr>
        <p:spPr>
          <a:xfrm>
            <a:off x="0" y="8830627"/>
            <a:ext cx="3037628" cy="464184"/>
          </a:xfrm>
          <a:prstGeom prst="rect">
            <a:avLst/>
          </a:prstGeom>
          <a:ln/>
        </p:spPr>
        <p:txBody>
          <a:bodyPr lIns="91577" tIns="45789" rIns="91577" bIns="45789"/>
          <a:lstStyle/>
          <a:p>
            <a:r>
              <a:rPr lang="en-US"/>
              <a:t>Module 2 Iterative Development</a:t>
            </a:r>
            <a:endParaRPr lang="en-US">
              <a:latin typeface="ZapfHumnst BT" pitchFamily="34" charset="0"/>
            </a:endParaRPr>
          </a:p>
        </p:txBody>
      </p:sp>
      <p:sp>
        <p:nvSpPr>
          <p:cNvPr id="637954" name="Rectangle 2"/>
          <p:cNvSpPr>
            <a:spLocks noGrp="1" noRot="1" noChangeAspect="1" noChangeArrowheads="1"/>
          </p:cNvSpPr>
          <p:nvPr>
            <p:ph type="sldImg"/>
          </p:nvPr>
        </p:nvSpPr>
        <p:spPr bwMode="auto">
          <a:xfrm>
            <a:off x="2574925" y="841375"/>
            <a:ext cx="4105275" cy="3078163"/>
          </a:xfrm>
          <a:prstGeom prst="rect">
            <a:avLst/>
          </a:prstGeom>
          <a:solidFill>
            <a:srgbClr val="FFFFFF"/>
          </a:solidFill>
          <a:ln>
            <a:solidFill>
              <a:srgbClr val="000000"/>
            </a:solidFill>
            <a:miter lim="800000"/>
            <a:headEnd/>
            <a:tailEnd/>
          </a:ln>
        </p:spPr>
      </p:sp>
      <p:sp>
        <p:nvSpPr>
          <p:cNvPr id="637955" name="Rectangle 3"/>
          <p:cNvSpPr>
            <a:spLocks noGrp="1" noChangeArrowheads="1"/>
          </p:cNvSpPr>
          <p:nvPr>
            <p:ph type="body" idx="1"/>
          </p:nvPr>
        </p:nvSpPr>
        <p:spPr bwMode="auto">
          <a:xfrm>
            <a:off x="2554152" y="4118840"/>
            <a:ext cx="4058653" cy="4087045"/>
          </a:xfrm>
          <a:prstGeom prst="rect">
            <a:avLst/>
          </a:prstGeom>
          <a:noFill/>
          <a:ln>
            <a:miter lim="800000"/>
            <a:headEnd/>
            <a:tailEnd/>
          </a:ln>
        </p:spPr>
        <p:txBody>
          <a:bodyPr lIns="91714" tIns="45858" rIns="91714" bIns="45858"/>
          <a:lstStyle/>
          <a:p>
            <a:r>
              <a:rPr lang="en-US" sz="1000" dirty="0">
                <a:latin typeface="ZapfHumnst BT" pitchFamily="34" charset="0"/>
              </a:rPr>
              <a:t>In RUP, the architecture is primarily an outcome of the Analysis &amp; Design discipline workflow. As the project re-enacts this workflow, iteration after iteration, the architecture evolves and becomes refined and polished. As each iteration includes integration and test, the architecture is quite robust by the time the product is delivered. This architecture is a main focus of the iterations of the Elaboration phase, at the end of which the architecture is normally </a:t>
            </a:r>
            <a:r>
              <a:rPr lang="en-US" sz="1000" dirty="0" err="1">
                <a:latin typeface="ZapfHumnst BT" pitchFamily="34" charset="0"/>
              </a:rPr>
              <a:t>baselined</a:t>
            </a:r>
            <a:r>
              <a:rPr lang="en-US" sz="1000" dirty="0">
                <a:latin typeface="ZapfHumnst BT" pitchFamily="34" charset="0"/>
              </a:rPr>
              <a:t>.</a:t>
            </a:r>
          </a:p>
          <a:p>
            <a:endParaRPr lang="en-US" sz="1000" dirty="0">
              <a:latin typeface="ZapfHumnst BT" pitchFamily="34" charset="0"/>
            </a:endParaRPr>
          </a:p>
          <a:p>
            <a:endParaRPr lang="en-US" sz="1000" dirty="0">
              <a:latin typeface="ZapfHumnst BT" pitchFamily="34" charset="0"/>
            </a:endParaRPr>
          </a:p>
          <a:p>
            <a:endParaRPr lang="en-US" sz="1000" dirty="0">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79586" name="Rectangle 2"/>
          <p:cNvSpPr>
            <a:spLocks noGrp="1" noRot="1" noChangeAspect="1" noChangeArrowheads="1" noTextEdit="1"/>
          </p:cNvSpPr>
          <p:nvPr>
            <p:ph type="sldImg"/>
          </p:nvPr>
        </p:nvSpPr>
        <p:spPr>
          <a:xfrm>
            <a:off x="2568575" y="839788"/>
            <a:ext cx="4106863" cy="3079750"/>
          </a:xfrm>
          <a:ln/>
        </p:spPr>
      </p:sp>
      <p:sp>
        <p:nvSpPr>
          <p:cNvPr id="579587" name="Rectangle 3"/>
          <p:cNvSpPr>
            <a:spLocks noGrp="1" noChangeArrowheads="1"/>
          </p:cNvSpPr>
          <p:nvPr>
            <p:ph type="body" idx="1"/>
          </p:nvPr>
        </p:nvSpPr>
        <p:spPr>
          <a:xfrm>
            <a:off x="2549525" y="4113213"/>
            <a:ext cx="4059238" cy="4087812"/>
          </a:xfrm>
        </p:spPr>
        <p:txBody>
          <a:bodyPr/>
          <a:lstStyle/>
          <a:p>
            <a:r>
              <a:rPr lang="en-US" altLang="zh-CN" sz="1000">
                <a:latin typeface="ZapfHumnst BT" pitchFamily="34" charset="0"/>
                <a:cs typeface="Times New Roman" pitchFamily="18" charset="0"/>
              </a:rPr>
              <a:t>You can take a piece of paper and a paper clip, and, in a few minutes, have a paper airplane that entertains your kids.  If it isn’t built just right, you can always start over and build another airplane.</a:t>
            </a:r>
          </a:p>
          <a:p>
            <a:r>
              <a:rPr lang="en-US" altLang="zh-CN" sz="1000">
                <a:latin typeface="ZapfHumnst BT" pitchFamily="34" charset="0"/>
                <a:cs typeface="Times New Roman" pitchFamily="18" charset="0"/>
              </a:rPr>
              <a:t>Would it be smart for you to build a fighter jet in the same way? That is, start with some steel, nuts, bolts, and wiring and go right to work. Of course not. You’re building an airplane that costs millions of dollars, and the cost of failure is high. You’re also be part of a much larger team, needing blueprints and models to effectively communicate with one another. (</a:t>
            </a:r>
            <a:r>
              <a:rPr lang="en-US" altLang="zh-CN" sz="1000" i="1">
                <a:latin typeface="ZapfHumnst BT" pitchFamily="34" charset="0"/>
                <a:cs typeface="Times New Roman" pitchFamily="18" charset="0"/>
              </a:rPr>
              <a:t>The Unified Modeling Language User Guide</a:t>
            </a:r>
            <a:r>
              <a:rPr lang="en-US" altLang="zh-CN" sz="1000">
                <a:latin typeface="ZapfHumnst BT" pitchFamily="34" charset="0"/>
                <a:cs typeface="Times New Roman" pitchFamily="18" charset="0"/>
              </a:rPr>
              <a:t>, Booch, 1999.)</a:t>
            </a:r>
          </a:p>
          <a:p>
            <a:endParaRPr lang="en-US" altLang="zh-CN" sz="1000">
              <a:latin typeface="ZapfHumnst BT" pitchFamily="34" charset="0"/>
              <a:cs typeface="Times New Roman" pitchFamily="18" charset="0"/>
            </a:endParaRPr>
          </a:p>
          <a:p>
            <a:endParaRPr lang="en-US" altLang="zh-CN" sz="1000">
              <a:latin typeface="ZapfHumnst BT" pitchFamily="34" charset="0"/>
              <a:cs typeface="Times New Roman" pitchFamily="18" charset="0"/>
            </a:endParaRPr>
          </a:p>
          <a:p>
            <a:endParaRPr lang="en-US" altLang="zh-CN" sz="1000">
              <a:latin typeface="ZapfHumnst BT" pitchFamily="34" charset="0"/>
              <a:cs typeface="Times New Roman" pitchFamily="18" charset="0"/>
            </a:endParaRPr>
          </a:p>
          <a:p>
            <a:endParaRPr lang="zh-CN" altLang="en-US" sz="1000">
              <a:latin typeface="ZapfHumnst BT" pitchFamily="34" charset="0"/>
              <a:cs typeface="Times New Roman" pitchFamily="18" charset="0"/>
            </a:endParaRPr>
          </a:p>
        </p:txBody>
      </p:sp>
      <p:sp>
        <p:nvSpPr>
          <p:cNvPr id="579588" name="Text Box 4"/>
          <p:cNvSpPr txBox="1">
            <a:spLocks noChangeArrowheads="1"/>
          </p:cNvSpPr>
          <p:nvPr/>
        </p:nvSpPr>
        <p:spPr bwMode="auto">
          <a:xfrm>
            <a:off x="381000" y="1225550"/>
            <a:ext cx="1782763" cy="6783388"/>
          </a:xfrm>
          <a:prstGeom prst="rect">
            <a:avLst/>
          </a:prstGeom>
          <a:noFill/>
          <a:ln w="9525">
            <a:noFill/>
            <a:miter lim="800000"/>
            <a:headEnd/>
            <a:tailEnd/>
          </a:ln>
          <a:effectLst/>
        </p:spPr>
        <p:txBody>
          <a:bodyPr lIns="108494" tIns="54247" rIns="108494" bIns="54247"/>
          <a:lstStyle/>
          <a:p>
            <a:pPr marL="114300" indent="-114300" defTabSz="919163">
              <a:lnSpc>
                <a:spcPct val="87000"/>
              </a:lnSpc>
              <a:spcBef>
                <a:spcPct val="40000"/>
              </a:spcBef>
            </a:pPr>
            <a:r>
              <a:rPr lang="zh-CN" altLang="en-US" i="1">
                <a:latin typeface="ZapfHumnst BT" pitchFamily="34" charset="0"/>
              </a:rPr>
              <a:t>   </a:t>
            </a:r>
            <a:r>
              <a:rPr lang="en-US" altLang="zh-CN" i="1" u="sng">
                <a:latin typeface="ZapfHumnst BT" pitchFamily="34" charset="0"/>
              </a:rPr>
              <a:t>Emphasize that complex projects outside of the software industry require models.</a:t>
            </a:r>
          </a:p>
          <a:p>
            <a:pPr marL="114300" indent="-114300" defTabSz="919163">
              <a:lnSpc>
                <a:spcPct val="87000"/>
              </a:lnSpc>
              <a:spcBef>
                <a:spcPct val="40000"/>
              </a:spcBef>
            </a:pPr>
            <a:r>
              <a:rPr lang="en-US" altLang="zh-CN">
                <a:latin typeface="ZapfHumnst BT" pitchFamily="34" charset="0"/>
              </a:rPr>
              <a:t>   It’s inconceivable that a defense contractor would build an airplane as complex as a fighter jet without modeling the airplane first. Why? Because unlike building paper airplanes, the cost of failure is significant.</a:t>
            </a:r>
          </a:p>
          <a:p>
            <a:pPr marL="114300" indent="-114300" defTabSz="919163">
              <a:lnSpc>
                <a:spcPct val="87000"/>
              </a:lnSpc>
              <a:spcBef>
                <a:spcPct val="40000"/>
              </a:spcBef>
            </a:pPr>
            <a:r>
              <a:rPr lang="en-US" altLang="zh-CN">
                <a:latin typeface="ZapfHumnst BT" pitchFamily="34" charset="0"/>
              </a:rPr>
              <a:t>   As a general rule, modeling becomes more important as the complexity and expense rises.</a:t>
            </a:r>
          </a:p>
          <a:p>
            <a:pPr marL="114300" indent="-114300" defTabSz="919163"/>
            <a:endParaRPr lang="zh-CN" altLang="en-US">
              <a:latin typeface="ZapfHumnst BT" pitchFamily="34" charset="0"/>
            </a:endParaRPr>
          </a:p>
        </p:txBody>
      </p:sp>
      <p:sp>
        <p:nvSpPr>
          <p:cNvPr id="579589" name="AutoShape 5"/>
          <p:cNvSpPr>
            <a:spLocks noChangeArrowheads="1"/>
          </p:cNvSpPr>
          <p:nvPr/>
        </p:nvSpPr>
        <p:spPr bwMode="auto">
          <a:xfrm>
            <a:off x="381000" y="1295400"/>
            <a:ext cx="152400" cy="152400"/>
          </a:xfrm>
          <a:prstGeom prst="star5">
            <a:avLst/>
          </a:prstGeom>
          <a:solidFill>
            <a:srgbClr val="FFFFFF"/>
          </a:solidFill>
          <a:ln w="9525">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23266" name="Rectangle 2"/>
          <p:cNvSpPr>
            <a:spLocks noGrp="1" noRot="1" noChangeAspect="1" noChangeArrowheads="1" noTextEdit="1"/>
          </p:cNvSpPr>
          <p:nvPr>
            <p:ph type="sldImg"/>
          </p:nvPr>
        </p:nvSpPr>
        <p:spPr>
          <a:xfrm>
            <a:off x="2568575" y="839788"/>
            <a:ext cx="4106863" cy="3079750"/>
          </a:xfrm>
          <a:ln/>
        </p:spPr>
      </p:sp>
      <p:sp>
        <p:nvSpPr>
          <p:cNvPr id="523267" name="Rectangle 3"/>
          <p:cNvSpPr>
            <a:spLocks noGrp="1" noChangeArrowheads="1"/>
          </p:cNvSpPr>
          <p:nvPr>
            <p:ph type="body" idx="1"/>
          </p:nvPr>
        </p:nvSpPr>
        <p:spPr>
          <a:xfrm>
            <a:off x="2549525" y="4113213"/>
            <a:ext cx="4059238" cy="4087812"/>
          </a:xfrm>
        </p:spPr>
        <p:txBody>
          <a:bodyPr/>
          <a:lstStyle/>
          <a:p>
            <a:r>
              <a:rPr lang="en-US" altLang="zh-CN" sz="1000">
                <a:latin typeface="ZapfHumnst BT" pitchFamily="34" charset="0"/>
              </a:rPr>
              <a:t>The software systems that you develop today are more complex than the human mind can comprehend. This is why you model systems. Your model selection profoundly influences how you attack the problem and shape the solution. </a:t>
            </a:r>
          </a:p>
          <a:p>
            <a:r>
              <a:rPr lang="en-US" altLang="zh-CN" sz="1000">
                <a:latin typeface="ZapfHumnst BT" pitchFamily="34" charset="0"/>
              </a:rPr>
              <a:t>No single model is sufficient. Every complex system is best approached through a small set of nearly independent models. </a:t>
            </a:r>
          </a:p>
          <a:p>
            <a:r>
              <a:rPr lang="en-US" altLang="zh-CN" sz="1000">
                <a:latin typeface="ZapfHumnst BT" pitchFamily="34" charset="0"/>
              </a:rPr>
              <a:t>Therefore, to increase comprehension, a common language like the Unified Modeling Language (UML) is used to express models.</a:t>
            </a:r>
          </a:p>
          <a:p>
            <a:r>
              <a:rPr lang="en-US" altLang="zh-CN" sz="1000">
                <a:latin typeface="ZapfHumnst BT" pitchFamily="34" charset="0"/>
              </a:rPr>
              <a:t>A modeling language is a language whose vocabulary and rules focus on the conceptual and physical representation of a system. A modeling language like the UML is a standard language for software blueprints.</a:t>
            </a:r>
          </a:p>
          <a:p>
            <a:endParaRPr lang="en-US" altLang="zh-CN" sz="1000">
              <a:latin typeface="ZapfHumnst BT" pitchFamily="34" charset="0"/>
            </a:endParaRPr>
          </a:p>
          <a:p>
            <a:endParaRPr lang="en-US" altLang="zh-CN" sz="1000">
              <a:latin typeface="ZapfHumnst BT" pitchFamily="34" charset="0"/>
            </a:endParaRPr>
          </a:p>
        </p:txBody>
      </p:sp>
      <p:sp>
        <p:nvSpPr>
          <p:cNvPr id="523268" name="Text Box 4"/>
          <p:cNvSpPr txBox="1">
            <a:spLocks noChangeArrowheads="1"/>
          </p:cNvSpPr>
          <p:nvPr/>
        </p:nvSpPr>
        <p:spPr bwMode="auto">
          <a:xfrm>
            <a:off x="457200" y="1209675"/>
            <a:ext cx="1778000" cy="6783388"/>
          </a:xfrm>
          <a:prstGeom prst="rect">
            <a:avLst/>
          </a:prstGeom>
          <a:noFill/>
          <a:ln w="9525">
            <a:noFill/>
            <a:miter lim="800000"/>
            <a:headEnd/>
            <a:tailEnd/>
          </a:ln>
          <a:effectLst/>
        </p:spPr>
        <p:txBody>
          <a:bodyPr lIns="107950" tIns="53975" rIns="107950" bIns="53975"/>
          <a:lstStyle/>
          <a:p>
            <a:r>
              <a:rPr lang="en-US" altLang="zh-CN" i="1" u="sng">
                <a:latin typeface="ZapfHumnst BT" pitchFamily="34" charset="0"/>
              </a:rPr>
              <a:t>Introduce the UML.  Remember many of your students have no idea what the UML really is.</a:t>
            </a:r>
          </a:p>
          <a:p>
            <a:endParaRPr lang="en-US" altLang="zh-CN" i="1" u="sng">
              <a:latin typeface="ZapfHumnst BT" pitchFamily="34" charset="0"/>
            </a:endParaRPr>
          </a:p>
          <a:p>
            <a:r>
              <a:rPr lang="en-US" altLang="zh-CN">
                <a:latin typeface="ZapfHumnst BT" pitchFamily="34" charset="0"/>
              </a:rPr>
              <a:t>The next four slides explain how the UML is a language for visualizing, specifying, constructing and documenting.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25314" name="Rectangle 2"/>
          <p:cNvSpPr>
            <a:spLocks noGrp="1" noRot="1" noChangeAspect="1" noChangeArrowheads="1" noTextEdit="1"/>
          </p:cNvSpPr>
          <p:nvPr>
            <p:ph type="sldImg"/>
          </p:nvPr>
        </p:nvSpPr>
        <p:spPr>
          <a:xfrm>
            <a:off x="2568575" y="839788"/>
            <a:ext cx="4106863" cy="3079750"/>
          </a:xfrm>
          <a:ln/>
        </p:spPr>
      </p:sp>
      <p:sp>
        <p:nvSpPr>
          <p:cNvPr id="525315" name="Rectangle 3"/>
          <p:cNvSpPr>
            <a:spLocks noGrp="1" noChangeArrowheads="1"/>
          </p:cNvSpPr>
          <p:nvPr>
            <p:ph type="body" idx="1"/>
          </p:nvPr>
        </p:nvSpPr>
        <p:spPr>
          <a:xfrm>
            <a:off x="2549525" y="4113213"/>
            <a:ext cx="4059238" cy="4087812"/>
          </a:xfrm>
        </p:spPr>
        <p:txBody>
          <a:bodyPr/>
          <a:lstStyle/>
          <a:p>
            <a:r>
              <a:rPr lang="en-US" altLang="zh-CN" sz="1000">
                <a:latin typeface="ZapfHumnst BT" pitchFamily="34" charset="0"/>
              </a:rPr>
              <a:t>Typically, projects and organizations develop their own language for modeling systems, making it difficult for outsiders and new team members to understand what is going on. </a:t>
            </a:r>
          </a:p>
          <a:p>
            <a:r>
              <a:rPr lang="en-US" altLang="zh-CN" sz="1000">
                <a:latin typeface="ZapfHumnst BT" pitchFamily="34" charset="0"/>
              </a:rPr>
              <a:t>Communicating these conceptual models to others is prone to error unless everyone involved speaks the same language. The UML offers a set of symbols that represents well-defined semantics. One developer can write a model in the UML, and another developer can interpret that model unambiguously.</a:t>
            </a:r>
          </a:p>
          <a:p>
            <a:r>
              <a:rPr lang="en-US" altLang="zh-CN" sz="1000">
                <a:latin typeface="ZapfHumnst BT" pitchFamily="34" charset="0"/>
              </a:rPr>
              <a:t>There are things about a software system you can’t understand unless you build models that transcend the textual programming language. For example, the meaning of a class hierarchy can be inferred, but not directly grasped, by staring at the code for all the classes in the hierarchy. The UML is a graphical language that addresses this problem.</a:t>
            </a:r>
          </a:p>
          <a:p>
            <a:r>
              <a:rPr lang="en-US" altLang="zh-CN" sz="1000">
                <a:latin typeface="ZapfHumnst BT" pitchFamily="34" charset="0"/>
              </a:rPr>
              <a:t>If the developer who cut the code never wrote down the models, the information would be lost forever. At best, the information would only be partially recoverable from the implementation after the developer has moved on. Writing models in the UML addresses this issue. An explicit model facilitates communication. (</a:t>
            </a:r>
            <a:r>
              <a:rPr lang="en-US" altLang="zh-CN" sz="1000" i="1">
                <a:latin typeface="ZapfHumnst BT" pitchFamily="34" charset="0"/>
              </a:rPr>
              <a:t>The Unified Modeling Language User Guide</a:t>
            </a:r>
            <a:r>
              <a:rPr lang="en-US" altLang="zh-CN" sz="1000">
                <a:latin typeface="ZapfHumnst BT" pitchFamily="34" charset="0"/>
              </a:rPr>
              <a:t>, Booch, 1999.)</a:t>
            </a: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zh-CN" altLang="en-US" sz="1000">
              <a:latin typeface="ZapfHumnst BT" pitchFamily="34" charset="0"/>
            </a:endParaRPr>
          </a:p>
        </p:txBody>
      </p:sp>
      <p:sp>
        <p:nvSpPr>
          <p:cNvPr id="525316" name="Text Box 4"/>
          <p:cNvSpPr txBox="1">
            <a:spLocks noChangeArrowheads="1"/>
          </p:cNvSpPr>
          <p:nvPr/>
        </p:nvSpPr>
        <p:spPr bwMode="auto">
          <a:xfrm>
            <a:off x="457200" y="1225550"/>
            <a:ext cx="1782763" cy="6783388"/>
          </a:xfrm>
          <a:prstGeom prst="rect">
            <a:avLst/>
          </a:prstGeom>
          <a:noFill/>
          <a:ln w="9525">
            <a:noFill/>
            <a:miter lim="800000"/>
            <a:headEnd/>
            <a:tailEnd/>
          </a:ln>
          <a:effectLst/>
        </p:spPr>
        <p:txBody>
          <a:bodyPr lIns="108494" tIns="54247" rIns="108494" bIns="54247"/>
          <a:lstStyle/>
          <a:p>
            <a:pPr defTabSz="919163">
              <a:lnSpc>
                <a:spcPct val="87000"/>
              </a:lnSpc>
              <a:spcBef>
                <a:spcPct val="40000"/>
              </a:spcBef>
            </a:pPr>
            <a:r>
              <a:rPr lang="en-US" altLang="zh-CN" i="1" u="sng">
                <a:latin typeface="ZapfHumnst BT" pitchFamily="34" charset="0"/>
              </a:rPr>
              <a:t>Stress how the UML is designed to promote communication using pictures rather than text.</a:t>
            </a:r>
          </a:p>
          <a:p>
            <a:pPr defTabSz="919163">
              <a:lnSpc>
                <a:spcPct val="87000"/>
              </a:lnSpc>
              <a:spcBef>
                <a:spcPct val="40000"/>
              </a:spcBef>
            </a:pPr>
            <a:r>
              <a:rPr lang="en-US" altLang="zh-CN">
                <a:latin typeface="ZapfHumnst BT" pitchFamily="34" charset="0"/>
              </a:rPr>
              <a:t>Using the UML allows the “light bulb” to go on in the minds of many people.  Rather than trying to interpret a textual description of a system design, the UML offers a graphical representation of that same description.</a:t>
            </a:r>
          </a:p>
          <a:p>
            <a:pPr defTabSz="919163">
              <a:lnSpc>
                <a:spcPct val="87000"/>
              </a:lnSpc>
              <a:spcBef>
                <a:spcPct val="40000"/>
              </a:spcBef>
            </a:pPr>
            <a:r>
              <a:rPr lang="en-US" altLang="zh-CN">
                <a:latin typeface="ZapfHumnst BT" pitchFamily="34" charset="0"/>
              </a:rPr>
              <a:t>In this case, a picture is truly worth a thousand words.</a:t>
            </a:r>
          </a:p>
        </p:txBody>
      </p:sp>
      <p:sp>
        <p:nvSpPr>
          <p:cNvPr id="525317" name="AutoShape 5"/>
          <p:cNvSpPr>
            <a:spLocks noChangeArrowheads="1"/>
          </p:cNvSpPr>
          <p:nvPr/>
        </p:nvSpPr>
        <p:spPr bwMode="auto">
          <a:xfrm>
            <a:off x="381000" y="1295400"/>
            <a:ext cx="101600" cy="101600"/>
          </a:xfrm>
          <a:prstGeom prst="star5">
            <a:avLst/>
          </a:prstGeom>
          <a:solidFill>
            <a:srgbClr val="FFFFFF"/>
          </a:solidFill>
          <a:ln w="9525">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27362" name="Rectangle 2"/>
          <p:cNvSpPr>
            <a:spLocks noGrp="1" noRot="1" noChangeAspect="1" noChangeArrowheads="1" noTextEdit="1"/>
          </p:cNvSpPr>
          <p:nvPr>
            <p:ph type="sldImg"/>
          </p:nvPr>
        </p:nvSpPr>
        <p:spPr>
          <a:xfrm>
            <a:off x="2568575" y="839788"/>
            <a:ext cx="4106863" cy="3079750"/>
          </a:xfrm>
          <a:ln/>
        </p:spPr>
      </p:sp>
      <p:sp>
        <p:nvSpPr>
          <p:cNvPr id="527363" name="Rectangle 3"/>
          <p:cNvSpPr>
            <a:spLocks noGrp="1" noChangeArrowheads="1"/>
          </p:cNvSpPr>
          <p:nvPr>
            <p:ph type="body" idx="1"/>
          </p:nvPr>
        </p:nvSpPr>
        <p:spPr>
          <a:xfrm>
            <a:off x="2549525" y="4113213"/>
            <a:ext cx="4059238" cy="4087812"/>
          </a:xfrm>
        </p:spPr>
        <p:txBody>
          <a:bodyPr/>
          <a:lstStyle/>
          <a:p>
            <a:r>
              <a:rPr lang="en-US" altLang="zh-CN" sz="1000">
                <a:latin typeface="ZapfHumnst BT" pitchFamily="34" charset="0"/>
              </a:rPr>
              <a:t>In this context, </a:t>
            </a:r>
            <a:r>
              <a:rPr lang="en-US" altLang="zh-CN" sz="1000" b="1">
                <a:latin typeface="ZapfHumnst BT" pitchFamily="34" charset="0"/>
              </a:rPr>
              <a:t>specifying </a:t>
            </a:r>
            <a:r>
              <a:rPr lang="en-US" altLang="zh-CN" sz="1000">
                <a:latin typeface="ZapfHumnst BT" pitchFamily="34" charset="0"/>
              </a:rPr>
              <a:t>means to build models that are precise, unambiguous, and complete. In particular, the UML addresses the specification of all the important analysis, design, and implementation decisions that must be made to develop and deploy software-intensive systems. (</a:t>
            </a:r>
            <a:r>
              <a:rPr lang="en-US" altLang="zh-CN" sz="1000" i="1">
                <a:latin typeface="ZapfHumnst BT" pitchFamily="34" charset="0"/>
              </a:rPr>
              <a:t>The Unified Modeling Language User Guide</a:t>
            </a:r>
            <a:r>
              <a:rPr lang="en-US" altLang="zh-CN" sz="1000">
                <a:latin typeface="ZapfHumnst BT" pitchFamily="34" charset="0"/>
              </a:rPr>
              <a:t>, Booch, 1999.)</a:t>
            </a: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p:txBody>
      </p:sp>
      <p:sp>
        <p:nvSpPr>
          <p:cNvPr id="527364" name="Text Box 4"/>
          <p:cNvSpPr txBox="1">
            <a:spLocks noChangeArrowheads="1"/>
          </p:cNvSpPr>
          <p:nvPr/>
        </p:nvSpPr>
        <p:spPr bwMode="auto">
          <a:xfrm>
            <a:off x="457200" y="1225550"/>
            <a:ext cx="1782763" cy="6783388"/>
          </a:xfrm>
          <a:prstGeom prst="rect">
            <a:avLst/>
          </a:prstGeom>
          <a:noFill/>
          <a:ln w="9525">
            <a:noFill/>
            <a:miter lim="800000"/>
            <a:headEnd/>
            <a:tailEnd/>
          </a:ln>
          <a:effectLst/>
        </p:spPr>
        <p:txBody>
          <a:bodyPr lIns="108494" tIns="54247" rIns="108494" bIns="54247"/>
          <a:lstStyle/>
          <a:p>
            <a:pPr defTabSz="919163">
              <a:lnSpc>
                <a:spcPct val="87000"/>
              </a:lnSpc>
              <a:spcBef>
                <a:spcPct val="40000"/>
              </a:spcBef>
            </a:pPr>
            <a:r>
              <a:rPr lang="en-US" altLang="zh-CN" i="1" u="sng">
                <a:latin typeface="ZapfHumnst BT" pitchFamily="34" charset="0"/>
              </a:rPr>
              <a:t>The UML can be used to specify detailed or general models.</a:t>
            </a:r>
          </a:p>
          <a:p>
            <a:pPr defTabSz="919163">
              <a:lnSpc>
                <a:spcPct val="87000"/>
              </a:lnSpc>
              <a:spcBef>
                <a:spcPct val="40000"/>
              </a:spcBef>
            </a:pPr>
            <a:r>
              <a:rPr lang="en-US" altLang="zh-CN">
                <a:latin typeface="ZapfHumnst BT" pitchFamily="34" charset="0"/>
              </a:rPr>
              <a:t>Anyone who has worked on a project where miscommunication occurred appreciates this feature of the UML. </a:t>
            </a:r>
          </a:p>
          <a:p>
            <a:pPr defTabSz="919163">
              <a:lnSpc>
                <a:spcPct val="87000"/>
              </a:lnSpc>
              <a:spcBef>
                <a:spcPct val="40000"/>
              </a:spcBef>
            </a:pPr>
            <a:r>
              <a:rPr lang="en-US" altLang="zh-CN">
                <a:latin typeface="ZapfHumnst BT" pitchFamily="34" charset="0"/>
              </a:rPr>
              <a:t>The UML allows the modeler to specify their intentions in a clear, unmistakable manner.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29410" name="Rectangle 2"/>
          <p:cNvSpPr>
            <a:spLocks noGrp="1" noRot="1" noChangeAspect="1" noChangeArrowheads="1" noTextEdit="1"/>
          </p:cNvSpPr>
          <p:nvPr>
            <p:ph type="sldImg"/>
          </p:nvPr>
        </p:nvSpPr>
        <p:spPr>
          <a:xfrm>
            <a:off x="2568575" y="839788"/>
            <a:ext cx="4106863" cy="3079750"/>
          </a:xfrm>
          <a:ln/>
        </p:spPr>
      </p:sp>
      <p:sp>
        <p:nvSpPr>
          <p:cNvPr id="529411" name="Rectangle 3"/>
          <p:cNvSpPr>
            <a:spLocks noGrp="1" noChangeArrowheads="1"/>
          </p:cNvSpPr>
          <p:nvPr>
            <p:ph type="body" idx="1"/>
          </p:nvPr>
        </p:nvSpPr>
        <p:spPr>
          <a:xfrm>
            <a:off x="2549525" y="4113213"/>
            <a:ext cx="4059238" cy="4087812"/>
          </a:xfrm>
        </p:spPr>
        <p:txBody>
          <a:bodyPr/>
          <a:lstStyle/>
          <a:p>
            <a:r>
              <a:rPr lang="en-US" altLang="zh-CN" sz="1000">
                <a:latin typeface="ZapfHumnst BT" pitchFamily="34" charset="0"/>
              </a:rPr>
              <a:t>The UML is not a visual programming language. However, models using the UML can be directly connected to a variety of programming languages, making it possible to map from a model in the UML to a programming language or even to a database.  </a:t>
            </a:r>
          </a:p>
          <a:p>
            <a:r>
              <a:rPr lang="en-US" altLang="zh-CN" sz="1000">
                <a:latin typeface="ZapfHumnst BT" pitchFamily="34" charset="0"/>
              </a:rPr>
              <a:t>If it is best expressed graphically, it is done graphically in the UML. If it is best expressed textually, it is done in the programming language.</a:t>
            </a:r>
          </a:p>
          <a:p>
            <a:r>
              <a:rPr lang="en-US" altLang="zh-CN" sz="1000">
                <a:latin typeface="ZapfHumnst BT" pitchFamily="34" charset="0"/>
              </a:rPr>
              <a:t>This mapping permits </a:t>
            </a:r>
            <a:r>
              <a:rPr lang="en-US" altLang="zh-CN" sz="1000" b="1">
                <a:latin typeface="ZapfHumnst BT" pitchFamily="34" charset="0"/>
              </a:rPr>
              <a:t>forward engineering</a:t>
            </a:r>
            <a:r>
              <a:rPr lang="en-US" altLang="zh-CN" sz="1000">
                <a:latin typeface="ZapfHumnst BT" pitchFamily="34" charset="0"/>
              </a:rPr>
              <a:t>: the generation of code from a UML model to a programming language. </a:t>
            </a:r>
            <a:r>
              <a:rPr lang="en-US" altLang="zh-CN" sz="1000" b="1">
                <a:latin typeface="ZapfHumnst BT" pitchFamily="34" charset="0"/>
              </a:rPr>
              <a:t>Reverse engineering</a:t>
            </a:r>
            <a:r>
              <a:rPr lang="en-US" altLang="zh-CN" sz="1000">
                <a:latin typeface="ZapfHumnst BT" pitchFamily="34" charset="0"/>
              </a:rPr>
              <a:t> is also possible: the reconstruction of a model from implementation back into the UML.</a:t>
            </a:r>
          </a:p>
        </p:txBody>
      </p:sp>
      <p:sp>
        <p:nvSpPr>
          <p:cNvPr id="529412" name="Text Box 4"/>
          <p:cNvSpPr txBox="1">
            <a:spLocks noChangeArrowheads="1"/>
          </p:cNvSpPr>
          <p:nvPr/>
        </p:nvSpPr>
        <p:spPr bwMode="auto">
          <a:xfrm>
            <a:off x="363538" y="1225550"/>
            <a:ext cx="1782762" cy="6783388"/>
          </a:xfrm>
          <a:prstGeom prst="rect">
            <a:avLst/>
          </a:prstGeom>
          <a:noFill/>
          <a:ln w="9525">
            <a:noFill/>
            <a:miter lim="800000"/>
            <a:headEnd/>
            <a:tailEnd/>
          </a:ln>
          <a:effectLst/>
        </p:spPr>
        <p:txBody>
          <a:bodyPr lIns="108494" tIns="54247" rIns="108494" bIns="54247"/>
          <a:lstStyle/>
          <a:p>
            <a:pPr marL="114300" defTabSz="919163">
              <a:lnSpc>
                <a:spcPct val="87000"/>
              </a:lnSpc>
              <a:spcBef>
                <a:spcPct val="40000"/>
              </a:spcBef>
            </a:pPr>
            <a:r>
              <a:rPr lang="en-US" altLang="zh-CN" i="1" u="sng">
                <a:latin typeface="ZapfHumnst BT" pitchFamily="34" charset="0"/>
              </a:rPr>
              <a:t>The UML was designed with forward and reverse engineering in mind.</a:t>
            </a:r>
          </a:p>
          <a:p>
            <a:pPr marL="114300" defTabSz="919163">
              <a:lnSpc>
                <a:spcPct val="87000"/>
              </a:lnSpc>
              <a:spcBef>
                <a:spcPct val="40000"/>
              </a:spcBef>
            </a:pPr>
            <a:r>
              <a:rPr lang="en-US" altLang="zh-CN">
                <a:latin typeface="ZapfHumnst BT" pitchFamily="34" charset="0"/>
              </a:rPr>
              <a:t>Rational has partners who provide round-trip engineering for other languages.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ln/>
        </p:spPr>
        <p:txBody>
          <a:bodyPr/>
          <a:lstStyle/>
          <a:p>
            <a:r>
              <a:rPr lang="en-US" altLang="zh-CN"/>
              <a:t>Essentials of Visual Modeling w/ UML 2.0 - Instructor Notes</a:t>
            </a:r>
          </a:p>
        </p:txBody>
      </p:sp>
      <p:sp>
        <p:nvSpPr>
          <p:cNvPr id="531458" name="Rectangle 2"/>
          <p:cNvSpPr>
            <a:spLocks noGrp="1" noRot="1" noChangeAspect="1" noChangeArrowheads="1" noTextEdit="1"/>
          </p:cNvSpPr>
          <p:nvPr>
            <p:ph type="sldImg"/>
          </p:nvPr>
        </p:nvSpPr>
        <p:spPr>
          <a:xfrm>
            <a:off x="2568575" y="839788"/>
            <a:ext cx="4106863" cy="3079750"/>
          </a:xfrm>
          <a:ln/>
        </p:spPr>
      </p:sp>
      <p:sp>
        <p:nvSpPr>
          <p:cNvPr id="531459" name="Rectangle 3"/>
          <p:cNvSpPr>
            <a:spLocks noGrp="1" noChangeArrowheads="1"/>
          </p:cNvSpPr>
          <p:nvPr>
            <p:ph type="body" idx="1"/>
          </p:nvPr>
        </p:nvSpPr>
        <p:spPr>
          <a:xfrm>
            <a:off x="2549525" y="4113213"/>
            <a:ext cx="4059238" cy="4087812"/>
          </a:xfrm>
        </p:spPr>
        <p:txBody>
          <a:bodyPr/>
          <a:lstStyle/>
          <a:p>
            <a:r>
              <a:rPr lang="en-US" altLang="zh-CN" sz="1000">
                <a:latin typeface="ZapfHumnst BT" pitchFamily="34" charset="0"/>
              </a:rPr>
              <a:t>Project artifacts are critical in controlling, measuring, and communicating about a system during its development and after its deployment.</a:t>
            </a:r>
          </a:p>
          <a:p>
            <a:r>
              <a:rPr lang="en-US" altLang="zh-CN" sz="1000">
                <a:latin typeface="ZapfHumnst BT" pitchFamily="34" charset="0"/>
              </a:rPr>
              <a:t>The UML addresses the documentation of a system’s architecture and all of its details. The UML also provides a language for expressing requirements and for tests. Finally, the UML provides a language for modeling the activities of project planning and release management. (</a:t>
            </a:r>
            <a:r>
              <a:rPr lang="en-US" altLang="zh-CN" sz="1000" i="1">
                <a:latin typeface="ZapfHumnst BT" pitchFamily="34" charset="0"/>
              </a:rPr>
              <a:t>The Unified Modeling Language User Guide</a:t>
            </a:r>
            <a:r>
              <a:rPr lang="en-US" altLang="zh-CN" sz="1000">
                <a:latin typeface="ZapfHumnst BT" pitchFamily="34" charset="0"/>
              </a:rPr>
              <a:t>, Booch, 1999.)</a:t>
            </a:r>
          </a:p>
          <a:p>
            <a:r>
              <a:rPr lang="en-US" altLang="zh-CN" sz="1000">
                <a:latin typeface="ZapfHumnst BT" pitchFamily="34" charset="0"/>
              </a:rPr>
              <a:t>This slide does not represent all the diagrams defined in the UML specification. For example, there is no graphic presented here for a composite structure diagram or a timing diagram. Composite structure is a more advanced modeling concept that is not covered in this course.  The timing diagram is new to UML2 and will be introduced in a later module.</a:t>
            </a:r>
          </a:p>
        </p:txBody>
      </p:sp>
      <p:sp>
        <p:nvSpPr>
          <p:cNvPr id="531460" name="Text Box 4"/>
          <p:cNvSpPr txBox="1">
            <a:spLocks noChangeArrowheads="1"/>
          </p:cNvSpPr>
          <p:nvPr/>
        </p:nvSpPr>
        <p:spPr bwMode="auto">
          <a:xfrm>
            <a:off x="363538" y="1219200"/>
            <a:ext cx="1782762" cy="6783388"/>
          </a:xfrm>
          <a:prstGeom prst="rect">
            <a:avLst/>
          </a:prstGeom>
          <a:noFill/>
          <a:ln w="9525">
            <a:noFill/>
            <a:miter lim="800000"/>
            <a:headEnd/>
            <a:tailEnd/>
          </a:ln>
          <a:effectLst/>
        </p:spPr>
        <p:txBody>
          <a:bodyPr lIns="108494" tIns="54247" rIns="108494" bIns="54247"/>
          <a:lstStyle/>
          <a:p>
            <a:pPr marL="114300" indent="-114300" defTabSz="919163">
              <a:lnSpc>
                <a:spcPct val="87000"/>
              </a:lnSpc>
              <a:spcBef>
                <a:spcPct val="40000"/>
              </a:spcBef>
            </a:pPr>
            <a:r>
              <a:rPr lang="zh-CN" altLang="en-US" i="1">
                <a:latin typeface="ZapfHumnst BT" pitchFamily="34" charset="0"/>
              </a:rPr>
              <a:t>   </a:t>
            </a:r>
            <a:r>
              <a:rPr lang="en-US" altLang="zh-CN" i="1" u="sng">
                <a:latin typeface="ZapfHumnst BT" pitchFamily="34" charset="0"/>
              </a:rPr>
              <a:t>UML diagrams should be treated as formal project artifacts.</a:t>
            </a:r>
          </a:p>
          <a:p>
            <a:pPr marL="114300" indent="-114300" defTabSz="919163">
              <a:lnSpc>
                <a:spcPct val="87000"/>
              </a:lnSpc>
              <a:spcBef>
                <a:spcPct val="40000"/>
              </a:spcBef>
            </a:pPr>
            <a:r>
              <a:rPr lang="en-US" altLang="zh-CN">
                <a:latin typeface="ZapfHumnst BT" pitchFamily="34" charset="0"/>
              </a:rPr>
              <a:t>   Each diagram created by a project team should be treated as an artifact. </a:t>
            </a:r>
          </a:p>
          <a:p>
            <a:pPr marL="114300" indent="-114300" defTabSz="919163">
              <a:lnSpc>
                <a:spcPct val="87000"/>
              </a:lnSpc>
              <a:spcBef>
                <a:spcPct val="40000"/>
              </a:spcBef>
            </a:pPr>
            <a:r>
              <a:rPr lang="en-US" altLang="zh-CN">
                <a:latin typeface="ZapfHumnst BT" pitchFamily="34" charset="0"/>
              </a:rPr>
              <a:t>   The UML can help alleviate some of the paper crunch that many software teams experience.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8F6BCBE8-30B0-4476-8762-9236B142003A}" type="datetimeFigureOut">
              <a:rPr lang="en-US" smtClean="0"/>
              <a:pPr/>
              <a:t>9/17/2013</a:t>
            </a:fld>
            <a:endParaRPr lang="en-US" sz="1100" dirty="0">
              <a:solidFill>
                <a:schemeClr val="tx2"/>
              </a:solidFill>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pPr algn="r" eaLnBrk="1" latinLnBrk="0" hangingPunct="1"/>
            <a:endParaRPr kumimoji="0" lang="en-US" sz="1100" dirty="0">
              <a:solidFill>
                <a:schemeClr val="tx2"/>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F6BCBE8-30B0-4476-8762-9236B142003A}" type="datetimeFigureOut">
              <a:rPr lang="en-US" smtClean="0"/>
              <a:pPr/>
              <a:t>9/17/2013</a:t>
            </a:fld>
            <a:endParaRPr lang="en-US" sz="1100" dirty="0">
              <a:solidFill>
                <a:schemeClr val="tx2"/>
              </a:solidFill>
            </a:endParaRPr>
          </a:p>
        </p:txBody>
      </p:sp>
      <p:sp>
        <p:nvSpPr>
          <p:cNvPr id="5" name="页脚占位符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F6BCBE8-30B0-4476-8762-9236B142003A}" type="datetimeFigureOut">
              <a:rPr lang="en-US" smtClean="0"/>
              <a:pPr/>
              <a:t>9/17/2013</a:t>
            </a:fld>
            <a:endParaRPr lang="en-US" sz="1100" dirty="0">
              <a:solidFill>
                <a:schemeClr val="tx2"/>
              </a:solidFill>
            </a:endParaRPr>
          </a:p>
        </p:txBody>
      </p:sp>
      <p:sp>
        <p:nvSpPr>
          <p:cNvPr id="5" name="页脚占位符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95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1950" y="1052513"/>
            <a:ext cx="4168775" cy="5043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3125" y="1052513"/>
            <a:ext cx="4168775" cy="5043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4319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79303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143000"/>
            <a:ext cx="39052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048250" y="1143000"/>
            <a:ext cx="3906838" cy="5181600"/>
          </a:xfrm>
        </p:spPr>
        <p:txBody>
          <a:bodyPr/>
          <a:lstStyle/>
          <a:p>
            <a:endParaRPr lang="en-US"/>
          </a:p>
        </p:txBody>
      </p:sp>
      <p:sp>
        <p:nvSpPr>
          <p:cNvPr id="5" name="Date Placeholder 4"/>
          <p:cNvSpPr>
            <a:spLocks noGrp="1"/>
          </p:cNvSpPr>
          <p:nvPr>
            <p:ph type="dt" sz="half" idx="10"/>
          </p:nvPr>
        </p:nvSpPr>
        <p:spPr>
          <a:xfrm>
            <a:off x="533400" y="6477000"/>
            <a:ext cx="1066800" cy="304800"/>
          </a:xfrm>
        </p:spPr>
        <p:txBody>
          <a:bodyPr/>
          <a:lstStyle>
            <a:lvl1pPr>
              <a:defRPr/>
            </a:lvl1pPr>
          </a:lstStyle>
          <a:p>
            <a:r>
              <a:rPr lang="tr-TR"/>
              <a:t>13.10.2003</a:t>
            </a:r>
            <a:endParaRPr lang="en-US"/>
          </a:p>
        </p:txBody>
      </p:sp>
      <p:sp>
        <p:nvSpPr>
          <p:cNvPr id="6" name="Footer Placeholder 5"/>
          <p:cNvSpPr>
            <a:spLocks noGrp="1"/>
          </p:cNvSpPr>
          <p:nvPr>
            <p:ph type="ftr" sz="quarter" idx="11"/>
          </p:nvPr>
        </p:nvSpPr>
        <p:spPr>
          <a:xfrm>
            <a:off x="1752600" y="6400800"/>
            <a:ext cx="5638800" cy="381000"/>
          </a:xfrm>
        </p:spPr>
        <p:txBody>
          <a:bodyPr/>
          <a:lstStyle>
            <a:lvl1pPr>
              <a:defRPr/>
            </a:lvl1pPr>
          </a:lstStyle>
          <a:p>
            <a:r>
              <a:rPr lang="en-US"/>
              <a:t>CS 513: Object Oriented Analysis and Design</a:t>
            </a:r>
          </a:p>
        </p:txBody>
      </p:sp>
      <p:sp>
        <p:nvSpPr>
          <p:cNvPr id="7" name="Slide Number Placeholder 6"/>
          <p:cNvSpPr>
            <a:spLocks noGrp="1"/>
          </p:cNvSpPr>
          <p:nvPr>
            <p:ph type="sldNum" sz="quarter" idx="12"/>
          </p:nvPr>
        </p:nvSpPr>
        <p:spPr>
          <a:xfrm>
            <a:off x="7543800" y="6400800"/>
            <a:ext cx="1371600" cy="304800"/>
          </a:xfrm>
        </p:spPr>
        <p:txBody>
          <a:bodyPr/>
          <a:lstStyle>
            <a:lvl1pPr>
              <a:defRPr/>
            </a:lvl1pPr>
          </a:lstStyle>
          <a:p>
            <a:fld id="{EE353A8E-AE42-4361-B331-77F80FA2E209}" type="slidenum">
              <a:rPr lang="en-US"/>
              <a:pPr/>
              <a:t>‹#›</a:t>
            </a:fld>
            <a:endParaRPr lang="en-US"/>
          </a:p>
        </p:txBody>
      </p:sp>
    </p:spTree>
    <p:extLst>
      <p:ext uri="{BB962C8B-B14F-4D97-AF65-F5344CB8AC3E}">
        <p14:creationId xmlns:p14="http://schemas.microsoft.com/office/powerpoint/2010/main" val="341373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793038"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143000"/>
            <a:ext cx="7964488" cy="5181600"/>
          </a:xfrm>
        </p:spPr>
        <p:txBody>
          <a:bodyPr/>
          <a:lstStyle/>
          <a:p>
            <a:endParaRPr lang="en-US"/>
          </a:p>
        </p:txBody>
      </p:sp>
      <p:sp>
        <p:nvSpPr>
          <p:cNvPr id="4" name="Date Placeholder 3"/>
          <p:cNvSpPr>
            <a:spLocks noGrp="1"/>
          </p:cNvSpPr>
          <p:nvPr>
            <p:ph type="dt" sz="half" idx="10"/>
          </p:nvPr>
        </p:nvSpPr>
        <p:spPr>
          <a:xfrm>
            <a:off x="533400" y="6477000"/>
            <a:ext cx="1066800" cy="304800"/>
          </a:xfrm>
        </p:spPr>
        <p:txBody>
          <a:bodyPr/>
          <a:lstStyle>
            <a:lvl1pPr>
              <a:defRPr/>
            </a:lvl1pPr>
          </a:lstStyle>
          <a:p>
            <a:r>
              <a:rPr lang="tr-TR"/>
              <a:t>13.10.2003</a:t>
            </a:r>
            <a:endParaRPr lang="en-US"/>
          </a:p>
        </p:txBody>
      </p:sp>
      <p:sp>
        <p:nvSpPr>
          <p:cNvPr id="5" name="Footer Placeholder 4"/>
          <p:cNvSpPr>
            <a:spLocks noGrp="1"/>
          </p:cNvSpPr>
          <p:nvPr>
            <p:ph type="ftr" sz="quarter" idx="11"/>
          </p:nvPr>
        </p:nvSpPr>
        <p:spPr>
          <a:xfrm>
            <a:off x="1752600" y="6400800"/>
            <a:ext cx="5638800" cy="381000"/>
          </a:xfrm>
        </p:spPr>
        <p:txBody>
          <a:bodyPr/>
          <a:lstStyle>
            <a:lvl1pPr>
              <a:defRPr/>
            </a:lvl1pPr>
          </a:lstStyle>
          <a:p>
            <a:r>
              <a:rPr lang="en-US"/>
              <a:t>CS 513: Object Oriented Analysis and Design</a:t>
            </a:r>
          </a:p>
        </p:txBody>
      </p:sp>
      <p:sp>
        <p:nvSpPr>
          <p:cNvPr id="6" name="Slide Number Placeholder 5"/>
          <p:cNvSpPr>
            <a:spLocks noGrp="1"/>
          </p:cNvSpPr>
          <p:nvPr>
            <p:ph type="sldNum" sz="quarter" idx="12"/>
          </p:nvPr>
        </p:nvSpPr>
        <p:spPr>
          <a:xfrm>
            <a:off x="7543800" y="6400800"/>
            <a:ext cx="1371600" cy="304800"/>
          </a:xfrm>
        </p:spPr>
        <p:txBody>
          <a:bodyPr/>
          <a:lstStyle>
            <a:lvl1pPr>
              <a:defRPr/>
            </a:lvl1pPr>
          </a:lstStyle>
          <a:p>
            <a:fld id="{67255D01-1E5C-4B4C-8CF2-4DBF5204D9B3}" type="slidenum">
              <a:rPr lang="en-US"/>
              <a:pPr/>
              <a:t>‹#›</a:t>
            </a:fld>
            <a:endParaRPr lang="en-US"/>
          </a:p>
        </p:txBody>
      </p:sp>
    </p:spTree>
    <p:extLst>
      <p:ext uri="{BB962C8B-B14F-4D97-AF65-F5344CB8AC3E}">
        <p14:creationId xmlns:p14="http://schemas.microsoft.com/office/powerpoint/2010/main" val="113646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F6BCBE8-30B0-4476-8762-9236B142003A}" type="datetimeFigureOut">
              <a:rPr lang="en-US" smtClean="0"/>
              <a:pPr/>
              <a:t>9/17/2013</a:t>
            </a:fld>
            <a:endParaRPr lang="en-US" sz="1100" dirty="0">
              <a:solidFill>
                <a:schemeClr val="tx2"/>
              </a:solidFill>
            </a:endParaRPr>
          </a:p>
        </p:txBody>
      </p:sp>
      <p:sp>
        <p:nvSpPr>
          <p:cNvPr id="5" name="页脚占位符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8F6BCBE8-30B0-4476-8762-9236B142003A}" type="datetimeFigureOut">
              <a:rPr lang="en-US" smtClean="0"/>
              <a:pPr/>
              <a:t>9/17/2013</a:t>
            </a:fld>
            <a:endParaRPr lang="en-US" sz="1100" dirty="0">
              <a:solidFill>
                <a:schemeClr val="tx2"/>
              </a:solidFill>
            </a:endParaRPr>
          </a:p>
        </p:txBody>
      </p:sp>
      <p:sp>
        <p:nvSpPr>
          <p:cNvPr id="5" name="页脚占位符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灯片编号占位符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8F6BCBE8-30B0-4476-8762-9236B142003A}" type="datetimeFigureOut">
              <a:rPr lang="en-US" smtClean="0"/>
              <a:pPr/>
              <a:t>9/17/2013</a:t>
            </a:fld>
            <a:endParaRPr lang="en-US" sz="1100" dirty="0">
              <a:solidFill>
                <a:schemeClr val="tx2"/>
              </a:solidFill>
            </a:endParaRPr>
          </a:p>
        </p:txBody>
      </p:sp>
      <p:sp>
        <p:nvSpPr>
          <p:cNvPr id="6" name="页脚占位符 5"/>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7" name="灯片编号占位符 6"/>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8F6BCBE8-30B0-4476-8762-9236B142003A}" type="datetimeFigureOut">
              <a:rPr lang="en-US" smtClean="0"/>
              <a:pPr/>
              <a:t>9/17/2013</a:t>
            </a:fld>
            <a:endParaRPr lang="en-US" sz="1100" dirty="0">
              <a:solidFill>
                <a:schemeClr val="tx2"/>
              </a:solidFill>
            </a:endParaRPr>
          </a:p>
        </p:txBody>
      </p:sp>
      <p:sp>
        <p:nvSpPr>
          <p:cNvPr id="8" name="页脚占位符 7"/>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9" name="灯片编号占位符 8"/>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8F6BCBE8-30B0-4476-8762-9236B142003A}" type="datetimeFigureOut">
              <a:rPr lang="en-US" smtClean="0"/>
              <a:pPr/>
              <a:t>9/17/2013</a:t>
            </a:fld>
            <a:endParaRPr lang="en-US" sz="1100" dirty="0">
              <a:solidFill>
                <a:schemeClr val="tx2"/>
              </a:solidFill>
            </a:endParaRPr>
          </a:p>
        </p:txBody>
      </p:sp>
      <p:sp>
        <p:nvSpPr>
          <p:cNvPr id="4" name="页脚占位符 3"/>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5" name="灯片编号占位符 4"/>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8F6BCBE8-30B0-4476-8762-9236B142003A}" type="datetimeFigureOut">
              <a:rPr lang="en-US" smtClean="0"/>
              <a:pPr/>
              <a:t>9/17/2013</a:t>
            </a:fld>
            <a:endParaRPr lang="en-US" sz="1100" dirty="0">
              <a:solidFill>
                <a:schemeClr val="tx2"/>
              </a:solidFill>
            </a:endParaRPr>
          </a:p>
        </p:txBody>
      </p:sp>
      <p:sp>
        <p:nvSpPr>
          <p:cNvPr id="3" name="页脚占位符 2"/>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4" name="灯片编号占位符 3"/>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8F6BCBE8-30B0-4476-8762-9236B142003A}" type="datetimeFigureOut">
              <a:rPr lang="en-US" smtClean="0"/>
              <a:pPr/>
              <a:t>9/17/2013</a:t>
            </a:fld>
            <a:endParaRPr lang="en-US" sz="1100" dirty="0">
              <a:solidFill>
                <a:schemeClr val="tx2"/>
              </a:solidFill>
            </a:endParaRPr>
          </a:p>
        </p:txBody>
      </p:sp>
      <p:sp>
        <p:nvSpPr>
          <p:cNvPr id="6" name="页脚占位符 5"/>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7" name="灯片编号占位符 6"/>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8F6BCBE8-30B0-4476-8762-9236B142003A}" type="datetimeFigureOut">
              <a:rPr lang="en-US" smtClean="0"/>
              <a:pPr/>
              <a:t>9/17/2013</a:t>
            </a:fld>
            <a:endParaRPr lang="en-US" sz="1100" dirty="0">
              <a:solidFill>
                <a:schemeClr val="tx2"/>
              </a:solidFill>
            </a:endParaRPr>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lgn="r" eaLnBrk="1" latinLnBrk="0" hangingPunct="1"/>
            <a:endParaRPr kumimoji="0" lang="en-US" sz="1100" dirty="0">
              <a:solidFill>
                <a:schemeClr val="tx2"/>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F6BCBE8-30B0-4476-8762-9236B142003A}" type="datetimeFigureOut">
              <a:rPr lang="en-US" smtClean="0"/>
              <a:pPr/>
              <a:t>9/17/2013</a:t>
            </a:fld>
            <a:endParaRPr lang="en-US" sz="1100" dirty="0">
              <a:solidFill>
                <a:schemeClr val="tx2"/>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100" dirty="0">
              <a:solidFill>
                <a:schemeClr val="tx2"/>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www.uml.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8.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ibm.com/developerworks/rational/library/769.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33350" y="2673330"/>
            <a:ext cx="8915400" cy="720725"/>
          </a:xfrm>
        </p:spPr>
        <p:txBody>
          <a:bodyPr>
            <a:normAutofit fontScale="90000"/>
          </a:bodyPr>
          <a:lstStyle/>
          <a:p>
            <a:r>
              <a:rPr lang="en-US" altLang="zh-CN" sz="5600" b="1" dirty="0">
                <a:latin typeface="Arial" charset="0"/>
                <a:ea typeface="Gungsuh" pitchFamily="18" charset="-127"/>
              </a:rPr>
              <a:t>Object-Oriented Analysis and </a:t>
            </a:r>
            <a:r>
              <a:rPr lang="en-US" altLang="zh-CN" sz="5600" b="1" dirty="0" smtClean="0">
                <a:latin typeface="Arial" charset="0"/>
                <a:ea typeface="Gungsuh" pitchFamily="18" charset="-127"/>
              </a:rPr>
              <a:t>Design with UML</a:t>
            </a:r>
            <a:r>
              <a:rPr lang="en-US" altLang="zh-CN" sz="5600" b="1" dirty="0">
                <a:latin typeface="Arial" charset="0"/>
                <a:ea typeface="Gungsuh" pitchFamily="18" charset="-127"/>
              </a:rPr>
              <a:t/>
            </a:r>
            <a:br>
              <a:rPr lang="en-US" altLang="zh-CN" sz="5600" b="1" dirty="0">
                <a:latin typeface="Arial" charset="0"/>
                <a:ea typeface="Gungsuh" pitchFamily="18" charset="-127"/>
              </a:rPr>
            </a:br>
            <a:r>
              <a:rPr lang="en-US" altLang="zh-CN" sz="5600" b="1" dirty="0" smtClean="0">
                <a:latin typeface="Arial" charset="0"/>
                <a:ea typeface="Gungsuh" pitchFamily="18" charset="-127"/>
              </a:rPr>
              <a:t>         </a:t>
            </a:r>
            <a:endParaRPr lang="en-US" altLang="zh-CN" sz="2600" b="1" dirty="0">
              <a:latin typeface="Arial" charset="0"/>
              <a:ea typeface="Gungsuh" pitchFamily="18" charset="-127"/>
            </a:endParaRPr>
          </a:p>
        </p:txBody>
      </p:sp>
      <p:sp>
        <p:nvSpPr>
          <p:cNvPr id="2051" name="Rectangle 3"/>
          <p:cNvSpPr>
            <a:spLocks noGrp="1" noChangeArrowheads="1"/>
          </p:cNvSpPr>
          <p:nvPr>
            <p:ph type="subTitle" idx="1"/>
          </p:nvPr>
        </p:nvSpPr>
        <p:spPr>
          <a:xfrm>
            <a:off x="1365250" y="3840162"/>
            <a:ext cx="6769100" cy="936625"/>
          </a:xfrm>
        </p:spPr>
        <p:txBody>
          <a:bodyPr>
            <a:normAutofit/>
          </a:bodyPr>
          <a:lstStyle/>
          <a:p>
            <a:pPr>
              <a:lnSpc>
                <a:spcPct val="80000"/>
              </a:lnSpc>
            </a:pPr>
            <a:r>
              <a:rPr lang="en-US" altLang="zh-CN" sz="3400" dirty="0"/>
              <a:t>Lecture3 Overview of UML</a:t>
            </a:r>
            <a:r>
              <a:rPr lang="en-US" altLang="zh-CN" sz="2100"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a:bodyPr>
          <a:lstStyle/>
          <a:p>
            <a:r>
              <a:rPr lang="en-US" altLang="zh-CN" sz="3200" dirty="0">
                <a:ea typeface="宋体" pitchFamily="2" charset="-122"/>
              </a:rPr>
              <a:t>The UML Is a Language for Constructing</a:t>
            </a:r>
          </a:p>
        </p:txBody>
      </p:sp>
      <p:sp>
        <p:nvSpPr>
          <p:cNvPr id="528387" name="Rectangle 3"/>
          <p:cNvSpPr>
            <a:spLocks noGrp="1" noChangeArrowheads="1"/>
          </p:cNvSpPr>
          <p:nvPr>
            <p:ph idx="1"/>
          </p:nvPr>
        </p:nvSpPr>
        <p:spPr/>
        <p:txBody>
          <a:bodyPr/>
          <a:lstStyle/>
          <a:p>
            <a:r>
              <a:rPr lang="en-US" altLang="zh-CN">
                <a:ea typeface="宋体" pitchFamily="2" charset="-122"/>
              </a:rPr>
              <a:t>UML models can be directly connected to a variety of programming languages.</a:t>
            </a:r>
          </a:p>
          <a:p>
            <a:pPr lvl="1"/>
            <a:r>
              <a:rPr lang="en-US" altLang="zh-CN">
                <a:ea typeface="宋体" pitchFamily="2" charset="-122"/>
              </a:rPr>
              <a:t>Maps to Java, C++, Visual Basic, and so on</a:t>
            </a:r>
          </a:p>
          <a:p>
            <a:pPr lvl="1"/>
            <a:r>
              <a:rPr lang="en-US" altLang="zh-CN">
                <a:ea typeface="宋体" pitchFamily="2" charset="-122"/>
              </a:rPr>
              <a:t>Tables in a RDBMS or persistent store in an OODBMS</a:t>
            </a:r>
          </a:p>
          <a:p>
            <a:pPr lvl="1"/>
            <a:r>
              <a:rPr lang="en-US" altLang="zh-CN">
                <a:ea typeface="宋体" pitchFamily="2" charset="-122"/>
              </a:rPr>
              <a:t>Permits forward engineering</a:t>
            </a:r>
          </a:p>
          <a:p>
            <a:pPr lvl="1"/>
            <a:r>
              <a:rPr lang="en-US" altLang="zh-CN">
                <a:ea typeface="宋体" pitchFamily="2" charset="-122"/>
              </a:rPr>
              <a:t>Permits reverse engineering</a:t>
            </a:r>
          </a:p>
        </p:txBody>
      </p:sp>
    </p:spTree>
    <p:extLst>
      <p:ext uri="{BB962C8B-B14F-4D97-AF65-F5344CB8AC3E}">
        <p14:creationId xmlns:p14="http://schemas.microsoft.com/office/powerpoint/2010/main" val="2245069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ChangeArrowheads="1"/>
          </p:cNvSpPr>
          <p:nvPr/>
        </p:nvSpPr>
        <p:spPr bwMode="auto">
          <a:xfrm>
            <a:off x="1809750" y="1399644"/>
            <a:ext cx="5372100" cy="4162425"/>
          </a:xfrm>
          <a:prstGeom prst="rect">
            <a:avLst/>
          </a:prstGeom>
          <a:solidFill>
            <a:srgbClr val="FFFFCC"/>
          </a:solidFill>
          <a:ln w="9525">
            <a:solidFill>
              <a:schemeClr val="tx1"/>
            </a:solidFill>
            <a:miter lim="800000"/>
            <a:headEnd/>
            <a:tailEnd/>
          </a:ln>
          <a:effectLst/>
        </p:spPr>
        <p:txBody>
          <a:bodyPr wrap="none" lIns="107950" tIns="53975" rIns="107950" bIns="53975" anchor="ctr"/>
          <a:lstStyle/>
          <a:p>
            <a:endParaRPr lang="en-US"/>
          </a:p>
        </p:txBody>
      </p:sp>
      <p:sp>
        <p:nvSpPr>
          <p:cNvPr id="530435" name="Rectangle 3"/>
          <p:cNvSpPr>
            <a:spLocks noGrp="1" noChangeArrowheads="1"/>
          </p:cNvSpPr>
          <p:nvPr>
            <p:ph type="title"/>
          </p:nvPr>
        </p:nvSpPr>
        <p:spPr/>
        <p:txBody>
          <a:bodyPr>
            <a:noAutofit/>
          </a:bodyPr>
          <a:lstStyle/>
          <a:p>
            <a:r>
              <a:rPr lang="en-US" altLang="zh-CN" sz="3200" dirty="0">
                <a:ea typeface="宋体" pitchFamily="2" charset="-122"/>
              </a:rPr>
              <a:t>The UML Is a Language for Documenting</a:t>
            </a:r>
          </a:p>
        </p:txBody>
      </p:sp>
      <p:sp>
        <p:nvSpPr>
          <p:cNvPr id="530708" name="Rectangle 276"/>
          <p:cNvSpPr>
            <a:spLocks noGrp="1" noChangeArrowheads="1"/>
          </p:cNvSpPr>
          <p:nvPr>
            <p:ph idx="1"/>
          </p:nvPr>
        </p:nvSpPr>
        <p:spPr>
          <a:xfrm>
            <a:off x="9525" y="5638209"/>
            <a:ext cx="9134475" cy="1077218"/>
          </a:xfrm>
          <a:noFill/>
          <a:ln/>
          <a:effectLst>
            <a:outerShdw dist="35921" dir="2700000" algn="ctr" rotWithShape="0">
              <a:schemeClr val="bg2"/>
            </a:outerShdw>
          </a:effectLst>
        </p:spPr>
        <p:txBody>
          <a:bodyPr lIns="228600" tIns="228600" rIns="228600" bIns="228600">
            <a:spAutoFit/>
          </a:bodyPr>
          <a:lstStyle/>
          <a:p>
            <a:r>
              <a:rPr lang="en-US" altLang="zh-CN" sz="2000" dirty="0">
                <a:ea typeface="宋体" pitchFamily="2" charset="-122"/>
              </a:rPr>
              <a:t>The UML addresses documentation of system architecture, requirements, tests, project planning, and release management.</a:t>
            </a:r>
          </a:p>
        </p:txBody>
      </p:sp>
      <p:sp>
        <p:nvSpPr>
          <p:cNvPr id="530436" name="Line 4"/>
          <p:cNvSpPr>
            <a:spLocks noChangeShapeType="1"/>
          </p:cNvSpPr>
          <p:nvPr/>
        </p:nvSpPr>
        <p:spPr bwMode="invGray">
          <a:xfrm>
            <a:off x="2776538" y="1461557"/>
            <a:ext cx="1100137" cy="0"/>
          </a:xfrm>
          <a:prstGeom prst="line">
            <a:avLst/>
          </a:prstGeom>
          <a:noFill/>
          <a:ln w="38100">
            <a:solidFill>
              <a:schemeClr val="bg2"/>
            </a:solidFill>
            <a:round/>
            <a:headEnd/>
            <a:tailEnd/>
          </a:ln>
          <a:effectLst/>
        </p:spPr>
        <p:txBody>
          <a:bodyPr wrap="none" tIns="91440" bIns="91440" anchor="ctr">
            <a:spAutoFit/>
          </a:bodyPr>
          <a:lstStyle/>
          <a:p>
            <a:endParaRPr lang="en-US"/>
          </a:p>
        </p:txBody>
      </p:sp>
      <p:sp>
        <p:nvSpPr>
          <p:cNvPr id="530437" name="Rectangle 5"/>
          <p:cNvSpPr>
            <a:spLocks noChangeArrowheads="1"/>
          </p:cNvSpPr>
          <p:nvPr/>
        </p:nvSpPr>
        <p:spPr bwMode="auto">
          <a:xfrm>
            <a:off x="2478088" y="1956857"/>
            <a:ext cx="1377950" cy="165100"/>
          </a:xfrm>
          <a:prstGeom prst="rect">
            <a:avLst/>
          </a:prstGeom>
          <a:noFill/>
          <a:ln w="9525">
            <a:noFill/>
            <a:miter lim="800000"/>
            <a:headEnd/>
            <a:tailEnd/>
          </a:ln>
        </p:spPr>
        <p:txBody>
          <a:bodyPr lIns="0" tIns="0" rIns="0" bIns="0">
            <a:spAutoFit/>
          </a:bodyPr>
          <a:lstStyle/>
          <a:p>
            <a:pPr algn="ctr" eaLnBrk="1" hangingPunct="1">
              <a:lnSpc>
                <a:spcPct val="90000"/>
              </a:lnSpc>
              <a:spcBef>
                <a:spcPct val="50000"/>
              </a:spcBef>
            </a:pPr>
            <a:r>
              <a:rPr lang="en-AU" sz="1200" b="1">
                <a:solidFill>
                  <a:srgbClr val="0000FF"/>
                </a:solidFill>
              </a:rPr>
              <a:t>Use Case Diagram</a:t>
            </a:r>
            <a:endParaRPr lang="en-AU" sz="1200" b="1">
              <a:latin typeface="Arial Narrow" pitchFamily="34" charset="0"/>
            </a:endParaRPr>
          </a:p>
        </p:txBody>
      </p:sp>
      <p:grpSp>
        <p:nvGrpSpPr>
          <p:cNvPr id="530438" name="Group 6"/>
          <p:cNvGrpSpPr>
            <a:grpSpLocks/>
          </p:cNvGrpSpPr>
          <p:nvPr/>
        </p:nvGrpSpPr>
        <p:grpSpPr bwMode="auto">
          <a:xfrm>
            <a:off x="2152650" y="2225144"/>
            <a:ext cx="1797050" cy="1387475"/>
            <a:chOff x="1133" y="1439"/>
            <a:chExt cx="684" cy="528"/>
          </a:xfrm>
        </p:grpSpPr>
        <p:sp>
          <p:nvSpPr>
            <p:cNvPr id="530439" name="Rectangle 7"/>
            <p:cNvSpPr>
              <a:spLocks noChangeArrowheads="1"/>
            </p:cNvSpPr>
            <p:nvPr/>
          </p:nvSpPr>
          <p:spPr bwMode="invGray">
            <a:xfrm>
              <a:off x="1294" y="1439"/>
              <a:ext cx="304" cy="528"/>
            </a:xfrm>
            <a:prstGeom prst="rect">
              <a:avLst/>
            </a:prstGeom>
            <a:noFill/>
            <a:ln w="9525">
              <a:solidFill>
                <a:schemeClr val="bg1"/>
              </a:solidFill>
              <a:miter lim="800000"/>
              <a:headEnd/>
              <a:tailEnd/>
            </a:ln>
            <a:effectLst/>
          </p:spPr>
          <p:txBody>
            <a:bodyPr wrap="none" tIns="91440" bIns="91440" anchor="ctr"/>
            <a:lstStyle/>
            <a:p>
              <a:endParaRPr lang="en-US"/>
            </a:p>
          </p:txBody>
        </p:sp>
        <p:sp>
          <p:nvSpPr>
            <p:cNvPr id="530440" name="Oval 8"/>
            <p:cNvSpPr>
              <a:spLocks noChangeArrowheads="1"/>
            </p:cNvSpPr>
            <p:nvPr/>
          </p:nvSpPr>
          <p:spPr bwMode="auto">
            <a:xfrm>
              <a:off x="1390" y="1535"/>
              <a:ext cx="102" cy="46"/>
            </a:xfrm>
            <a:prstGeom prst="ellipse">
              <a:avLst/>
            </a:prstGeom>
            <a:noFill/>
            <a:ln w="1588">
              <a:solidFill>
                <a:srgbClr val="000000"/>
              </a:solidFill>
              <a:round/>
              <a:headEnd/>
              <a:tailEnd/>
            </a:ln>
          </p:spPr>
          <p:txBody>
            <a:bodyPr/>
            <a:lstStyle/>
            <a:p>
              <a:endParaRPr lang="en-US"/>
            </a:p>
          </p:txBody>
        </p:sp>
        <p:sp>
          <p:nvSpPr>
            <p:cNvPr id="530441" name="Line 9"/>
            <p:cNvSpPr>
              <a:spLocks noChangeShapeType="1"/>
            </p:cNvSpPr>
            <p:nvPr/>
          </p:nvSpPr>
          <p:spPr bwMode="auto">
            <a:xfrm flipV="1">
              <a:off x="1218" y="1571"/>
              <a:ext cx="166" cy="76"/>
            </a:xfrm>
            <a:prstGeom prst="line">
              <a:avLst/>
            </a:prstGeom>
            <a:noFill/>
            <a:ln w="1651">
              <a:solidFill>
                <a:srgbClr val="000000"/>
              </a:solidFill>
              <a:round/>
              <a:headEnd/>
              <a:tailEnd type="arrow" w="sm" len="sm"/>
            </a:ln>
          </p:spPr>
          <p:txBody>
            <a:bodyPr/>
            <a:lstStyle/>
            <a:p>
              <a:endParaRPr lang="en-US"/>
            </a:p>
          </p:txBody>
        </p:sp>
        <p:sp>
          <p:nvSpPr>
            <p:cNvPr id="530442" name="Oval 10"/>
            <p:cNvSpPr>
              <a:spLocks noChangeArrowheads="1"/>
            </p:cNvSpPr>
            <p:nvPr/>
          </p:nvSpPr>
          <p:spPr bwMode="auto">
            <a:xfrm>
              <a:off x="1390" y="1823"/>
              <a:ext cx="103" cy="47"/>
            </a:xfrm>
            <a:prstGeom prst="ellipse">
              <a:avLst/>
            </a:prstGeom>
            <a:noFill/>
            <a:ln w="1588">
              <a:solidFill>
                <a:srgbClr val="000000"/>
              </a:solidFill>
              <a:round/>
              <a:headEnd/>
              <a:tailEnd/>
            </a:ln>
          </p:spPr>
          <p:txBody>
            <a:bodyPr/>
            <a:lstStyle/>
            <a:p>
              <a:endParaRPr lang="en-US"/>
            </a:p>
          </p:txBody>
        </p:sp>
        <p:sp>
          <p:nvSpPr>
            <p:cNvPr id="530443" name="Oval 11"/>
            <p:cNvSpPr>
              <a:spLocks noChangeArrowheads="1"/>
            </p:cNvSpPr>
            <p:nvPr/>
          </p:nvSpPr>
          <p:spPr bwMode="auto">
            <a:xfrm>
              <a:off x="1390" y="1679"/>
              <a:ext cx="103" cy="46"/>
            </a:xfrm>
            <a:prstGeom prst="ellipse">
              <a:avLst/>
            </a:prstGeom>
            <a:noFill/>
            <a:ln w="1588">
              <a:solidFill>
                <a:srgbClr val="000000"/>
              </a:solidFill>
              <a:round/>
              <a:headEnd/>
              <a:tailEnd/>
            </a:ln>
          </p:spPr>
          <p:txBody>
            <a:bodyPr/>
            <a:lstStyle/>
            <a:p>
              <a:endParaRPr lang="en-US"/>
            </a:p>
          </p:txBody>
        </p:sp>
        <p:sp>
          <p:nvSpPr>
            <p:cNvPr id="530444" name="Line 12"/>
            <p:cNvSpPr>
              <a:spLocks noChangeShapeType="1"/>
            </p:cNvSpPr>
            <p:nvPr/>
          </p:nvSpPr>
          <p:spPr bwMode="auto">
            <a:xfrm>
              <a:off x="1498" y="1553"/>
              <a:ext cx="236" cy="44"/>
            </a:xfrm>
            <a:prstGeom prst="line">
              <a:avLst/>
            </a:prstGeom>
            <a:noFill/>
            <a:ln w="1651">
              <a:solidFill>
                <a:srgbClr val="000000"/>
              </a:solidFill>
              <a:round/>
              <a:headEnd/>
              <a:tailEnd type="arrow" w="sm" len="sm"/>
            </a:ln>
          </p:spPr>
          <p:txBody>
            <a:bodyPr/>
            <a:lstStyle/>
            <a:p>
              <a:endParaRPr lang="en-US"/>
            </a:p>
          </p:txBody>
        </p:sp>
        <p:sp>
          <p:nvSpPr>
            <p:cNvPr id="530445" name="Line 13"/>
            <p:cNvSpPr>
              <a:spLocks noChangeShapeType="1"/>
            </p:cNvSpPr>
            <p:nvPr/>
          </p:nvSpPr>
          <p:spPr bwMode="auto">
            <a:xfrm flipH="1">
              <a:off x="1492" y="1654"/>
              <a:ext cx="245" cy="48"/>
            </a:xfrm>
            <a:prstGeom prst="line">
              <a:avLst/>
            </a:prstGeom>
            <a:noFill/>
            <a:ln w="1651">
              <a:solidFill>
                <a:srgbClr val="000000"/>
              </a:solidFill>
              <a:round/>
              <a:headEnd/>
              <a:tailEnd type="arrow" w="sm" len="sm"/>
            </a:ln>
          </p:spPr>
          <p:txBody>
            <a:bodyPr/>
            <a:lstStyle/>
            <a:p>
              <a:endParaRPr lang="en-US"/>
            </a:p>
          </p:txBody>
        </p:sp>
        <p:sp>
          <p:nvSpPr>
            <p:cNvPr id="530446" name="Line 14"/>
            <p:cNvSpPr>
              <a:spLocks noChangeShapeType="1"/>
            </p:cNvSpPr>
            <p:nvPr/>
          </p:nvSpPr>
          <p:spPr bwMode="auto">
            <a:xfrm flipH="1">
              <a:off x="1494" y="1701"/>
              <a:ext cx="247" cy="139"/>
            </a:xfrm>
            <a:prstGeom prst="line">
              <a:avLst/>
            </a:prstGeom>
            <a:noFill/>
            <a:ln w="1651">
              <a:solidFill>
                <a:srgbClr val="000000"/>
              </a:solidFill>
              <a:round/>
              <a:headEnd/>
              <a:tailEnd type="arrow" w="sm" len="sm"/>
            </a:ln>
          </p:spPr>
          <p:txBody>
            <a:bodyPr/>
            <a:lstStyle/>
            <a:p>
              <a:endParaRPr lang="en-US"/>
            </a:p>
          </p:txBody>
        </p:sp>
        <p:sp>
          <p:nvSpPr>
            <p:cNvPr id="530447" name="Rectangle 15"/>
            <p:cNvSpPr>
              <a:spLocks noChangeArrowheads="1"/>
            </p:cNvSpPr>
            <p:nvPr/>
          </p:nvSpPr>
          <p:spPr bwMode="auto">
            <a:xfrm>
              <a:off x="1133" y="1723"/>
              <a:ext cx="63" cy="20"/>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400">
                  <a:solidFill>
                    <a:srgbClr val="000000"/>
                  </a:solidFill>
                </a:rPr>
                <a:t>Actor A</a:t>
              </a:r>
              <a:endParaRPr lang="en-AU" sz="2000" b="1">
                <a:latin typeface="Arial Narrow" pitchFamily="34" charset="0"/>
              </a:endParaRPr>
            </a:p>
          </p:txBody>
        </p:sp>
        <p:sp>
          <p:nvSpPr>
            <p:cNvPr id="530448" name="Rectangle 16"/>
            <p:cNvSpPr>
              <a:spLocks noChangeArrowheads="1"/>
            </p:cNvSpPr>
            <p:nvPr/>
          </p:nvSpPr>
          <p:spPr bwMode="auto">
            <a:xfrm>
              <a:off x="1391" y="1596"/>
              <a:ext cx="101" cy="21"/>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400">
                  <a:solidFill>
                    <a:srgbClr val="000000"/>
                  </a:solidFill>
                </a:rPr>
                <a:t>Use Case 1</a:t>
              </a:r>
              <a:endParaRPr lang="en-AU" sz="2000" b="1">
                <a:latin typeface="Arial Narrow" pitchFamily="34" charset="0"/>
              </a:endParaRPr>
            </a:p>
          </p:txBody>
        </p:sp>
        <p:sp>
          <p:nvSpPr>
            <p:cNvPr id="530449" name="Rectangle 17"/>
            <p:cNvSpPr>
              <a:spLocks noChangeArrowheads="1"/>
            </p:cNvSpPr>
            <p:nvPr/>
          </p:nvSpPr>
          <p:spPr bwMode="auto">
            <a:xfrm>
              <a:off x="1390" y="1738"/>
              <a:ext cx="102" cy="21"/>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400">
                  <a:solidFill>
                    <a:srgbClr val="000000"/>
                  </a:solidFill>
                </a:rPr>
                <a:t>Use Case 2</a:t>
              </a:r>
              <a:endParaRPr lang="en-AU" sz="2000" b="1">
                <a:latin typeface="Arial Narrow" pitchFamily="34" charset="0"/>
              </a:endParaRPr>
            </a:p>
          </p:txBody>
        </p:sp>
        <p:sp>
          <p:nvSpPr>
            <p:cNvPr id="530450" name="Rectangle 18"/>
            <p:cNvSpPr>
              <a:spLocks noChangeArrowheads="1"/>
            </p:cNvSpPr>
            <p:nvPr/>
          </p:nvSpPr>
          <p:spPr bwMode="auto">
            <a:xfrm>
              <a:off x="1384" y="1885"/>
              <a:ext cx="101" cy="20"/>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400">
                  <a:solidFill>
                    <a:srgbClr val="000000"/>
                  </a:solidFill>
                </a:rPr>
                <a:t>Use Case 3</a:t>
              </a:r>
              <a:endParaRPr lang="en-AU" sz="2000" b="1">
                <a:latin typeface="Arial Narrow" pitchFamily="34" charset="0"/>
              </a:endParaRPr>
            </a:p>
          </p:txBody>
        </p:sp>
        <p:sp>
          <p:nvSpPr>
            <p:cNvPr id="530451" name="Rectangle 19"/>
            <p:cNvSpPr>
              <a:spLocks noChangeArrowheads="1"/>
            </p:cNvSpPr>
            <p:nvPr/>
          </p:nvSpPr>
          <p:spPr bwMode="auto">
            <a:xfrm>
              <a:off x="1754" y="1722"/>
              <a:ext cx="63" cy="20"/>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400">
                  <a:solidFill>
                    <a:srgbClr val="000000"/>
                  </a:solidFill>
                </a:rPr>
                <a:t>Actor B</a:t>
              </a:r>
              <a:endParaRPr lang="en-AU" sz="2000" b="1">
                <a:latin typeface="Arial Narrow" pitchFamily="34" charset="0"/>
              </a:endParaRPr>
            </a:p>
          </p:txBody>
        </p:sp>
        <p:grpSp>
          <p:nvGrpSpPr>
            <p:cNvPr id="530452" name="Group 20"/>
            <p:cNvGrpSpPr>
              <a:grpSpLocks/>
            </p:cNvGrpSpPr>
            <p:nvPr/>
          </p:nvGrpSpPr>
          <p:grpSpPr bwMode="auto">
            <a:xfrm>
              <a:off x="1156" y="1624"/>
              <a:ext cx="39" cy="81"/>
              <a:chOff x="1110" y="1625"/>
              <a:chExt cx="39" cy="81"/>
            </a:xfrm>
          </p:grpSpPr>
          <p:sp>
            <p:nvSpPr>
              <p:cNvPr id="530453" name="Oval 21"/>
              <p:cNvSpPr>
                <a:spLocks noChangeArrowheads="1"/>
              </p:cNvSpPr>
              <p:nvPr/>
            </p:nvSpPr>
            <p:spPr bwMode="auto">
              <a:xfrm>
                <a:off x="1116" y="1625"/>
                <a:ext cx="27" cy="22"/>
              </a:xfrm>
              <a:prstGeom prst="ellipse">
                <a:avLst/>
              </a:prstGeom>
              <a:noFill/>
              <a:ln w="1588">
                <a:solidFill>
                  <a:srgbClr val="000000"/>
                </a:solidFill>
                <a:round/>
                <a:headEnd/>
                <a:tailEnd/>
              </a:ln>
            </p:spPr>
            <p:txBody>
              <a:bodyPr/>
              <a:lstStyle/>
              <a:p>
                <a:endParaRPr lang="en-US"/>
              </a:p>
            </p:txBody>
          </p:sp>
          <p:sp>
            <p:nvSpPr>
              <p:cNvPr id="530454" name="Line 22"/>
              <p:cNvSpPr>
                <a:spLocks noChangeShapeType="1"/>
              </p:cNvSpPr>
              <p:nvPr/>
            </p:nvSpPr>
            <p:spPr bwMode="auto">
              <a:xfrm>
                <a:off x="1129" y="1646"/>
                <a:ext cx="1" cy="40"/>
              </a:xfrm>
              <a:prstGeom prst="line">
                <a:avLst/>
              </a:prstGeom>
              <a:noFill/>
              <a:ln w="1651">
                <a:solidFill>
                  <a:srgbClr val="000000"/>
                </a:solidFill>
                <a:round/>
                <a:headEnd/>
                <a:tailEnd/>
              </a:ln>
            </p:spPr>
            <p:txBody>
              <a:bodyPr/>
              <a:lstStyle/>
              <a:p>
                <a:endParaRPr lang="en-US"/>
              </a:p>
            </p:txBody>
          </p:sp>
          <p:sp>
            <p:nvSpPr>
              <p:cNvPr id="530455" name="Line 23"/>
              <p:cNvSpPr>
                <a:spLocks noChangeShapeType="1"/>
              </p:cNvSpPr>
              <p:nvPr/>
            </p:nvSpPr>
            <p:spPr bwMode="invGray">
              <a:xfrm flipH="1">
                <a:off x="1110" y="1686"/>
                <a:ext cx="20" cy="20"/>
              </a:xfrm>
              <a:prstGeom prst="line">
                <a:avLst/>
              </a:prstGeom>
              <a:noFill/>
              <a:ln w="1651">
                <a:solidFill>
                  <a:schemeClr val="bg1"/>
                </a:solidFill>
                <a:round/>
                <a:headEnd/>
                <a:tailEnd/>
              </a:ln>
              <a:effectLst/>
            </p:spPr>
            <p:txBody>
              <a:bodyPr wrap="none" tIns="91440" bIns="91440" anchor="ctr"/>
              <a:lstStyle/>
              <a:p>
                <a:endParaRPr lang="en-US"/>
              </a:p>
            </p:txBody>
          </p:sp>
          <p:sp>
            <p:nvSpPr>
              <p:cNvPr id="530456" name="Line 24"/>
              <p:cNvSpPr>
                <a:spLocks noChangeShapeType="1"/>
              </p:cNvSpPr>
              <p:nvPr/>
            </p:nvSpPr>
            <p:spPr bwMode="invGray">
              <a:xfrm>
                <a:off x="1129" y="1685"/>
                <a:ext cx="20" cy="20"/>
              </a:xfrm>
              <a:prstGeom prst="line">
                <a:avLst/>
              </a:prstGeom>
              <a:noFill/>
              <a:ln w="1651">
                <a:solidFill>
                  <a:schemeClr val="bg1"/>
                </a:solidFill>
                <a:round/>
                <a:headEnd/>
                <a:tailEnd/>
              </a:ln>
              <a:effectLst/>
            </p:spPr>
            <p:txBody>
              <a:bodyPr wrap="none" tIns="91440" bIns="91440" anchor="ctr"/>
              <a:lstStyle/>
              <a:p>
                <a:endParaRPr lang="en-US"/>
              </a:p>
            </p:txBody>
          </p:sp>
          <p:sp>
            <p:nvSpPr>
              <p:cNvPr id="530457" name="Line 25"/>
              <p:cNvSpPr>
                <a:spLocks noChangeShapeType="1"/>
              </p:cNvSpPr>
              <p:nvPr/>
            </p:nvSpPr>
            <p:spPr bwMode="auto">
              <a:xfrm rot="-5400000">
                <a:off x="1131" y="1649"/>
                <a:ext cx="0" cy="31"/>
              </a:xfrm>
              <a:prstGeom prst="line">
                <a:avLst/>
              </a:prstGeom>
              <a:noFill/>
              <a:ln w="1651">
                <a:solidFill>
                  <a:srgbClr val="000000"/>
                </a:solidFill>
                <a:round/>
                <a:headEnd/>
                <a:tailEnd/>
              </a:ln>
            </p:spPr>
            <p:txBody>
              <a:bodyPr/>
              <a:lstStyle/>
              <a:p>
                <a:endParaRPr lang="en-US"/>
              </a:p>
            </p:txBody>
          </p:sp>
        </p:grpSp>
        <p:grpSp>
          <p:nvGrpSpPr>
            <p:cNvPr id="530458" name="Group 26"/>
            <p:cNvGrpSpPr>
              <a:grpSpLocks/>
            </p:cNvGrpSpPr>
            <p:nvPr/>
          </p:nvGrpSpPr>
          <p:grpSpPr bwMode="auto">
            <a:xfrm>
              <a:off x="1768" y="1602"/>
              <a:ext cx="39" cy="81"/>
              <a:chOff x="1110" y="1625"/>
              <a:chExt cx="39" cy="81"/>
            </a:xfrm>
          </p:grpSpPr>
          <p:sp>
            <p:nvSpPr>
              <p:cNvPr id="530459" name="Oval 27"/>
              <p:cNvSpPr>
                <a:spLocks noChangeArrowheads="1"/>
              </p:cNvSpPr>
              <p:nvPr/>
            </p:nvSpPr>
            <p:spPr bwMode="auto">
              <a:xfrm>
                <a:off x="1116" y="1625"/>
                <a:ext cx="27" cy="22"/>
              </a:xfrm>
              <a:prstGeom prst="ellipse">
                <a:avLst/>
              </a:prstGeom>
              <a:noFill/>
              <a:ln w="1588">
                <a:solidFill>
                  <a:srgbClr val="000000"/>
                </a:solidFill>
                <a:round/>
                <a:headEnd/>
                <a:tailEnd/>
              </a:ln>
            </p:spPr>
            <p:txBody>
              <a:bodyPr/>
              <a:lstStyle/>
              <a:p>
                <a:endParaRPr lang="en-US"/>
              </a:p>
            </p:txBody>
          </p:sp>
          <p:sp>
            <p:nvSpPr>
              <p:cNvPr id="530460" name="Line 28"/>
              <p:cNvSpPr>
                <a:spLocks noChangeShapeType="1"/>
              </p:cNvSpPr>
              <p:nvPr/>
            </p:nvSpPr>
            <p:spPr bwMode="auto">
              <a:xfrm>
                <a:off x="1129" y="1646"/>
                <a:ext cx="1" cy="40"/>
              </a:xfrm>
              <a:prstGeom prst="line">
                <a:avLst/>
              </a:prstGeom>
              <a:noFill/>
              <a:ln w="1651">
                <a:solidFill>
                  <a:srgbClr val="000000"/>
                </a:solidFill>
                <a:round/>
                <a:headEnd/>
                <a:tailEnd/>
              </a:ln>
            </p:spPr>
            <p:txBody>
              <a:bodyPr/>
              <a:lstStyle/>
              <a:p>
                <a:endParaRPr lang="en-US"/>
              </a:p>
            </p:txBody>
          </p:sp>
          <p:sp>
            <p:nvSpPr>
              <p:cNvPr id="530461" name="Line 29"/>
              <p:cNvSpPr>
                <a:spLocks noChangeShapeType="1"/>
              </p:cNvSpPr>
              <p:nvPr/>
            </p:nvSpPr>
            <p:spPr bwMode="invGray">
              <a:xfrm flipH="1">
                <a:off x="1110" y="1686"/>
                <a:ext cx="20" cy="20"/>
              </a:xfrm>
              <a:prstGeom prst="line">
                <a:avLst/>
              </a:prstGeom>
              <a:noFill/>
              <a:ln w="1651">
                <a:solidFill>
                  <a:schemeClr val="bg1"/>
                </a:solidFill>
                <a:round/>
                <a:headEnd/>
                <a:tailEnd/>
              </a:ln>
              <a:effectLst/>
            </p:spPr>
            <p:txBody>
              <a:bodyPr wrap="none" tIns="91440" bIns="91440" anchor="ctr"/>
              <a:lstStyle/>
              <a:p>
                <a:endParaRPr lang="en-US"/>
              </a:p>
            </p:txBody>
          </p:sp>
          <p:sp>
            <p:nvSpPr>
              <p:cNvPr id="530462" name="Line 30"/>
              <p:cNvSpPr>
                <a:spLocks noChangeShapeType="1"/>
              </p:cNvSpPr>
              <p:nvPr/>
            </p:nvSpPr>
            <p:spPr bwMode="invGray">
              <a:xfrm>
                <a:off x="1129" y="1685"/>
                <a:ext cx="20" cy="20"/>
              </a:xfrm>
              <a:prstGeom prst="line">
                <a:avLst/>
              </a:prstGeom>
              <a:noFill/>
              <a:ln w="1651">
                <a:solidFill>
                  <a:schemeClr val="bg1"/>
                </a:solidFill>
                <a:round/>
                <a:headEnd/>
                <a:tailEnd/>
              </a:ln>
              <a:effectLst/>
            </p:spPr>
            <p:txBody>
              <a:bodyPr wrap="none" tIns="91440" bIns="91440" anchor="ctr"/>
              <a:lstStyle/>
              <a:p>
                <a:endParaRPr lang="en-US"/>
              </a:p>
            </p:txBody>
          </p:sp>
          <p:sp>
            <p:nvSpPr>
              <p:cNvPr id="530463" name="Line 31"/>
              <p:cNvSpPr>
                <a:spLocks noChangeShapeType="1"/>
              </p:cNvSpPr>
              <p:nvPr/>
            </p:nvSpPr>
            <p:spPr bwMode="auto">
              <a:xfrm rot="-5400000">
                <a:off x="1131" y="1649"/>
                <a:ext cx="0" cy="31"/>
              </a:xfrm>
              <a:prstGeom prst="line">
                <a:avLst/>
              </a:prstGeom>
              <a:noFill/>
              <a:ln w="1651">
                <a:solidFill>
                  <a:srgbClr val="000000"/>
                </a:solidFill>
                <a:round/>
                <a:headEnd/>
                <a:tailEnd/>
              </a:ln>
            </p:spPr>
            <p:txBody>
              <a:bodyPr/>
              <a:lstStyle/>
              <a:p>
                <a:endParaRPr lang="en-US"/>
              </a:p>
            </p:txBody>
          </p:sp>
        </p:grpSp>
      </p:grpSp>
      <p:sp>
        <p:nvSpPr>
          <p:cNvPr id="530464" name="Rectangle 32"/>
          <p:cNvSpPr>
            <a:spLocks noChangeArrowheads="1"/>
          </p:cNvSpPr>
          <p:nvPr/>
        </p:nvSpPr>
        <p:spPr bwMode="auto">
          <a:xfrm>
            <a:off x="5254625" y="3801532"/>
            <a:ext cx="1055688" cy="16668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200" b="1" dirty="0">
                <a:solidFill>
                  <a:srgbClr val="0000FF"/>
                </a:solidFill>
              </a:rPr>
              <a:t>Class Diagram</a:t>
            </a:r>
            <a:endParaRPr lang="en-AU" sz="1200" b="1" dirty="0">
              <a:latin typeface="Arial Narrow" pitchFamily="34" charset="0"/>
            </a:endParaRPr>
          </a:p>
        </p:txBody>
      </p:sp>
      <p:grpSp>
        <p:nvGrpSpPr>
          <p:cNvPr id="530465" name="Group 33"/>
          <p:cNvGrpSpPr>
            <a:grpSpLocks/>
          </p:cNvGrpSpPr>
          <p:nvPr/>
        </p:nvGrpSpPr>
        <p:grpSpPr bwMode="auto">
          <a:xfrm>
            <a:off x="5121275" y="4096807"/>
            <a:ext cx="1797050" cy="1387475"/>
            <a:chOff x="2078" y="1651"/>
            <a:chExt cx="669" cy="408"/>
          </a:xfrm>
        </p:grpSpPr>
        <p:sp>
          <p:nvSpPr>
            <p:cNvPr id="530466" name="Rectangle 34"/>
            <p:cNvSpPr>
              <a:spLocks noChangeArrowheads="1"/>
            </p:cNvSpPr>
            <p:nvPr/>
          </p:nvSpPr>
          <p:spPr bwMode="auto">
            <a:xfrm>
              <a:off x="2438" y="1966"/>
              <a:ext cx="1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GrpFile</a:t>
              </a:r>
              <a:endParaRPr lang="en-AU" sz="2000" b="1">
                <a:latin typeface="Arial Narrow" pitchFamily="34" charset="0"/>
              </a:endParaRPr>
            </a:p>
          </p:txBody>
        </p:sp>
        <p:pic>
          <p:nvPicPr>
            <p:cNvPr id="530467" name="Picture 35"/>
            <p:cNvPicPr>
              <a:picLocks noChangeAspect="1" noChangeArrowheads="1"/>
            </p:cNvPicPr>
            <p:nvPr/>
          </p:nvPicPr>
          <p:blipFill>
            <a:blip r:embed="rId3" cstate="print"/>
            <a:srcRect/>
            <a:stretch>
              <a:fillRect/>
            </a:stretch>
          </p:blipFill>
          <p:spPr bwMode="auto">
            <a:xfrm>
              <a:off x="2414" y="1994"/>
              <a:ext cx="15" cy="17"/>
            </a:xfrm>
            <a:prstGeom prst="rect">
              <a:avLst/>
            </a:prstGeom>
            <a:noFill/>
            <a:ln w="9525">
              <a:noFill/>
              <a:miter lim="800000"/>
              <a:headEnd/>
              <a:tailEnd/>
            </a:ln>
          </p:spPr>
        </p:pic>
        <p:pic>
          <p:nvPicPr>
            <p:cNvPr id="530468" name="Picture 36"/>
            <p:cNvPicPr>
              <a:picLocks noChangeAspect="1" noChangeArrowheads="1"/>
            </p:cNvPicPr>
            <p:nvPr/>
          </p:nvPicPr>
          <p:blipFill>
            <a:blip r:embed="rId4" cstate="print"/>
            <a:srcRect/>
            <a:stretch>
              <a:fillRect/>
            </a:stretch>
          </p:blipFill>
          <p:spPr bwMode="auto">
            <a:xfrm>
              <a:off x="2414" y="1994"/>
              <a:ext cx="15" cy="17"/>
            </a:xfrm>
            <a:prstGeom prst="rect">
              <a:avLst/>
            </a:prstGeom>
            <a:noFill/>
            <a:ln w="9525">
              <a:noFill/>
              <a:miter lim="800000"/>
              <a:headEnd/>
              <a:tailEnd/>
            </a:ln>
          </p:spPr>
        </p:pic>
        <p:pic>
          <p:nvPicPr>
            <p:cNvPr id="530469" name="Picture 37"/>
            <p:cNvPicPr>
              <a:picLocks noChangeAspect="1" noChangeArrowheads="1"/>
            </p:cNvPicPr>
            <p:nvPr/>
          </p:nvPicPr>
          <p:blipFill>
            <a:blip r:embed="rId3" cstate="print"/>
            <a:srcRect/>
            <a:stretch>
              <a:fillRect/>
            </a:stretch>
          </p:blipFill>
          <p:spPr bwMode="auto">
            <a:xfrm>
              <a:off x="2414" y="1994"/>
              <a:ext cx="15" cy="17"/>
            </a:xfrm>
            <a:prstGeom prst="rect">
              <a:avLst/>
            </a:prstGeom>
            <a:noFill/>
            <a:ln w="9525">
              <a:noFill/>
              <a:miter lim="800000"/>
              <a:headEnd/>
              <a:tailEnd/>
            </a:ln>
          </p:spPr>
        </p:pic>
        <p:sp>
          <p:nvSpPr>
            <p:cNvPr id="530470" name="Rectangle 38"/>
            <p:cNvSpPr>
              <a:spLocks noChangeArrowheads="1"/>
            </p:cNvSpPr>
            <p:nvPr/>
          </p:nvSpPr>
          <p:spPr bwMode="auto">
            <a:xfrm>
              <a:off x="2443" y="1994"/>
              <a:ext cx="14"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read( )</a:t>
              </a:r>
              <a:endParaRPr lang="en-AU" sz="2000" b="1">
                <a:latin typeface="Arial Narrow" pitchFamily="34" charset="0"/>
              </a:endParaRPr>
            </a:p>
          </p:txBody>
        </p:sp>
        <p:pic>
          <p:nvPicPr>
            <p:cNvPr id="530471" name="Picture 39"/>
            <p:cNvPicPr>
              <a:picLocks noChangeAspect="1" noChangeArrowheads="1"/>
            </p:cNvPicPr>
            <p:nvPr/>
          </p:nvPicPr>
          <p:blipFill>
            <a:blip r:embed="rId3" cstate="print"/>
            <a:srcRect/>
            <a:stretch>
              <a:fillRect/>
            </a:stretch>
          </p:blipFill>
          <p:spPr bwMode="auto">
            <a:xfrm>
              <a:off x="2414" y="2004"/>
              <a:ext cx="15" cy="17"/>
            </a:xfrm>
            <a:prstGeom prst="rect">
              <a:avLst/>
            </a:prstGeom>
            <a:noFill/>
            <a:ln w="9525">
              <a:noFill/>
              <a:miter lim="800000"/>
              <a:headEnd/>
              <a:tailEnd/>
            </a:ln>
          </p:spPr>
        </p:pic>
        <p:pic>
          <p:nvPicPr>
            <p:cNvPr id="530472" name="Picture 40"/>
            <p:cNvPicPr>
              <a:picLocks noChangeAspect="1" noChangeArrowheads="1"/>
            </p:cNvPicPr>
            <p:nvPr/>
          </p:nvPicPr>
          <p:blipFill>
            <a:blip r:embed="rId4" cstate="print"/>
            <a:srcRect/>
            <a:stretch>
              <a:fillRect/>
            </a:stretch>
          </p:blipFill>
          <p:spPr bwMode="auto">
            <a:xfrm>
              <a:off x="2414" y="2004"/>
              <a:ext cx="15" cy="17"/>
            </a:xfrm>
            <a:prstGeom prst="rect">
              <a:avLst/>
            </a:prstGeom>
            <a:noFill/>
            <a:ln w="9525">
              <a:noFill/>
              <a:miter lim="800000"/>
              <a:headEnd/>
              <a:tailEnd/>
            </a:ln>
          </p:spPr>
        </p:pic>
        <p:pic>
          <p:nvPicPr>
            <p:cNvPr id="530473" name="Picture 41"/>
            <p:cNvPicPr>
              <a:picLocks noChangeAspect="1" noChangeArrowheads="1"/>
            </p:cNvPicPr>
            <p:nvPr/>
          </p:nvPicPr>
          <p:blipFill>
            <a:blip r:embed="rId3" cstate="print"/>
            <a:srcRect/>
            <a:stretch>
              <a:fillRect/>
            </a:stretch>
          </p:blipFill>
          <p:spPr bwMode="auto">
            <a:xfrm>
              <a:off x="2414" y="2004"/>
              <a:ext cx="15" cy="17"/>
            </a:xfrm>
            <a:prstGeom prst="rect">
              <a:avLst/>
            </a:prstGeom>
            <a:noFill/>
            <a:ln w="9525">
              <a:noFill/>
              <a:miter lim="800000"/>
              <a:headEnd/>
              <a:tailEnd/>
            </a:ln>
          </p:spPr>
        </p:pic>
        <p:sp>
          <p:nvSpPr>
            <p:cNvPr id="530474" name="Rectangle 42"/>
            <p:cNvSpPr>
              <a:spLocks noChangeArrowheads="1"/>
            </p:cNvSpPr>
            <p:nvPr/>
          </p:nvSpPr>
          <p:spPr bwMode="auto">
            <a:xfrm>
              <a:off x="2444" y="2004"/>
              <a:ext cx="1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open( )</a:t>
              </a:r>
              <a:endParaRPr lang="en-AU" sz="2000" b="1">
                <a:latin typeface="Arial Narrow" pitchFamily="34" charset="0"/>
              </a:endParaRPr>
            </a:p>
          </p:txBody>
        </p:sp>
        <p:pic>
          <p:nvPicPr>
            <p:cNvPr id="530475" name="Picture 43"/>
            <p:cNvPicPr>
              <a:picLocks noChangeAspect="1" noChangeArrowheads="1"/>
            </p:cNvPicPr>
            <p:nvPr/>
          </p:nvPicPr>
          <p:blipFill>
            <a:blip r:embed="rId3" cstate="print"/>
            <a:srcRect/>
            <a:stretch>
              <a:fillRect/>
            </a:stretch>
          </p:blipFill>
          <p:spPr bwMode="auto">
            <a:xfrm>
              <a:off x="2414" y="2014"/>
              <a:ext cx="15" cy="17"/>
            </a:xfrm>
            <a:prstGeom prst="rect">
              <a:avLst/>
            </a:prstGeom>
            <a:noFill/>
            <a:ln w="9525">
              <a:noFill/>
              <a:miter lim="800000"/>
              <a:headEnd/>
              <a:tailEnd/>
            </a:ln>
          </p:spPr>
        </p:pic>
        <p:pic>
          <p:nvPicPr>
            <p:cNvPr id="530476" name="Picture 44"/>
            <p:cNvPicPr>
              <a:picLocks noChangeAspect="1" noChangeArrowheads="1"/>
            </p:cNvPicPr>
            <p:nvPr/>
          </p:nvPicPr>
          <p:blipFill>
            <a:blip r:embed="rId4" cstate="print"/>
            <a:srcRect/>
            <a:stretch>
              <a:fillRect/>
            </a:stretch>
          </p:blipFill>
          <p:spPr bwMode="auto">
            <a:xfrm>
              <a:off x="2414" y="2014"/>
              <a:ext cx="15" cy="17"/>
            </a:xfrm>
            <a:prstGeom prst="rect">
              <a:avLst/>
            </a:prstGeom>
            <a:noFill/>
            <a:ln w="9525">
              <a:noFill/>
              <a:miter lim="800000"/>
              <a:headEnd/>
              <a:tailEnd/>
            </a:ln>
          </p:spPr>
        </p:pic>
        <p:pic>
          <p:nvPicPr>
            <p:cNvPr id="530477" name="Picture 45"/>
            <p:cNvPicPr>
              <a:picLocks noChangeAspect="1" noChangeArrowheads="1"/>
            </p:cNvPicPr>
            <p:nvPr/>
          </p:nvPicPr>
          <p:blipFill>
            <a:blip r:embed="rId3" cstate="print"/>
            <a:srcRect/>
            <a:stretch>
              <a:fillRect/>
            </a:stretch>
          </p:blipFill>
          <p:spPr bwMode="auto">
            <a:xfrm>
              <a:off x="2414" y="2014"/>
              <a:ext cx="15" cy="17"/>
            </a:xfrm>
            <a:prstGeom prst="rect">
              <a:avLst/>
            </a:prstGeom>
            <a:noFill/>
            <a:ln w="9525">
              <a:noFill/>
              <a:miter lim="800000"/>
              <a:headEnd/>
              <a:tailEnd/>
            </a:ln>
          </p:spPr>
        </p:pic>
        <p:sp>
          <p:nvSpPr>
            <p:cNvPr id="530478" name="Rectangle 46"/>
            <p:cNvSpPr>
              <a:spLocks noChangeArrowheads="1"/>
            </p:cNvSpPr>
            <p:nvPr/>
          </p:nvSpPr>
          <p:spPr bwMode="auto">
            <a:xfrm>
              <a:off x="2447" y="2014"/>
              <a:ext cx="18"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create( )</a:t>
              </a:r>
              <a:endParaRPr lang="en-AU" sz="2000" b="1">
                <a:latin typeface="Arial Narrow" pitchFamily="34" charset="0"/>
              </a:endParaRPr>
            </a:p>
          </p:txBody>
        </p:sp>
        <p:pic>
          <p:nvPicPr>
            <p:cNvPr id="530479" name="Picture 47"/>
            <p:cNvPicPr>
              <a:picLocks noChangeAspect="1" noChangeArrowheads="1"/>
            </p:cNvPicPr>
            <p:nvPr/>
          </p:nvPicPr>
          <p:blipFill>
            <a:blip r:embed="rId3" cstate="print"/>
            <a:srcRect/>
            <a:stretch>
              <a:fillRect/>
            </a:stretch>
          </p:blipFill>
          <p:spPr bwMode="auto">
            <a:xfrm>
              <a:off x="2414" y="2024"/>
              <a:ext cx="15" cy="18"/>
            </a:xfrm>
            <a:prstGeom prst="rect">
              <a:avLst/>
            </a:prstGeom>
            <a:noFill/>
            <a:ln w="9525">
              <a:noFill/>
              <a:miter lim="800000"/>
              <a:headEnd/>
              <a:tailEnd/>
            </a:ln>
          </p:spPr>
        </p:pic>
        <p:pic>
          <p:nvPicPr>
            <p:cNvPr id="530480" name="Picture 48"/>
            <p:cNvPicPr>
              <a:picLocks noChangeAspect="1" noChangeArrowheads="1"/>
            </p:cNvPicPr>
            <p:nvPr/>
          </p:nvPicPr>
          <p:blipFill>
            <a:blip r:embed="rId4" cstate="print"/>
            <a:srcRect/>
            <a:stretch>
              <a:fillRect/>
            </a:stretch>
          </p:blipFill>
          <p:spPr bwMode="auto">
            <a:xfrm>
              <a:off x="2414" y="2024"/>
              <a:ext cx="15" cy="18"/>
            </a:xfrm>
            <a:prstGeom prst="rect">
              <a:avLst/>
            </a:prstGeom>
            <a:noFill/>
            <a:ln w="9525">
              <a:noFill/>
              <a:miter lim="800000"/>
              <a:headEnd/>
              <a:tailEnd/>
            </a:ln>
          </p:spPr>
        </p:pic>
        <p:pic>
          <p:nvPicPr>
            <p:cNvPr id="530481" name="Picture 49"/>
            <p:cNvPicPr>
              <a:picLocks noChangeAspect="1" noChangeArrowheads="1"/>
            </p:cNvPicPr>
            <p:nvPr/>
          </p:nvPicPr>
          <p:blipFill>
            <a:blip r:embed="rId3" cstate="print"/>
            <a:srcRect/>
            <a:stretch>
              <a:fillRect/>
            </a:stretch>
          </p:blipFill>
          <p:spPr bwMode="auto">
            <a:xfrm>
              <a:off x="2414" y="2024"/>
              <a:ext cx="15" cy="18"/>
            </a:xfrm>
            <a:prstGeom prst="rect">
              <a:avLst/>
            </a:prstGeom>
            <a:noFill/>
            <a:ln w="9525">
              <a:noFill/>
              <a:miter lim="800000"/>
              <a:headEnd/>
              <a:tailEnd/>
            </a:ln>
          </p:spPr>
        </p:pic>
        <p:sp>
          <p:nvSpPr>
            <p:cNvPr id="530482" name="Rectangle 50"/>
            <p:cNvSpPr>
              <a:spLocks noChangeArrowheads="1"/>
            </p:cNvSpPr>
            <p:nvPr/>
          </p:nvSpPr>
          <p:spPr bwMode="auto">
            <a:xfrm>
              <a:off x="2446" y="2024"/>
              <a:ext cx="1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fillFile( )</a:t>
              </a:r>
              <a:endParaRPr lang="en-AU" sz="2000" b="1">
                <a:latin typeface="Arial Narrow" pitchFamily="34" charset="0"/>
              </a:endParaRPr>
            </a:p>
          </p:txBody>
        </p:sp>
        <p:sp>
          <p:nvSpPr>
            <p:cNvPr id="530483" name="Rectangle 51"/>
            <p:cNvSpPr>
              <a:spLocks noChangeArrowheads="1"/>
            </p:cNvSpPr>
            <p:nvPr/>
          </p:nvSpPr>
          <p:spPr bwMode="auto">
            <a:xfrm>
              <a:off x="2162" y="1910"/>
              <a:ext cx="6"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rep</a:t>
              </a:r>
              <a:endParaRPr lang="en-AU" sz="2000" b="1">
                <a:latin typeface="Arial Narrow" pitchFamily="34" charset="0"/>
              </a:endParaRPr>
            </a:p>
          </p:txBody>
        </p:sp>
        <p:sp>
          <p:nvSpPr>
            <p:cNvPr id="530484" name="Rectangle 52"/>
            <p:cNvSpPr>
              <a:spLocks noChangeArrowheads="1"/>
            </p:cNvSpPr>
            <p:nvPr/>
          </p:nvSpPr>
          <p:spPr bwMode="auto">
            <a:xfrm>
              <a:off x="2079" y="1929"/>
              <a:ext cx="121" cy="130"/>
            </a:xfrm>
            <a:prstGeom prst="rect">
              <a:avLst/>
            </a:prstGeom>
            <a:noFill/>
            <a:ln w="0">
              <a:solidFill>
                <a:srgbClr val="000000"/>
              </a:solidFill>
              <a:miter lim="800000"/>
              <a:headEnd/>
              <a:tailEnd/>
            </a:ln>
          </p:spPr>
          <p:txBody>
            <a:bodyPr/>
            <a:lstStyle/>
            <a:p>
              <a:endParaRPr lang="en-US"/>
            </a:p>
          </p:txBody>
        </p:sp>
        <p:sp>
          <p:nvSpPr>
            <p:cNvPr id="530485" name="Rectangle 53"/>
            <p:cNvSpPr>
              <a:spLocks noChangeArrowheads="1"/>
            </p:cNvSpPr>
            <p:nvPr/>
          </p:nvSpPr>
          <p:spPr bwMode="auto">
            <a:xfrm>
              <a:off x="2129" y="1935"/>
              <a:ext cx="2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Repository</a:t>
              </a:r>
              <a:endParaRPr lang="en-AU" sz="2000" b="1">
                <a:latin typeface="Arial Narrow" pitchFamily="34" charset="0"/>
              </a:endParaRPr>
            </a:p>
          </p:txBody>
        </p:sp>
        <p:pic>
          <p:nvPicPr>
            <p:cNvPr id="530486" name="Picture 54"/>
            <p:cNvPicPr>
              <a:picLocks noChangeAspect="1" noChangeArrowheads="1"/>
            </p:cNvPicPr>
            <p:nvPr/>
          </p:nvPicPr>
          <p:blipFill>
            <a:blip r:embed="rId5" cstate="print"/>
            <a:srcRect/>
            <a:stretch>
              <a:fillRect/>
            </a:stretch>
          </p:blipFill>
          <p:spPr bwMode="auto">
            <a:xfrm>
              <a:off x="2082" y="1978"/>
              <a:ext cx="16" cy="17"/>
            </a:xfrm>
            <a:prstGeom prst="rect">
              <a:avLst/>
            </a:prstGeom>
            <a:noFill/>
            <a:ln w="9525">
              <a:noFill/>
              <a:miter lim="800000"/>
              <a:headEnd/>
              <a:tailEnd/>
            </a:ln>
          </p:spPr>
        </p:pic>
        <p:pic>
          <p:nvPicPr>
            <p:cNvPr id="530487" name="Picture 55"/>
            <p:cNvPicPr>
              <a:picLocks noChangeAspect="1" noChangeArrowheads="1"/>
            </p:cNvPicPr>
            <p:nvPr/>
          </p:nvPicPr>
          <p:blipFill>
            <a:blip r:embed="rId6" cstate="print"/>
            <a:srcRect/>
            <a:stretch>
              <a:fillRect/>
            </a:stretch>
          </p:blipFill>
          <p:spPr bwMode="auto">
            <a:xfrm>
              <a:off x="2082" y="1978"/>
              <a:ext cx="16" cy="17"/>
            </a:xfrm>
            <a:prstGeom prst="rect">
              <a:avLst/>
            </a:prstGeom>
            <a:noFill/>
            <a:ln w="9525">
              <a:noFill/>
              <a:miter lim="800000"/>
              <a:headEnd/>
              <a:tailEnd/>
            </a:ln>
          </p:spPr>
        </p:pic>
        <p:pic>
          <p:nvPicPr>
            <p:cNvPr id="530488" name="Picture 56"/>
            <p:cNvPicPr>
              <a:picLocks noChangeAspect="1" noChangeArrowheads="1"/>
            </p:cNvPicPr>
            <p:nvPr/>
          </p:nvPicPr>
          <p:blipFill>
            <a:blip r:embed="rId5" cstate="print"/>
            <a:srcRect/>
            <a:stretch>
              <a:fillRect/>
            </a:stretch>
          </p:blipFill>
          <p:spPr bwMode="auto">
            <a:xfrm>
              <a:off x="2082" y="1978"/>
              <a:ext cx="16" cy="17"/>
            </a:xfrm>
            <a:prstGeom prst="rect">
              <a:avLst/>
            </a:prstGeom>
            <a:noFill/>
            <a:ln w="9525">
              <a:noFill/>
              <a:miter lim="800000"/>
              <a:headEnd/>
              <a:tailEnd/>
            </a:ln>
          </p:spPr>
        </p:pic>
        <p:sp>
          <p:nvSpPr>
            <p:cNvPr id="530489" name="Rectangle 57"/>
            <p:cNvSpPr>
              <a:spLocks noChangeArrowheads="1"/>
            </p:cNvSpPr>
            <p:nvPr/>
          </p:nvSpPr>
          <p:spPr bwMode="auto">
            <a:xfrm>
              <a:off x="2127" y="1978"/>
              <a:ext cx="48" cy="4"/>
            </a:xfrm>
            <a:prstGeom prst="rect">
              <a:avLst/>
            </a:prstGeom>
            <a:noFill/>
            <a:ln w="9525">
              <a:noFill/>
              <a:miter lim="800000"/>
              <a:headEnd/>
              <a:tailEnd/>
            </a:ln>
          </p:spPr>
          <p:txBody>
            <a:bodyPr lIns="0" tIns="0" rIns="0" bIns="0">
              <a:spAutoFit/>
            </a:bodyPr>
            <a:lstStyle/>
            <a:p>
              <a:pPr algn="ctr" eaLnBrk="1" hangingPunct="1">
                <a:lnSpc>
                  <a:spcPct val="90000"/>
                </a:lnSpc>
                <a:spcBef>
                  <a:spcPct val="50000"/>
                </a:spcBef>
              </a:pPr>
              <a:r>
                <a:rPr lang="en-AU" sz="100">
                  <a:solidFill>
                    <a:srgbClr val="000000"/>
                  </a:solidFill>
                </a:rPr>
                <a:t>name : char * = 0</a:t>
              </a:r>
              <a:endParaRPr lang="en-AU" sz="2000" b="1">
                <a:latin typeface="Arial Narrow" pitchFamily="34" charset="0"/>
              </a:endParaRPr>
            </a:p>
          </p:txBody>
        </p:sp>
        <p:pic>
          <p:nvPicPr>
            <p:cNvPr id="530490" name="Picture 58"/>
            <p:cNvPicPr>
              <a:picLocks noChangeAspect="1" noChangeArrowheads="1"/>
            </p:cNvPicPr>
            <p:nvPr/>
          </p:nvPicPr>
          <p:blipFill>
            <a:blip r:embed="rId3" cstate="print"/>
            <a:srcRect/>
            <a:stretch>
              <a:fillRect/>
            </a:stretch>
          </p:blipFill>
          <p:spPr bwMode="auto">
            <a:xfrm>
              <a:off x="2082" y="1998"/>
              <a:ext cx="16" cy="18"/>
            </a:xfrm>
            <a:prstGeom prst="rect">
              <a:avLst/>
            </a:prstGeom>
            <a:noFill/>
            <a:ln w="9525">
              <a:noFill/>
              <a:miter lim="800000"/>
              <a:headEnd/>
              <a:tailEnd/>
            </a:ln>
          </p:spPr>
        </p:pic>
        <p:pic>
          <p:nvPicPr>
            <p:cNvPr id="530491" name="Picture 59"/>
            <p:cNvPicPr>
              <a:picLocks noChangeAspect="1" noChangeArrowheads="1"/>
            </p:cNvPicPr>
            <p:nvPr/>
          </p:nvPicPr>
          <p:blipFill>
            <a:blip r:embed="rId4" cstate="print"/>
            <a:srcRect/>
            <a:stretch>
              <a:fillRect/>
            </a:stretch>
          </p:blipFill>
          <p:spPr bwMode="auto">
            <a:xfrm>
              <a:off x="2082" y="1998"/>
              <a:ext cx="16" cy="18"/>
            </a:xfrm>
            <a:prstGeom prst="rect">
              <a:avLst/>
            </a:prstGeom>
            <a:noFill/>
            <a:ln w="9525">
              <a:noFill/>
              <a:miter lim="800000"/>
              <a:headEnd/>
              <a:tailEnd/>
            </a:ln>
          </p:spPr>
        </p:pic>
        <p:pic>
          <p:nvPicPr>
            <p:cNvPr id="530492" name="Picture 60"/>
            <p:cNvPicPr>
              <a:picLocks noChangeAspect="1" noChangeArrowheads="1"/>
            </p:cNvPicPr>
            <p:nvPr/>
          </p:nvPicPr>
          <p:blipFill>
            <a:blip r:embed="rId3" cstate="print"/>
            <a:srcRect/>
            <a:stretch>
              <a:fillRect/>
            </a:stretch>
          </p:blipFill>
          <p:spPr bwMode="auto">
            <a:xfrm>
              <a:off x="2082" y="1998"/>
              <a:ext cx="16" cy="18"/>
            </a:xfrm>
            <a:prstGeom prst="rect">
              <a:avLst/>
            </a:prstGeom>
            <a:noFill/>
            <a:ln w="9525">
              <a:noFill/>
              <a:miter lim="800000"/>
              <a:headEnd/>
              <a:tailEnd/>
            </a:ln>
          </p:spPr>
        </p:pic>
        <p:sp>
          <p:nvSpPr>
            <p:cNvPr id="530493" name="Rectangle 61"/>
            <p:cNvSpPr>
              <a:spLocks noChangeArrowheads="1"/>
            </p:cNvSpPr>
            <p:nvPr/>
          </p:nvSpPr>
          <p:spPr bwMode="auto">
            <a:xfrm>
              <a:off x="2121" y="1998"/>
              <a:ext cx="21"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readDoc( )</a:t>
              </a:r>
              <a:endParaRPr lang="en-AU" sz="2000" b="1">
                <a:latin typeface="Arial Narrow" pitchFamily="34" charset="0"/>
              </a:endParaRPr>
            </a:p>
          </p:txBody>
        </p:sp>
        <p:pic>
          <p:nvPicPr>
            <p:cNvPr id="530494" name="Picture 62"/>
            <p:cNvPicPr>
              <a:picLocks noChangeAspect="1" noChangeArrowheads="1"/>
            </p:cNvPicPr>
            <p:nvPr/>
          </p:nvPicPr>
          <p:blipFill>
            <a:blip r:embed="rId3" cstate="print"/>
            <a:srcRect/>
            <a:stretch>
              <a:fillRect/>
            </a:stretch>
          </p:blipFill>
          <p:spPr bwMode="auto">
            <a:xfrm>
              <a:off x="2082" y="2008"/>
              <a:ext cx="16" cy="18"/>
            </a:xfrm>
            <a:prstGeom prst="rect">
              <a:avLst/>
            </a:prstGeom>
            <a:noFill/>
            <a:ln w="9525">
              <a:noFill/>
              <a:miter lim="800000"/>
              <a:headEnd/>
              <a:tailEnd/>
            </a:ln>
          </p:spPr>
        </p:pic>
        <p:pic>
          <p:nvPicPr>
            <p:cNvPr id="530495" name="Picture 63"/>
            <p:cNvPicPr>
              <a:picLocks noChangeAspect="1" noChangeArrowheads="1"/>
            </p:cNvPicPr>
            <p:nvPr/>
          </p:nvPicPr>
          <p:blipFill>
            <a:blip r:embed="rId7" cstate="print"/>
            <a:srcRect/>
            <a:stretch>
              <a:fillRect/>
            </a:stretch>
          </p:blipFill>
          <p:spPr bwMode="auto">
            <a:xfrm>
              <a:off x="2082" y="2008"/>
              <a:ext cx="16" cy="18"/>
            </a:xfrm>
            <a:prstGeom prst="rect">
              <a:avLst/>
            </a:prstGeom>
            <a:noFill/>
            <a:ln w="9525">
              <a:noFill/>
              <a:miter lim="800000"/>
              <a:headEnd/>
              <a:tailEnd/>
            </a:ln>
          </p:spPr>
        </p:pic>
        <p:pic>
          <p:nvPicPr>
            <p:cNvPr id="530496" name="Picture 64"/>
            <p:cNvPicPr>
              <a:picLocks noChangeAspect="1" noChangeArrowheads="1"/>
            </p:cNvPicPr>
            <p:nvPr/>
          </p:nvPicPr>
          <p:blipFill>
            <a:blip r:embed="rId3" cstate="print"/>
            <a:srcRect/>
            <a:stretch>
              <a:fillRect/>
            </a:stretch>
          </p:blipFill>
          <p:spPr bwMode="auto">
            <a:xfrm>
              <a:off x="2082" y="2008"/>
              <a:ext cx="16" cy="18"/>
            </a:xfrm>
            <a:prstGeom prst="rect">
              <a:avLst/>
            </a:prstGeom>
            <a:noFill/>
            <a:ln w="9525">
              <a:noFill/>
              <a:miter lim="800000"/>
              <a:headEnd/>
              <a:tailEnd/>
            </a:ln>
          </p:spPr>
        </p:pic>
        <p:sp>
          <p:nvSpPr>
            <p:cNvPr id="530497" name="Rectangle 65"/>
            <p:cNvSpPr>
              <a:spLocks noChangeArrowheads="1"/>
            </p:cNvSpPr>
            <p:nvPr/>
          </p:nvSpPr>
          <p:spPr bwMode="auto">
            <a:xfrm>
              <a:off x="2120" y="2008"/>
              <a:ext cx="21"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readFile( )</a:t>
              </a:r>
              <a:endParaRPr lang="en-AU" sz="2000" b="1">
                <a:latin typeface="Arial Narrow" pitchFamily="34" charset="0"/>
              </a:endParaRPr>
            </a:p>
          </p:txBody>
        </p:sp>
        <p:sp>
          <p:nvSpPr>
            <p:cNvPr id="530498" name="Rectangle 66"/>
            <p:cNvSpPr>
              <a:spLocks noChangeArrowheads="1"/>
            </p:cNvSpPr>
            <p:nvPr/>
          </p:nvSpPr>
          <p:spPr bwMode="auto">
            <a:xfrm>
              <a:off x="2118" y="1959"/>
              <a:ext cx="38"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(from Persistence)</a:t>
              </a:r>
              <a:endParaRPr lang="en-AU" sz="2000" b="1">
                <a:latin typeface="Arial Narrow" pitchFamily="34" charset="0"/>
              </a:endParaRPr>
            </a:p>
          </p:txBody>
        </p:sp>
        <p:sp>
          <p:nvSpPr>
            <p:cNvPr id="530499" name="Rectangle 67"/>
            <p:cNvSpPr>
              <a:spLocks noChangeArrowheads="1"/>
            </p:cNvSpPr>
            <p:nvPr/>
          </p:nvSpPr>
          <p:spPr bwMode="auto">
            <a:xfrm>
              <a:off x="2088" y="1664"/>
              <a:ext cx="94" cy="93"/>
            </a:xfrm>
            <a:prstGeom prst="rect">
              <a:avLst/>
            </a:prstGeom>
            <a:noFill/>
            <a:ln w="0">
              <a:solidFill>
                <a:srgbClr val="000000"/>
              </a:solidFill>
              <a:miter lim="800000"/>
              <a:headEnd/>
              <a:tailEnd/>
            </a:ln>
          </p:spPr>
          <p:txBody>
            <a:bodyPr/>
            <a:lstStyle/>
            <a:p>
              <a:endParaRPr lang="en-US"/>
            </a:p>
          </p:txBody>
        </p:sp>
        <p:sp>
          <p:nvSpPr>
            <p:cNvPr id="530500" name="Rectangle 68"/>
            <p:cNvSpPr>
              <a:spLocks noChangeArrowheads="1"/>
            </p:cNvSpPr>
            <p:nvPr/>
          </p:nvSpPr>
          <p:spPr bwMode="auto">
            <a:xfrm>
              <a:off x="2124" y="1677"/>
              <a:ext cx="1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FileMgr</a:t>
              </a:r>
              <a:endParaRPr lang="en-AU" sz="2000" b="1">
                <a:latin typeface="Arial Narrow" pitchFamily="34" charset="0"/>
              </a:endParaRPr>
            </a:p>
          </p:txBody>
        </p:sp>
        <p:pic>
          <p:nvPicPr>
            <p:cNvPr id="530501" name="Picture 69"/>
            <p:cNvPicPr>
              <a:picLocks noChangeAspect="1" noChangeArrowheads="1"/>
            </p:cNvPicPr>
            <p:nvPr/>
          </p:nvPicPr>
          <p:blipFill>
            <a:blip r:embed="rId3" cstate="print"/>
            <a:srcRect/>
            <a:stretch>
              <a:fillRect/>
            </a:stretch>
          </p:blipFill>
          <p:spPr bwMode="auto">
            <a:xfrm>
              <a:off x="2091" y="1704"/>
              <a:ext cx="15" cy="18"/>
            </a:xfrm>
            <a:prstGeom prst="rect">
              <a:avLst/>
            </a:prstGeom>
            <a:noFill/>
            <a:ln w="9525">
              <a:noFill/>
              <a:miter lim="800000"/>
              <a:headEnd/>
              <a:tailEnd/>
            </a:ln>
          </p:spPr>
        </p:pic>
        <p:pic>
          <p:nvPicPr>
            <p:cNvPr id="530502" name="Picture 70"/>
            <p:cNvPicPr>
              <a:picLocks noChangeAspect="1" noChangeArrowheads="1"/>
            </p:cNvPicPr>
            <p:nvPr/>
          </p:nvPicPr>
          <p:blipFill>
            <a:blip r:embed="rId4" cstate="print"/>
            <a:srcRect/>
            <a:stretch>
              <a:fillRect/>
            </a:stretch>
          </p:blipFill>
          <p:spPr bwMode="auto">
            <a:xfrm>
              <a:off x="2091" y="1704"/>
              <a:ext cx="15" cy="18"/>
            </a:xfrm>
            <a:prstGeom prst="rect">
              <a:avLst/>
            </a:prstGeom>
            <a:noFill/>
            <a:ln w="9525">
              <a:noFill/>
              <a:miter lim="800000"/>
              <a:headEnd/>
              <a:tailEnd/>
            </a:ln>
          </p:spPr>
        </p:pic>
        <p:pic>
          <p:nvPicPr>
            <p:cNvPr id="530503" name="Picture 71"/>
            <p:cNvPicPr>
              <a:picLocks noChangeAspect="1" noChangeArrowheads="1"/>
            </p:cNvPicPr>
            <p:nvPr/>
          </p:nvPicPr>
          <p:blipFill>
            <a:blip r:embed="rId3" cstate="print"/>
            <a:srcRect/>
            <a:stretch>
              <a:fillRect/>
            </a:stretch>
          </p:blipFill>
          <p:spPr bwMode="auto">
            <a:xfrm>
              <a:off x="2091" y="1704"/>
              <a:ext cx="15" cy="18"/>
            </a:xfrm>
            <a:prstGeom prst="rect">
              <a:avLst/>
            </a:prstGeom>
            <a:noFill/>
            <a:ln w="9525">
              <a:noFill/>
              <a:miter lim="800000"/>
              <a:headEnd/>
              <a:tailEnd/>
            </a:ln>
          </p:spPr>
        </p:pic>
        <p:sp>
          <p:nvSpPr>
            <p:cNvPr id="530504" name="Rectangle 72"/>
            <p:cNvSpPr>
              <a:spLocks noChangeArrowheads="1"/>
            </p:cNvSpPr>
            <p:nvPr/>
          </p:nvSpPr>
          <p:spPr bwMode="auto">
            <a:xfrm>
              <a:off x="2129" y="1704"/>
              <a:ext cx="2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fetchDoc( )</a:t>
              </a:r>
              <a:endParaRPr lang="en-AU" sz="2000" b="1">
                <a:latin typeface="Arial Narrow" pitchFamily="34" charset="0"/>
              </a:endParaRPr>
            </a:p>
          </p:txBody>
        </p:sp>
        <p:pic>
          <p:nvPicPr>
            <p:cNvPr id="530505" name="Picture 73"/>
            <p:cNvPicPr>
              <a:picLocks noChangeAspect="1" noChangeArrowheads="1"/>
            </p:cNvPicPr>
            <p:nvPr/>
          </p:nvPicPr>
          <p:blipFill>
            <a:blip r:embed="rId3" cstate="print"/>
            <a:srcRect/>
            <a:stretch>
              <a:fillRect/>
            </a:stretch>
          </p:blipFill>
          <p:spPr bwMode="auto">
            <a:xfrm>
              <a:off x="2091" y="1714"/>
              <a:ext cx="15" cy="18"/>
            </a:xfrm>
            <a:prstGeom prst="rect">
              <a:avLst/>
            </a:prstGeom>
            <a:noFill/>
            <a:ln w="9525">
              <a:noFill/>
              <a:miter lim="800000"/>
              <a:headEnd/>
              <a:tailEnd/>
            </a:ln>
          </p:spPr>
        </p:pic>
        <p:pic>
          <p:nvPicPr>
            <p:cNvPr id="530506" name="Picture 74"/>
            <p:cNvPicPr>
              <a:picLocks noChangeAspect="1" noChangeArrowheads="1"/>
            </p:cNvPicPr>
            <p:nvPr/>
          </p:nvPicPr>
          <p:blipFill>
            <a:blip r:embed="rId7" cstate="print"/>
            <a:srcRect/>
            <a:stretch>
              <a:fillRect/>
            </a:stretch>
          </p:blipFill>
          <p:spPr bwMode="auto">
            <a:xfrm>
              <a:off x="2091" y="1714"/>
              <a:ext cx="15" cy="18"/>
            </a:xfrm>
            <a:prstGeom prst="rect">
              <a:avLst/>
            </a:prstGeom>
            <a:noFill/>
            <a:ln w="9525">
              <a:noFill/>
              <a:miter lim="800000"/>
              <a:headEnd/>
              <a:tailEnd/>
            </a:ln>
          </p:spPr>
        </p:pic>
        <p:pic>
          <p:nvPicPr>
            <p:cNvPr id="530507" name="Picture 75"/>
            <p:cNvPicPr>
              <a:picLocks noChangeAspect="1" noChangeArrowheads="1"/>
            </p:cNvPicPr>
            <p:nvPr/>
          </p:nvPicPr>
          <p:blipFill>
            <a:blip r:embed="rId3" cstate="print"/>
            <a:srcRect/>
            <a:stretch>
              <a:fillRect/>
            </a:stretch>
          </p:blipFill>
          <p:spPr bwMode="auto">
            <a:xfrm>
              <a:off x="2091" y="1714"/>
              <a:ext cx="15" cy="18"/>
            </a:xfrm>
            <a:prstGeom prst="rect">
              <a:avLst/>
            </a:prstGeom>
            <a:noFill/>
            <a:ln w="9525">
              <a:noFill/>
              <a:miter lim="800000"/>
              <a:headEnd/>
              <a:tailEnd/>
            </a:ln>
          </p:spPr>
        </p:pic>
        <p:sp>
          <p:nvSpPr>
            <p:cNvPr id="530508" name="Rectangle 76"/>
            <p:cNvSpPr>
              <a:spLocks noChangeArrowheads="1"/>
            </p:cNvSpPr>
            <p:nvPr/>
          </p:nvSpPr>
          <p:spPr bwMode="auto">
            <a:xfrm>
              <a:off x="2137" y="1714"/>
              <a:ext cx="30"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sortByName( )</a:t>
              </a:r>
              <a:endParaRPr lang="en-AU" sz="2000" b="1">
                <a:latin typeface="Arial Narrow" pitchFamily="34" charset="0"/>
              </a:endParaRPr>
            </a:p>
          </p:txBody>
        </p:sp>
        <p:sp>
          <p:nvSpPr>
            <p:cNvPr id="530509" name="Line 77"/>
            <p:cNvSpPr>
              <a:spLocks noChangeShapeType="1"/>
            </p:cNvSpPr>
            <p:nvPr/>
          </p:nvSpPr>
          <p:spPr bwMode="auto">
            <a:xfrm>
              <a:off x="2140" y="1843"/>
              <a:ext cx="1" cy="86"/>
            </a:xfrm>
            <a:prstGeom prst="line">
              <a:avLst/>
            </a:prstGeom>
            <a:noFill/>
            <a:ln w="0">
              <a:solidFill>
                <a:srgbClr val="000000"/>
              </a:solidFill>
              <a:round/>
              <a:headEnd/>
              <a:tailEnd/>
            </a:ln>
          </p:spPr>
          <p:txBody>
            <a:bodyPr/>
            <a:lstStyle/>
            <a:p>
              <a:endParaRPr lang="en-US"/>
            </a:p>
          </p:txBody>
        </p:sp>
        <p:sp>
          <p:nvSpPr>
            <p:cNvPr id="530510" name="Line 78"/>
            <p:cNvSpPr>
              <a:spLocks noChangeShapeType="1"/>
            </p:cNvSpPr>
            <p:nvPr/>
          </p:nvSpPr>
          <p:spPr bwMode="auto">
            <a:xfrm flipV="1">
              <a:off x="2140" y="1916"/>
              <a:ext cx="4" cy="13"/>
            </a:xfrm>
            <a:prstGeom prst="line">
              <a:avLst/>
            </a:prstGeom>
            <a:noFill/>
            <a:ln w="1588">
              <a:solidFill>
                <a:srgbClr val="000000"/>
              </a:solidFill>
              <a:round/>
              <a:headEnd/>
              <a:tailEnd/>
            </a:ln>
          </p:spPr>
          <p:txBody>
            <a:bodyPr/>
            <a:lstStyle/>
            <a:p>
              <a:endParaRPr lang="en-US"/>
            </a:p>
          </p:txBody>
        </p:sp>
        <p:sp>
          <p:nvSpPr>
            <p:cNvPr id="530511" name="Line 79"/>
            <p:cNvSpPr>
              <a:spLocks noChangeShapeType="1"/>
            </p:cNvSpPr>
            <p:nvPr/>
          </p:nvSpPr>
          <p:spPr bwMode="auto">
            <a:xfrm flipH="1" flipV="1">
              <a:off x="2135" y="1916"/>
              <a:ext cx="5" cy="13"/>
            </a:xfrm>
            <a:prstGeom prst="line">
              <a:avLst/>
            </a:prstGeom>
            <a:noFill/>
            <a:ln w="1588">
              <a:solidFill>
                <a:srgbClr val="000000"/>
              </a:solidFill>
              <a:round/>
              <a:headEnd/>
              <a:tailEnd/>
            </a:ln>
          </p:spPr>
          <p:txBody>
            <a:bodyPr/>
            <a:lstStyle/>
            <a:p>
              <a:endParaRPr lang="en-US"/>
            </a:p>
          </p:txBody>
        </p:sp>
        <p:sp>
          <p:nvSpPr>
            <p:cNvPr id="530512" name="Line 80"/>
            <p:cNvSpPr>
              <a:spLocks noChangeShapeType="1"/>
            </p:cNvSpPr>
            <p:nvPr/>
          </p:nvSpPr>
          <p:spPr bwMode="auto">
            <a:xfrm flipV="1">
              <a:off x="2140" y="1757"/>
              <a:ext cx="1" cy="86"/>
            </a:xfrm>
            <a:prstGeom prst="line">
              <a:avLst/>
            </a:prstGeom>
            <a:noFill/>
            <a:ln w="0">
              <a:solidFill>
                <a:srgbClr val="000000"/>
              </a:solidFill>
              <a:round/>
              <a:headEnd/>
              <a:tailEnd/>
            </a:ln>
          </p:spPr>
          <p:txBody>
            <a:bodyPr/>
            <a:lstStyle/>
            <a:p>
              <a:endParaRPr lang="en-US"/>
            </a:p>
          </p:txBody>
        </p:sp>
        <p:sp>
          <p:nvSpPr>
            <p:cNvPr id="530513" name="Rectangle 81"/>
            <p:cNvSpPr>
              <a:spLocks noChangeArrowheads="1"/>
            </p:cNvSpPr>
            <p:nvPr/>
          </p:nvSpPr>
          <p:spPr bwMode="auto">
            <a:xfrm>
              <a:off x="2339" y="1658"/>
              <a:ext cx="2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DocumentList</a:t>
              </a:r>
              <a:endParaRPr lang="en-AU" sz="2000" b="1">
                <a:latin typeface="Arial Narrow" pitchFamily="34" charset="0"/>
              </a:endParaRPr>
            </a:p>
          </p:txBody>
        </p:sp>
        <p:pic>
          <p:nvPicPr>
            <p:cNvPr id="530514" name="Picture 82"/>
            <p:cNvPicPr>
              <a:picLocks noChangeAspect="1" noChangeArrowheads="1"/>
            </p:cNvPicPr>
            <p:nvPr/>
          </p:nvPicPr>
          <p:blipFill>
            <a:blip r:embed="rId3" cstate="print"/>
            <a:srcRect/>
            <a:stretch>
              <a:fillRect/>
            </a:stretch>
          </p:blipFill>
          <p:spPr bwMode="auto">
            <a:xfrm>
              <a:off x="2307" y="1692"/>
              <a:ext cx="16" cy="18"/>
            </a:xfrm>
            <a:prstGeom prst="rect">
              <a:avLst/>
            </a:prstGeom>
            <a:noFill/>
            <a:ln w="9525">
              <a:noFill/>
              <a:miter lim="800000"/>
              <a:headEnd/>
              <a:tailEnd/>
            </a:ln>
          </p:spPr>
        </p:pic>
        <p:pic>
          <p:nvPicPr>
            <p:cNvPr id="530515" name="Picture 83"/>
            <p:cNvPicPr>
              <a:picLocks noChangeAspect="1" noChangeArrowheads="1"/>
            </p:cNvPicPr>
            <p:nvPr/>
          </p:nvPicPr>
          <p:blipFill>
            <a:blip r:embed="rId8" cstate="print"/>
            <a:srcRect/>
            <a:stretch>
              <a:fillRect/>
            </a:stretch>
          </p:blipFill>
          <p:spPr bwMode="auto">
            <a:xfrm>
              <a:off x="2307" y="1692"/>
              <a:ext cx="16" cy="18"/>
            </a:xfrm>
            <a:prstGeom prst="rect">
              <a:avLst/>
            </a:prstGeom>
            <a:noFill/>
            <a:ln w="9525">
              <a:noFill/>
              <a:miter lim="800000"/>
              <a:headEnd/>
              <a:tailEnd/>
            </a:ln>
          </p:spPr>
        </p:pic>
        <p:pic>
          <p:nvPicPr>
            <p:cNvPr id="530516" name="Picture 84"/>
            <p:cNvPicPr>
              <a:picLocks noChangeAspect="1" noChangeArrowheads="1"/>
            </p:cNvPicPr>
            <p:nvPr/>
          </p:nvPicPr>
          <p:blipFill>
            <a:blip r:embed="rId3" cstate="print"/>
            <a:srcRect/>
            <a:stretch>
              <a:fillRect/>
            </a:stretch>
          </p:blipFill>
          <p:spPr bwMode="auto">
            <a:xfrm>
              <a:off x="2307" y="1692"/>
              <a:ext cx="16" cy="18"/>
            </a:xfrm>
            <a:prstGeom prst="rect">
              <a:avLst/>
            </a:prstGeom>
            <a:noFill/>
            <a:ln w="9525">
              <a:noFill/>
              <a:miter lim="800000"/>
              <a:headEnd/>
              <a:tailEnd/>
            </a:ln>
          </p:spPr>
        </p:pic>
        <p:sp>
          <p:nvSpPr>
            <p:cNvPr id="530517" name="Rectangle 85"/>
            <p:cNvSpPr>
              <a:spLocks noChangeArrowheads="1"/>
            </p:cNvSpPr>
            <p:nvPr/>
          </p:nvSpPr>
          <p:spPr bwMode="auto">
            <a:xfrm>
              <a:off x="2337" y="1692"/>
              <a:ext cx="1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add( )</a:t>
              </a:r>
              <a:endParaRPr lang="en-AU" sz="2000" b="1">
                <a:latin typeface="Arial Narrow" pitchFamily="34" charset="0"/>
              </a:endParaRPr>
            </a:p>
          </p:txBody>
        </p:sp>
        <p:pic>
          <p:nvPicPr>
            <p:cNvPr id="530518" name="Picture 86"/>
            <p:cNvPicPr>
              <a:picLocks noChangeAspect="1" noChangeArrowheads="1"/>
            </p:cNvPicPr>
            <p:nvPr/>
          </p:nvPicPr>
          <p:blipFill>
            <a:blip r:embed="rId3" cstate="print"/>
            <a:srcRect/>
            <a:stretch>
              <a:fillRect/>
            </a:stretch>
          </p:blipFill>
          <p:spPr bwMode="auto">
            <a:xfrm>
              <a:off x="2307" y="1703"/>
              <a:ext cx="16" cy="17"/>
            </a:xfrm>
            <a:prstGeom prst="rect">
              <a:avLst/>
            </a:prstGeom>
            <a:noFill/>
            <a:ln w="9525">
              <a:noFill/>
              <a:miter lim="800000"/>
              <a:headEnd/>
              <a:tailEnd/>
            </a:ln>
          </p:spPr>
        </p:pic>
        <p:pic>
          <p:nvPicPr>
            <p:cNvPr id="530519" name="Picture 87"/>
            <p:cNvPicPr>
              <a:picLocks noChangeAspect="1" noChangeArrowheads="1"/>
            </p:cNvPicPr>
            <p:nvPr/>
          </p:nvPicPr>
          <p:blipFill>
            <a:blip r:embed="rId4" cstate="print"/>
            <a:srcRect/>
            <a:stretch>
              <a:fillRect/>
            </a:stretch>
          </p:blipFill>
          <p:spPr bwMode="auto">
            <a:xfrm>
              <a:off x="2307" y="1703"/>
              <a:ext cx="16" cy="17"/>
            </a:xfrm>
            <a:prstGeom prst="rect">
              <a:avLst/>
            </a:prstGeom>
            <a:noFill/>
            <a:ln w="9525">
              <a:noFill/>
              <a:miter lim="800000"/>
              <a:headEnd/>
              <a:tailEnd/>
            </a:ln>
          </p:spPr>
        </p:pic>
        <p:pic>
          <p:nvPicPr>
            <p:cNvPr id="530520" name="Picture 88"/>
            <p:cNvPicPr>
              <a:picLocks noChangeAspect="1" noChangeArrowheads="1"/>
            </p:cNvPicPr>
            <p:nvPr/>
          </p:nvPicPr>
          <p:blipFill>
            <a:blip r:embed="rId3" cstate="print"/>
            <a:srcRect/>
            <a:stretch>
              <a:fillRect/>
            </a:stretch>
          </p:blipFill>
          <p:spPr bwMode="auto">
            <a:xfrm>
              <a:off x="2307" y="1703"/>
              <a:ext cx="16" cy="17"/>
            </a:xfrm>
            <a:prstGeom prst="rect">
              <a:avLst/>
            </a:prstGeom>
            <a:noFill/>
            <a:ln w="9525">
              <a:noFill/>
              <a:miter lim="800000"/>
              <a:headEnd/>
              <a:tailEnd/>
            </a:ln>
          </p:spPr>
        </p:pic>
        <p:sp>
          <p:nvSpPr>
            <p:cNvPr id="530521" name="Rectangle 89"/>
            <p:cNvSpPr>
              <a:spLocks noChangeArrowheads="1"/>
            </p:cNvSpPr>
            <p:nvPr/>
          </p:nvSpPr>
          <p:spPr bwMode="auto">
            <a:xfrm>
              <a:off x="2342" y="1703"/>
              <a:ext cx="1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delete( )</a:t>
              </a:r>
              <a:endParaRPr lang="en-AU" sz="2000" b="1">
                <a:latin typeface="Arial Narrow" pitchFamily="34" charset="0"/>
              </a:endParaRPr>
            </a:p>
          </p:txBody>
        </p:sp>
        <p:sp>
          <p:nvSpPr>
            <p:cNvPr id="530522" name="Rectangle 90"/>
            <p:cNvSpPr>
              <a:spLocks noChangeArrowheads="1"/>
            </p:cNvSpPr>
            <p:nvPr/>
          </p:nvSpPr>
          <p:spPr bwMode="auto">
            <a:xfrm>
              <a:off x="2489" y="1667"/>
              <a:ext cx="103" cy="149"/>
            </a:xfrm>
            <a:prstGeom prst="rect">
              <a:avLst/>
            </a:prstGeom>
            <a:noFill/>
            <a:ln w="0">
              <a:solidFill>
                <a:srgbClr val="000000"/>
              </a:solidFill>
              <a:miter lim="800000"/>
              <a:headEnd/>
              <a:tailEnd/>
            </a:ln>
          </p:spPr>
          <p:txBody>
            <a:bodyPr/>
            <a:lstStyle/>
            <a:p>
              <a:endParaRPr lang="en-US"/>
            </a:p>
          </p:txBody>
        </p:sp>
        <p:sp>
          <p:nvSpPr>
            <p:cNvPr id="530523" name="Rectangle 91"/>
            <p:cNvSpPr>
              <a:spLocks noChangeArrowheads="1"/>
            </p:cNvSpPr>
            <p:nvPr/>
          </p:nvSpPr>
          <p:spPr bwMode="auto">
            <a:xfrm>
              <a:off x="2544" y="1672"/>
              <a:ext cx="21"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Document</a:t>
              </a:r>
              <a:endParaRPr lang="en-AU" sz="2000" b="1">
                <a:latin typeface="Arial Narrow" pitchFamily="34" charset="0"/>
              </a:endParaRPr>
            </a:p>
          </p:txBody>
        </p:sp>
        <p:pic>
          <p:nvPicPr>
            <p:cNvPr id="530524" name="Picture 92"/>
            <p:cNvPicPr>
              <a:picLocks noChangeAspect="1" noChangeArrowheads="1"/>
            </p:cNvPicPr>
            <p:nvPr/>
          </p:nvPicPr>
          <p:blipFill>
            <a:blip r:embed="rId5" cstate="print"/>
            <a:srcRect/>
            <a:stretch>
              <a:fillRect/>
            </a:stretch>
          </p:blipFill>
          <p:spPr bwMode="auto">
            <a:xfrm>
              <a:off x="2492" y="1697"/>
              <a:ext cx="16" cy="18"/>
            </a:xfrm>
            <a:prstGeom prst="rect">
              <a:avLst/>
            </a:prstGeom>
            <a:noFill/>
            <a:ln w="9525">
              <a:noFill/>
              <a:miter lim="800000"/>
              <a:headEnd/>
              <a:tailEnd/>
            </a:ln>
          </p:spPr>
        </p:pic>
        <p:pic>
          <p:nvPicPr>
            <p:cNvPr id="530525" name="Picture 93"/>
            <p:cNvPicPr>
              <a:picLocks noChangeAspect="1" noChangeArrowheads="1"/>
            </p:cNvPicPr>
            <p:nvPr/>
          </p:nvPicPr>
          <p:blipFill>
            <a:blip r:embed="rId6" cstate="print"/>
            <a:srcRect/>
            <a:stretch>
              <a:fillRect/>
            </a:stretch>
          </p:blipFill>
          <p:spPr bwMode="auto">
            <a:xfrm>
              <a:off x="2492" y="1697"/>
              <a:ext cx="16" cy="18"/>
            </a:xfrm>
            <a:prstGeom prst="rect">
              <a:avLst/>
            </a:prstGeom>
            <a:noFill/>
            <a:ln w="9525">
              <a:noFill/>
              <a:miter lim="800000"/>
              <a:headEnd/>
              <a:tailEnd/>
            </a:ln>
          </p:spPr>
        </p:pic>
        <p:pic>
          <p:nvPicPr>
            <p:cNvPr id="530526" name="Picture 94"/>
            <p:cNvPicPr>
              <a:picLocks noChangeAspect="1" noChangeArrowheads="1"/>
            </p:cNvPicPr>
            <p:nvPr/>
          </p:nvPicPr>
          <p:blipFill>
            <a:blip r:embed="rId5" cstate="print"/>
            <a:srcRect/>
            <a:stretch>
              <a:fillRect/>
            </a:stretch>
          </p:blipFill>
          <p:spPr bwMode="auto">
            <a:xfrm>
              <a:off x="2492" y="1697"/>
              <a:ext cx="16" cy="18"/>
            </a:xfrm>
            <a:prstGeom prst="rect">
              <a:avLst/>
            </a:prstGeom>
            <a:noFill/>
            <a:ln w="9525">
              <a:noFill/>
              <a:miter lim="800000"/>
              <a:headEnd/>
              <a:tailEnd/>
            </a:ln>
          </p:spPr>
        </p:pic>
        <p:sp>
          <p:nvSpPr>
            <p:cNvPr id="530527" name="Rectangle 95"/>
            <p:cNvSpPr>
              <a:spLocks noChangeArrowheads="1"/>
            </p:cNvSpPr>
            <p:nvPr/>
          </p:nvSpPr>
          <p:spPr bwMode="auto">
            <a:xfrm>
              <a:off x="2530" y="1697"/>
              <a:ext cx="20"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name : int</a:t>
              </a:r>
              <a:endParaRPr lang="en-AU" sz="2000" b="1">
                <a:latin typeface="Arial Narrow" pitchFamily="34" charset="0"/>
              </a:endParaRPr>
            </a:p>
          </p:txBody>
        </p:sp>
        <p:pic>
          <p:nvPicPr>
            <p:cNvPr id="530528" name="Picture 96"/>
            <p:cNvPicPr>
              <a:picLocks noChangeAspect="1" noChangeArrowheads="1"/>
            </p:cNvPicPr>
            <p:nvPr/>
          </p:nvPicPr>
          <p:blipFill>
            <a:blip r:embed="rId5" cstate="print"/>
            <a:srcRect/>
            <a:stretch>
              <a:fillRect/>
            </a:stretch>
          </p:blipFill>
          <p:spPr bwMode="auto">
            <a:xfrm>
              <a:off x="2492" y="1708"/>
              <a:ext cx="16" cy="17"/>
            </a:xfrm>
            <a:prstGeom prst="rect">
              <a:avLst/>
            </a:prstGeom>
            <a:noFill/>
            <a:ln w="9525">
              <a:noFill/>
              <a:miter lim="800000"/>
              <a:headEnd/>
              <a:tailEnd/>
            </a:ln>
          </p:spPr>
        </p:pic>
        <p:pic>
          <p:nvPicPr>
            <p:cNvPr id="530529" name="Picture 97"/>
            <p:cNvPicPr>
              <a:picLocks noChangeAspect="1" noChangeArrowheads="1"/>
            </p:cNvPicPr>
            <p:nvPr/>
          </p:nvPicPr>
          <p:blipFill>
            <a:blip r:embed="rId9" cstate="print"/>
            <a:srcRect/>
            <a:stretch>
              <a:fillRect/>
            </a:stretch>
          </p:blipFill>
          <p:spPr bwMode="auto">
            <a:xfrm>
              <a:off x="2492" y="1708"/>
              <a:ext cx="16" cy="17"/>
            </a:xfrm>
            <a:prstGeom prst="rect">
              <a:avLst/>
            </a:prstGeom>
            <a:noFill/>
            <a:ln w="9525">
              <a:noFill/>
              <a:miter lim="800000"/>
              <a:headEnd/>
              <a:tailEnd/>
            </a:ln>
          </p:spPr>
        </p:pic>
        <p:pic>
          <p:nvPicPr>
            <p:cNvPr id="530530" name="Picture 98"/>
            <p:cNvPicPr>
              <a:picLocks noChangeAspect="1" noChangeArrowheads="1"/>
            </p:cNvPicPr>
            <p:nvPr/>
          </p:nvPicPr>
          <p:blipFill>
            <a:blip r:embed="rId5" cstate="print"/>
            <a:srcRect/>
            <a:stretch>
              <a:fillRect/>
            </a:stretch>
          </p:blipFill>
          <p:spPr bwMode="auto">
            <a:xfrm>
              <a:off x="2492" y="1708"/>
              <a:ext cx="16" cy="17"/>
            </a:xfrm>
            <a:prstGeom prst="rect">
              <a:avLst/>
            </a:prstGeom>
            <a:noFill/>
            <a:ln w="9525">
              <a:noFill/>
              <a:miter lim="800000"/>
              <a:headEnd/>
              <a:tailEnd/>
            </a:ln>
          </p:spPr>
        </p:pic>
        <p:sp>
          <p:nvSpPr>
            <p:cNvPr id="530531" name="Rectangle 99"/>
            <p:cNvSpPr>
              <a:spLocks noChangeArrowheads="1"/>
            </p:cNvSpPr>
            <p:nvPr/>
          </p:nvSpPr>
          <p:spPr bwMode="auto">
            <a:xfrm>
              <a:off x="2528" y="1708"/>
              <a:ext cx="19"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docid : int</a:t>
              </a:r>
              <a:endParaRPr lang="en-AU" sz="2000" b="1">
                <a:latin typeface="Arial Narrow" pitchFamily="34" charset="0"/>
              </a:endParaRPr>
            </a:p>
          </p:txBody>
        </p:sp>
        <p:pic>
          <p:nvPicPr>
            <p:cNvPr id="530532" name="Picture 100"/>
            <p:cNvPicPr>
              <a:picLocks noChangeAspect="1" noChangeArrowheads="1"/>
            </p:cNvPicPr>
            <p:nvPr/>
          </p:nvPicPr>
          <p:blipFill>
            <a:blip r:embed="rId5" cstate="print"/>
            <a:srcRect/>
            <a:stretch>
              <a:fillRect/>
            </a:stretch>
          </p:blipFill>
          <p:spPr bwMode="auto">
            <a:xfrm>
              <a:off x="2492" y="1718"/>
              <a:ext cx="16" cy="17"/>
            </a:xfrm>
            <a:prstGeom prst="rect">
              <a:avLst/>
            </a:prstGeom>
            <a:noFill/>
            <a:ln w="9525">
              <a:noFill/>
              <a:miter lim="800000"/>
              <a:headEnd/>
              <a:tailEnd/>
            </a:ln>
          </p:spPr>
        </p:pic>
        <p:pic>
          <p:nvPicPr>
            <p:cNvPr id="530533" name="Picture 101"/>
            <p:cNvPicPr>
              <a:picLocks noChangeAspect="1" noChangeArrowheads="1"/>
            </p:cNvPicPr>
            <p:nvPr/>
          </p:nvPicPr>
          <p:blipFill>
            <a:blip r:embed="rId6" cstate="print"/>
            <a:srcRect/>
            <a:stretch>
              <a:fillRect/>
            </a:stretch>
          </p:blipFill>
          <p:spPr bwMode="auto">
            <a:xfrm>
              <a:off x="2492" y="1718"/>
              <a:ext cx="16" cy="17"/>
            </a:xfrm>
            <a:prstGeom prst="rect">
              <a:avLst/>
            </a:prstGeom>
            <a:noFill/>
            <a:ln w="9525">
              <a:noFill/>
              <a:miter lim="800000"/>
              <a:headEnd/>
              <a:tailEnd/>
            </a:ln>
          </p:spPr>
        </p:pic>
        <p:pic>
          <p:nvPicPr>
            <p:cNvPr id="530534" name="Picture 102"/>
            <p:cNvPicPr>
              <a:picLocks noChangeAspect="1" noChangeArrowheads="1"/>
            </p:cNvPicPr>
            <p:nvPr/>
          </p:nvPicPr>
          <p:blipFill>
            <a:blip r:embed="rId5" cstate="print"/>
            <a:srcRect/>
            <a:stretch>
              <a:fillRect/>
            </a:stretch>
          </p:blipFill>
          <p:spPr bwMode="auto">
            <a:xfrm>
              <a:off x="2492" y="1718"/>
              <a:ext cx="16" cy="17"/>
            </a:xfrm>
            <a:prstGeom prst="rect">
              <a:avLst/>
            </a:prstGeom>
            <a:noFill/>
            <a:ln w="9525">
              <a:noFill/>
              <a:miter lim="800000"/>
              <a:headEnd/>
              <a:tailEnd/>
            </a:ln>
          </p:spPr>
        </p:pic>
        <p:sp>
          <p:nvSpPr>
            <p:cNvPr id="530535" name="Rectangle 103"/>
            <p:cNvSpPr>
              <a:spLocks noChangeArrowheads="1"/>
            </p:cNvSpPr>
            <p:nvPr/>
          </p:nvSpPr>
          <p:spPr bwMode="auto">
            <a:xfrm>
              <a:off x="2537" y="1718"/>
              <a:ext cx="2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numField : int</a:t>
              </a:r>
              <a:endParaRPr lang="en-AU" sz="2000" b="1">
                <a:latin typeface="Arial Narrow" pitchFamily="34" charset="0"/>
              </a:endParaRPr>
            </a:p>
          </p:txBody>
        </p:sp>
        <p:pic>
          <p:nvPicPr>
            <p:cNvPr id="530536" name="Picture 104"/>
            <p:cNvPicPr>
              <a:picLocks noChangeAspect="1" noChangeArrowheads="1"/>
            </p:cNvPicPr>
            <p:nvPr/>
          </p:nvPicPr>
          <p:blipFill>
            <a:blip r:embed="rId3" cstate="print"/>
            <a:srcRect/>
            <a:stretch>
              <a:fillRect/>
            </a:stretch>
          </p:blipFill>
          <p:spPr bwMode="auto">
            <a:xfrm>
              <a:off x="2492" y="1738"/>
              <a:ext cx="16" cy="18"/>
            </a:xfrm>
            <a:prstGeom prst="rect">
              <a:avLst/>
            </a:prstGeom>
            <a:noFill/>
            <a:ln w="9525">
              <a:noFill/>
              <a:miter lim="800000"/>
              <a:headEnd/>
              <a:tailEnd/>
            </a:ln>
          </p:spPr>
        </p:pic>
        <p:pic>
          <p:nvPicPr>
            <p:cNvPr id="530537" name="Picture 105"/>
            <p:cNvPicPr>
              <a:picLocks noChangeAspect="1" noChangeArrowheads="1"/>
            </p:cNvPicPr>
            <p:nvPr/>
          </p:nvPicPr>
          <p:blipFill>
            <a:blip r:embed="rId10" cstate="print"/>
            <a:srcRect/>
            <a:stretch>
              <a:fillRect/>
            </a:stretch>
          </p:blipFill>
          <p:spPr bwMode="auto">
            <a:xfrm>
              <a:off x="2492" y="1738"/>
              <a:ext cx="16" cy="18"/>
            </a:xfrm>
            <a:prstGeom prst="rect">
              <a:avLst/>
            </a:prstGeom>
            <a:noFill/>
            <a:ln w="9525">
              <a:noFill/>
              <a:miter lim="800000"/>
              <a:headEnd/>
              <a:tailEnd/>
            </a:ln>
          </p:spPr>
        </p:pic>
        <p:pic>
          <p:nvPicPr>
            <p:cNvPr id="530538" name="Picture 106"/>
            <p:cNvPicPr>
              <a:picLocks noChangeAspect="1" noChangeArrowheads="1"/>
            </p:cNvPicPr>
            <p:nvPr/>
          </p:nvPicPr>
          <p:blipFill>
            <a:blip r:embed="rId3" cstate="print"/>
            <a:srcRect/>
            <a:stretch>
              <a:fillRect/>
            </a:stretch>
          </p:blipFill>
          <p:spPr bwMode="auto">
            <a:xfrm>
              <a:off x="2492" y="1738"/>
              <a:ext cx="16" cy="18"/>
            </a:xfrm>
            <a:prstGeom prst="rect">
              <a:avLst/>
            </a:prstGeom>
            <a:noFill/>
            <a:ln w="9525">
              <a:noFill/>
              <a:miter lim="800000"/>
              <a:headEnd/>
              <a:tailEnd/>
            </a:ln>
          </p:spPr>
        </p:pic>
        <p:sp>
          <p:nvSpPr>
            <p:cNvPr id="530539" name="Rectangle 107"/>
            <p:cNvSpPr>
              <a:spLocks noChangeArrowheads="1"/>
            </p:cNvSpPr>
            <p:nvPr/>
          </p:nvSpPr>
          <p:spPr bwMode="auto">
            <a:xfrm>
              <a:off x="2521" y="1738"/>
              <a:ext cx="11"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get( )</a:t>
              </a:r>
              <a:endParaRPr lang="en-AU" sz="2000" b="1">
                <a:latin typeface="Arial Narrow" pitchFamily="34" charset="0"/>
              </a:endParaRPr>
            </a:p>
          </p:txBody>
        </p:sp>
        <p:pic>
          <p:nvPicPr>
            <p:cNvPr id="530540" name="Picture 108"/>
            <p:cNvPicPr>
              <a:picLocks noChangeAspect="1" noChangeArrowheads="1"/>
            </p:cNvPicPr>
            <p:nvPr/>
          </p:nvPicPr>
          <p:blipFill>
            <a:blip r:embed="rId3" cstate="print"/>
            <a:srcRect/>
            <a:stretch>
              <a:fillRect/>
            </a:stretch>
          </p:blipFill>
          <p:spPr bwMode="auto">
            <a:xfrm>
              <a:off x="2492" y="1748"/>
              <a:ext cx="16" cy="18"/>
            </a:xfrm>
            <a:prstGeom prst="rect">
              <a:avLst/>
            </a:prstGeom>
            <a:noFill/>
            <a:ln w="9525">
              <a:noFill/>
              <a:miter lim="800000"/>
              <a:headEnd/>
              <a:tailEnd/>
            </a:ln>
          </p:spPr>
        </p:pic>
        <p:pic>
          <p:nvPicPr>
            <p:cNvPr id="530541" name="Picture 109"/>
            <p:cNvPicPr>
              <a:picLocks noChangeAspect="1" noChangeArrowheads="1"/>
            </p:cNvPicPr>
            <p:nvPr/>
          </p:nvPicPr>
          <p:blipFill>
            <a:blip r:embed="rId8" cstate="print"/>
            <a:srcRect/>
            <a:stretch>
              <a:fillRect/>
            </a:stretch>
          </p:blipFill>
          <p:spPr bwMode="auto">
            <a:xfrm>
              <a:off x="2492" y="1748"/>
              <a:ext cx="16" cy="18"/>
            </a:xfrm>
            <a:prstGeom prst="rect">
              <a:avLst/>
            </a:prstGeom>
            <a:noFill/>
            <a:ln w="9525">
              <a:noFill/>
              <a:miter lim="800000"/>
              <a:headEnd/>
              <a:tailEnd/>
            </a:ln>
          </p:spPr>
        </p:pic>
        <p:pic>
          <p:nvPicPr>
            <p:cNvPr id="530542" name="Picture 110"/>
            <p:cNvPicPr>
              <a:picLocks noChangeAspect="1" noChangeArrowheads="1"/>
            </p:cNvPicPr>
            <p:nvPr/>
          </p:nvPicPr>
          <p:blipFill>
            <a:blip r:embed="rId3" cstate="print"/>
            <a:srcRect/>
            <a:stretch>
              <a:fillRect/>
            </a:stretch>
          </p:blipFill>
          <p:spPr bwMode="auto">
            <a:xfrm>
              <a:off x="2492" y="1748"/>
              <a:ext cx="16" cy="18"/>
            </a:xfrm>
            <a:prstGeom prst="rect">
              <a:avLst/>
            </a:prstGeom>
            <a:noFill/>
            <a:ln w="9525">
              <a:noFill/>
              <a:miter lim="800000"/>
              <a:headEnd/>
              <a:tailEnd/>
            </a:ln>
          </p:spPr>
        </p:pic>
        <p:sp>
          <p:nvSpPr>
            <p:cNvPr id="530543" name="Rectangle 111"/>
            <p:cNvSpPr>
              <a:spLocks noChangeArrowheads="1"/>
            </p:cNvSpPr>
            <p:nvPr/>
          </p:nvSpPr>
          <p:spPr bwMode="auto">
            <a:xfrm>
              <a:off x="2522" y="1748"/>
              <a:ext cx="1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open( )</a:t>
              </a:r>
              <a:endParaRPr lang="en-AU" sz="2000" b="1">
                <a:latin typeface="Arial Narrow" pitchFamily="34" charset="0"/>
              </a:endParaRPr>
            </a:p>
          </p:txBody>
        </p:sp>
        <p:pic>
          <p:nvPicPr>
            <p:cNvPr id="530544" name="Picture 112"/>
            <p:cNvPicPr>
              <a:picLocks noChangeAspect="1" noChangeArrowheads="1"/>
            </p:cNvPicPr>
            <p:nvPr/>
          </p:nvPicPr>
          <p:blipFill>
            <a:blip r:embed="rId3" cstate="print"/>
            <a:srcRect/>
            <a:stretch>
              <a:fillRect/>
            </a:stretch>
          </p:blipFill>
          <p:spPr bwMode="auto">
            <a:xfrm>
              <a:off x="2492" y="1759"/>
              <a:ext cx="16" cy="17"/>
            </a:xfrm>
            <a:prstGeom prst="rect">
              <a:avLst/>
            </a:prstGeom>
            <a:noFill/>
            <a:ln w="9525">
              <a:noFill/>
              <a:miter lim="800000"/>
              <a:headEnd/>
              <a:tailEnd/>
            </a:ln>
          </p:spPr>
        </p:pic>
        <p:pic>
          <p:nvPicPr>
            <p:cNvPr id="530545" name="Picture 113"/>
            <p:cNvPicPr>
              <a:picLocks noChangeAspect="1" noChangeArrowheads="1"/>
            </p:cNvPicPr>
            <p:nvPr/>
          </p:nvPicPr>
          <p:blipFill>
            <a:blip r:embed="rId11" cstate="print"/>
            <a:srcRect/>
            <a:stretch>
              <a:fillRect/>
            </a:stretch>
          </p:blipFill>
          <p:spPr bwMode="auto">
            <a:xfrm>
              <a:off x="2492" y="1759"/>
              <a:ext cx="16" cy="17"/>
            </a:xfrm>
            <a:prstGeom prst="rect">
              <a:avLst/>
            </a:prstGeom>
            <a:noFill/>
            <a:ln w="9525">
              <a:noFill/>
              <a:miter lim="800000"/>
              <a:headEnd/>
              <a:tailEnd/>
            </a:ln>
          </p:spPr>
        </p:pic>
        <p:pic>
          <p:nvPicPr>
            <p:cNvPr id="530546" name="Picture 114"/>
            <p:cNvPicPr>
              <a:picLocks noChangeAspect="1" noChangeArrowheads="1"/>
            </p:cNvPicPr>
            <p:nvPr/>
          </p:nvPicPr>
          <p:blipFill>
            <a:blip r:embed="rId3" cstate="print"/>
            <a:srcRect/>
            <a:stretch>
              <a:fillRect/>
            </a:stretch>
          </p:blipFill>
          <p:spPr bwMode="auto">
            <a:xfrm>
              <a:off x="2492" y="1759"/>
              <a:ext cx="16" cy="17"/>
            </a:xfrm>
            <a:prstGeom prst="rect">
              <a:avLst/>
            </a:prstGeom>
            <a:noFill/>
            <a:ln w="9525">
              <a:noFill/>
              <a:miter lim="800000"/>
              <a:headEnd/>
              <a:tailEnd/>
            </a:ln>
          </p:spPr>
        </p:pic>
        <p:sp>
          <p:nvSpPr>
            <p:cNvPr id="530547" name="Rectangle 115"/>
            <p:cNvSpPr>
              <a:spLocks noChangeArrowheads="1"/>
            </p:cNvSpPr>
            <p:nvPr/>
          </p:nvSpPr>
          <p:spPr bwMode="auto">
            <a:xfrm>
              <a:off x="2524" y="1759"/>
              <a:ext cx="16"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close( )</a:t>
              </a:r>
              <a:endParaRPr lang="en-AU" sz="2000" b="1">
                <a:latin typeface="Arial Narrow" pitchFamily="34" charset="0"/>
              </a:endParaRPr>
            </a:p>
          </p:txBody>
        </p:sp>
        <p:pic>
          <p:nvPicPr>
            <p:cNvPr id="530548" name="Picture 116"/>
            <p:cNvPicPr>
              <a:picLocks noChangeAspect="1" noChangeArrowheads="1"/>
            </p:cNvPicPr>
            <p:nvPr/>
          </p:nvPicPr>
          <p:blipFill>
            <a:blip r:embed="rId3" cstate="print"/>
            <a:srcRect/>
            <a:stretch>
              <a:fillRect/>
            </a:stretch>
          </p:blipFill>
          <p:spPr bwMode="auto">
            <a:xfrm>
              <a:off x="2492" y="1769"/>
              <a:ext cx="16" cy="17"/>
            </a:xfrm>
            <a:prstGeom prst="rect">
              <a:avLst/>
            </a:prstGeom>
            <a:noFill/>
            <a:ln w="9525">
              <a:noFill/>
              <a:miter lim="800000"/>
              <a:headEnd/>
              <a:tailEnd/>
            </a:ln>
          </p:spPr>
        </p:pic>
        <p:pic>
          <p:nvPicPr>
            <p:cNvPr id="530549" name="Picture 117"/>
            <p:cNvPicPr>
              <a:picLocks noChangeAspect="1" noChangeArrowheads="1"/>
            </p:cNvPicPr>
            <p:nvPr/>
          </p:nvPicPr>
          <p:blipFill>
            <a:blip r:embed="rId12" cstate="print"/>
            <a:srcRect/>
            <a:stretch>
              <a:fillRect/>
            </a:stretch>
          </p:blipFill>
          <p:spPr bwMode="auto">
            <a:xfrm>
              <a:off x="2492" y="1769"/>
              <a:ext cx="16" cy="17"/>
            </a:xfrm>
            <a:prstGeom prst="rect">
              <a:avLst/>
            </a:prstGeom>
            <a:noFill/>
            <a:ln w="9525">
              <a:noFill/>
              <a:miter lim="800000"/>
              <a:headEnd/>
              <a:tailEnd/>
            </a:ln>
          </p:spPr>
        </p:pic>
        <p:pic>
          <p:nvPicPr>
            <p:cNvPr id="530550" name="Picture 118"/>
            <p:cNvPicPr>
              <a:picLocks noChangeAspect="1" noChangeArrowheads="1"/>
            </p:cNvPicPr>
            <p:nvPr/>
          </p:nvPicPr>
          <p:blipFill>
            <a:blip r:embed="rId3" cstate="print"/>
            <a:srcRect/>
            <a:stretch>
              <a:fillRect/>
            </a:stretch>
          </p:blipFill>
          <p:spPr bwMode="auto">
            <a:xfrm>
              <a:off x="2492" y="1769"/>
              <a:ext cx="16" cy="17"/>
            </a:xfrm>
            <a:prstGeom prst="rect">
              <a:avLst/>
            </a:prstGeom>
            <a:noFill/>
            <a:ln w="9525">
              <a:noFill/>
              <a:miter lim="800000"/>
              <a:headEnd/>
              <a:tailEnd/>
            </a:ln>
          </p:spPr>
        </p:pic>
        <p:sp>
          <p:nvSpPr>
            <p:cNvPr id="530551" name="Rectangle 119"/>
            <p:cNvSpPr>
              <a:spLocks noChangeArrowheads="1"/>
            </p:cNvSpPr>
            <p:nvPr/>
          </p:nvSpPr>
          <p:spPr bwMode="auto">
            <a:xfrm>
              <a:off x="2523" y="1769"/>
              <a:ext cx="14"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read( )</a:t>
              </a:r>
              <a:endParaRPr lang="en-AU" sz="2000" b="1">
                <a:latin typeface="Arial Narrow" pitchFamily="34" charset="0"/>
              </a:endParaRPr>
            </a:p>
          </p:txBody>
        </p:sp>
        <p:pic>
          <p:nvPicPr>
            <p:cNvPr id="530552" name="Picture 120"/>
            <p:cNvPicPr>
              <a:picLocks noChangeAspect="1" noChangeArrowheads="1"/>
            </p:cNvPicPr>
            <p:nvPr/>
          </p:nvPicPr>
          <p:blipFill>
            <a:blip r:embed="rId3" cstate="print"/>
            <a:srcRect/>
            <a:stretch>
              <a:fillRect/>
            </a:stretch>
          </p:blipFill>
          <p:spPr bwMode="auto">
            <a:xfrm>
              <a:off x="2492" y="1779"/>
              <a:ext cx="16" cy="17"/>
            </a:xfrm>
            <a:prstGeom prst="rect">
              <a:avLst/>
            </a:prstGeom>
            <a:noFill/>
            <a:ln w="9525">
              <a:noFill/>
              <a:miter lim="800000"/>
              <a:headEnd/>
              <a:tailEnd/>
            </a:ln>
          </p:spPr>
        </p:pic>
        <p:pic>
          <p:nvPicPr>
            <p:cNvPr id="530553" name="Picture 121"/>
            <p:cNvPicPr>
              <a:picLocks noChangeAspect="1" noChangeArrowheads="1"/>
            </p:cNvPicPr>
            <p:nvPr/>
          </p:nvPicPr>
          <p:blipFill>
            <a:blip r:embed="rId13" cstate="print"/>
            <a:srcRect/>
            <a:stretch>
              <a:fillRect/>
            </a:stretch>
          </p:blipFill>
          <p:spPr bwMode="auto">
            <a:xfrm>
              <a:off x="2492" y="1779"/>
              <a:ext cx="16" cy="17"/>
            </a:xfrm>
            <a:prstGeom prst="rect">
              <a:avLst/>
            </a:prstGeom>
            <a:noFill/>
            <a:ln w="9525">
              <a:noFill/>
              <a:miter lim="800000"/>
              <a:headEnd/>
              <a:tailEnd/>
            </a:ln>
          </p:spPr>
        </p:pic>
        <p:pic>
          <p:nvPicPr>
            <p:cNvPr id="530554" name="Picture 122"/>
            <p:cNvPicPr>
              <a:picLocks noChangeAspect="1" noChangeArrowheads="1"/>
            </p:cNvPicPr>
            <p:nvPr/>
          </p:nvPicPr>
          <p:blipFill>
            <a:blip r:embed="rId3" cstate="print"/>
            <a:srcRect/>
            <a:stretch>
              <a:fillRect/>
            </a:stretch>
          </p:blipFill>
          <p:spPr bwMode="auto">
            <a:xfrm>
              <a:off x="2492" y="1779"/>
              <a:ext cx="16" cy="17"/>
            </a:xfrm>
            <a:prstGeom prst="rect">
              <a:avLst/>
            </a:prstGeom>
            <a:noFill/>
            <a:ln w="9525">
              <a:noFill/>
              <a:miter lim="800000"/>
              <a:headEnd/>
              <a:tailEnd/>
            </a:ln>
          </p:spPr>
        </p:pic>
        <p:sp>
          <p:nvSpPr>
            <p:cNvPr id="530555" name="Rectangle 123"/>
            <p:cNvSpPr>
              <a:spLocks noChangeArrowheads="1"/>
            </p:cNvSpPr>
            <p:nvPr/>
          </p:nvSpPr>
          <p:spPr bwMode="auto">
            <a:xfrm>
              <a:off x="2535" y="1779"/>
              <a:ext cx="2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sortFileList( )</a:t>
              </a:r>
              <a:endParaRPr lang="en-AU" sz="2000" b="1">
                <a:latin typeface="Arial Narrow" pitchFamily="34" charset="0"/>
              </a:endParaRPr>
            </a:p>
          </p:txBody>
        </p:sp>
        <p:pic>
          <p:nvPicPr>
            <p:cNvPr id="530556" name="Picture 124"/>
            <p:cNvPicPr>
              <a:picLocks noChangeAspect="1" noChangeArrowheads="1"/>
            </p:cNvPicPr>
            <p:nvPr/>
          </p:nvPicPr>
          <p:blipFill>
            <a:blip r:embed="rId3" cstate="print"/>
            <a:srcRect/>
            <a:stretch>
              <a:fillRect/>
            </a:stretch>
          </p:blipFill>
          <p:spPr bwMode="auto">
            <a:xfrm>
              <a:off x="2492" y="1789"/>
              <a:ext cx="16" cy="17"/>
            </a:xfrm>
            <a:prstGeom prst="rect">
              <a:avLst/>
            </a:prstGeom>
            <a:noFill/>
            <a:ln w="9525">
              <a:noFill/>
              <a:miter lim="800000"/>
              <a:headEnd/>
              <a:tailEnd/>
            </a:ln>
          </p:spPr>
        </p:pic>
        <p:pic>
          <p:nvPicPr>
            <p:cNvPr id="530557" name="Picture 125"/>
            <p:cNvPicPr>
              <a:picLocks noChangeAspect="1" noChangeArrowheads="1"/>
            </p:cNvPicPr>
            <p:nvPr/>
          </p:nvPicPr>
          <p:blipFill>
            <a:blip r:embed="rId14" cstate="print"/>
            <a:srcRect/>
            <a:stretch>
              <a:fillRect/>
            </a:stretch>
          </p:blipFill>
          <p:spPr bwMode="auto">
            <a:xfrm>
              <a:off x="2492" y="1789"/>
              <a:ext cx="16" cy="17"/>
            </a:xfrm>
            <a:prstGeom prst="rect">
              <a:avLst/>
            </a:prstGeom>
            <a:noFill/>
            <a:ln w="9525">
              <a:noFill/>
              <a:miter lim="800000"/>
              <a:headEnd/>
              <a:tailEnd/>
            </a:ln>
          </p:spPr>
        </p:pic>
        <p:pic>
          <p:nvPicPr>
            <p:cNvPr id="530558" name="Picture 126"/>
            <p:cNvPicPr>
              <a:picLocks noChangeAspect="1" noChangeArrowheads="1"/>
            </p:cNvPicPr>
            <p:nvPr/>
          </p:nvPicPr>
          <p:blipFill>
            <a:blip r:embed="rId3" cstate="print"/>
            <a:srcRect/>
            <a:stretch>
              <a:fillRect/>
            </a:stretch>
          </p:blipFill>
          <p:spPr bwMode="auto">
            <a:xfrm>
              <a:off x="2492" y="1789"/>
              <a:ext cx="16" cy="17"/>
            </a:xfrm>
            <a:prstGeom prst="rect">
              <a:avLst/>
            </a:prstGeom>
            <a:noFill/>
            <a:ln w="9525">
              <a:noFill/>
              <a:miter lim="800000"/>
              <a:headEnd/>
              <a:tailEnd/>
            </a:ln>
          </p:spPr>
        </p:pic>
        <p:sp>
          <p:nvSpPr>
            <p:cNvPr id="530559" name="Rectangle 127"/>
            <p:cNvSpPr>
              <a:spLocks noChangeArrowheads="1"/>
            </p:cNvSpPr>
            <p:nvPr/>
          </p:nvSpPr>
          <p:spPr bwMode="auto">
            <a:xfrm>
              <a:off x="2527" y="1789"/>
              <a:ext cx="1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create( )</a:t>
              </a:r>
              <a:endParaRPr lang="en-AU" sz="2000" b="1">
                <a:latin typeface="Arial Narrow" pitchFamily="34" charset="0"/>
              </a:endParaRPr>
            </a:p>
          </p:txBody>
        </p:sp>
        <p:pic>
          <p:nvPicPr>
            <p:cNvPr id="530560" name="Picture 128"/>
            <p:cNvPicPr>
              <a:picLocks noChangeAspect="1" noChangeArrowheads="1"/>
            </p:cNvPicPr>
            <p:nvPr/>
          </p:nvPicPr>
          <p:blipFill>
            <a:blip r:embed="rId3" cstate="print"/>
            <a:srcRect/>
            <a:stretch>
              <a:fillRect/>
            </a:stretch>
          </p:blipFill>
          <p:spPr bwMode="auto">
            <a:xfrm>
              <a:off x="2492" y="1799"/>
              <a:ext cx="16" cy="18"/>
            </a:xfrm>
            <a:prstGeom prst="rect">
              <a:avLst/>
            </a:prstGeom>
            <a:noFill/>
            <a:ln w="9525">
              <a:noFill/>
              <a:miter lim="800000"/>
              <a:headEnd/>
              <a:tailEnd/>
            </a:ln>
          </p:spPr>
        </p:pic>
        <p:pic>
          <p:nvPicPr>
            <p:cNvPr id="530561" name="Picture 129"/>
            <p:cNvPicPr>
              <a:picLocks noChangeAspect="1" noChangeArrowheads="1"/>
            </p:cNvPicPr>
            <p:nvPr/>
          </p:nvPicPr>
          <p:blipFill>
            <a:blip r:embed="rId15" cstate="print"/>
            <a:srcRect/>
            <a:stretch>
              <a:fillRect/>
            </a:stretch>
          </p:blipFill>
          <p:spPr bwMode="auto">
            <a:xfrm>
              <a:off x="2492" y="1799"/>
              <a:ext cx="16" cy="18"/>
            </a:xfrm>
            <a:prstGeom prst="rect">
              <a:avLst/>
            </a:prstGeom>
            <a:noFill/>
            <a:ln w="9525">
              <a:noFill/>
              <a:miter lim="800000"/>
              <a:headEnd/>
              <a:tailEnd/>
            </a:ln>
          </p:spPr>
        </p:pic>
        <p:pic>
          <p:nvPicPr>
            <p:cNvPr id="530562" name="Picture 130"/>
            <p:cNvPicPr>
              <a:picLocks noChangeAspect="1" noChangeArrowheads="1"/>
            </p:cNvPicPr>
            <p:nvPr/>
          </p:nvPicPr>
          <p:blipFill>
            <a:blip r:embed="rId3" cstate="print"/>
            <a:srcRect/>
            <a:stretch>
              <a:fillRect/>
            </a:stretch>
          </p:blipFill>
          <p:spPr bwMode="auto">
            <a:xfrm>
              <a:off x="2492" y="1799"/>
              <a:ext cx="16" cy="18"/>
            </a:xfrm>
            <a:prstGeom prst="rect">
              <a:avLst/>
            </a:prstGeom>
            <a:noFill/>
            <a:ln w="9525">
              <a:noFill/>
              <a:miter lim="800000"/>
              <a:headEnd/>
              <a:tailEnd/>
            </a:ln>
          </p:spPr>
        </p:pic>
        <p:sp>
          <p:nvSpPr>
            <p:cNvPr id="530563" name="Rectangle 131"/>
            <p:cNvSpPr>
              <a:spLocks noChangeArrowheads="1"/>
            </p:cNvSpPr>
            <p:nvPr/>
          </p:nvSpPr>
          <p:spPr bwMode="auto">
            <a:xfrm>
              <a:off x="2537" y="1799"/>
              <a:ext cx="30"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fillDocument( )</a:t>
              </a:r>
              <a:endParaRPr lang="en-AU" sz="2000" b="1">
                <a:latin typeface="Arial Narrow" pitchFamily="34" charset="0"/>
              </a:endParaRPr>
            </a:p>
          </p:txBody>
        </p:sp>
        <p:sp>
          <p:nvSpPr>
            <p:cNvPr id="530564" name="Line 132"/>
            <p:cNvSpPr>
              <a:spLocks noChangeShapeType="1"/>
            </p:cNvSpPr>
            <p:nvPr/>
          </p:nvSpPr>
          <p:spPr bwMode="auto">
            <a:xfrm flipH="1" flipV="1">
              <a:off x="2416" y="1726"/>
              <a:ext cx="36" cy="18"/>
            </a:xfrm>
            <a:prstGeom prst="line">
              <a:avLst/>
            </a:prstGeom>
            <a:noFill/>
            <a:ln w="0">
              <a:solidFill>
                <a:srgbClr val="000000"/>
              </a:solidFill>
              <a:round/>
              <a:headEnd/>
              <a:tailEnd/>
            </a:ln>
          </p:spPr>
          <p:txBody>
            <a:bodyPr/>
            <a:lstStyle/>
            <a:p>
              <a:endParaRPr lang="en-US"/>
            </a:p>
          </p:txBody>
        </p:sp>
        <p:grpSp>
          <p:nvGrpSpPr>
            <p:cNvPr id="530565" name="Group 133"/>
            <p:cNvGrpSpPr>
              <a:grpSpLocks/>
            </p:cNvGrpSpPr>
            <p:nvPr/>
          </p:nvGrpSpPr>
          <p:grpSpPr bwMode="auto">
            <a:xfrm>
              <a:off x="2400" y="1717"/>
              <a:ext cx="89" cy="45"/>
              <a:chOff x="2416" y="1725"/>
              <a:chExt cx="73" cy="37"/>
            </a:xfrm>
          </p:grpSpPr>
          <p:sp>
            <p:nvSpPr>
              <p:cNvPr id="530566" name="Freeform 134"/>
              <p:cNvSpPr>
                <a:spLocks/>
              </p:cNvSpPr>
              <p:nvPr/>
            </p:nvSpPr>
            <p:spPr bwMode="auto">
              <a:xfrm>
                <a:off x="2416" y="1725"/>
                <a:ext cx="16" cy="10"/>
              </a:xfrm>
              <a:custGeom>
                <a:avLst/>
                <a:gdLst/>
                <a:ahLst/>
                <a:cxnLst>
                  <a:cxn ang="0">
                    <a:pos x="0" y="4"/>
                  </a:cxn>
                  <a:cxn ang="0">
                    <a:pos x="39" y="0"/>
                  </a:cxn>
                  <a:cxn ang="0">
                    <a:pos x="63" y="28"/>
                  </a:cxn>
                  <a:cxn ang="0">
                    <a:pos x="24" y="31"/>
                  </a:cxn>
                  <a:cxn ang="0">
                    <a:pos x="0" y="4"/>
                  </a:cxn>
                </a:cxnLst>
                <a:rect l="0" t="0" r="r" b="b"/>
                <a:pathLst>
                  <a:path w="63" h="31">
                    <a:moveTo>
                      <a:pt x="0" y="4"/>
                    </a:moveTo>
                    <a:lnTo>
                      <a:pt x="39" y="0"/>
                    </a:lnTo>
                    <a:lnTo>
                      <a:pt x="63" y="28"/>
                    </a:lnTo>
                    <a:lnTo>
                      <a:pt x="24" y="31"/>
                    </a:lnTo>
                    <a:lnTo>
                      <a:pt x="0" y="4"/>
                    </a:lnTo>
                    <a:close/>
                  </a:path>
                </a:pathLst>
              </a:custGeom>
              <a:solidFill>
                <a:srgbClr val="FFFFFF"/>
              </a:solidFill>
              <a:ln w="0">
                <a:solidFill>
                  <a:srgbClr val="000000"/>
                </a:solidFill>
                <a:prstDash val="solid"/>
                <a:round/>
                <a:headEnd/>
                <a:tailEnd/>
              </a:ln>
            </p:spPr>
            <p:txBody>
              <a:bodyPr/>
              <a:lstStyle/>
              <a:p>
                <a:endParaRPr lang="en-US"/>
              </a:p>
            </p:txBody>
          </p:sp>
          <p:sp>
            <p:nvSpPr>
              <p:cNvPr id="530567" name="Line 135"/>
              <p:cNvSpPr>
                <a:spLocks noChangeShapeType="1"/>
              </p:cNvSpPr>
              <p:nvPr/>
            </p:nvSpPr>
            <p:spPr bwMode="auto">
              <a:xfrm>
                <a:off x="2452" y="1744"/>
                <a:ext cx="37" cy="18"/>
              </a:xfrm>
              <a:prstGeom prst="line">
                <a:avLst/>
              </a:prstGeom>
              <a:noFill/>
              <a:ln w="0">
                <a:solidFill>
                  <a:srgbClr val="000000"/>
                </a:solidFill>
                <a:round/>
                <a:headEnd/>
                <a:tailEnd/>
              </a:ln>
            </p:spPr>
            <p:txBody>
              <a:bodyPr/>
              <a:lstStyle/>
              <a:p>
                <a:endParaRPr lang="en-US"/>
              </a:p>
            </p:txBody>
          </p:sp>
        </p:grpSp>
        <p:sp>
          <p:nvSpPr>
            <p:cNvPr id="530568" name="Line 136"/>
            <p:cNvSpPr>
              <a:spLocks noChangeShapeType="1"/>
            </p:cNvSpPr>
            <p:nvPr/>
          </p:nvSpPr>
          <p:spPr bwMode="auto">
            <a:xfrm flipH="1" flipV="1">
              <a:off x="2480" y="1752"/>
              <a:ext cx="9" cy="10"/>
            </a:xfrm>
            <a:prstGeom prst="line">
              <a:avLst/>
            </a:prstGeom>
            <a:noFill/>
            <a:ln w="1588">
              <a:solidFill>
                <a:srgbClr val="000000"/>
              </a:solidFill>
              <a:round/>
              <a:headEnd/>
              <a:tailEnd/>
            </a:ln>
          </p:spPr>
          <p:txBody>
            <a:bodyPr/>
            <a:lstStyle/>
            <a:p>
              <a:endParaRPr lang="en-US"/>
            </a:p>
          </p:txBody>
        </p:sp>
        <p:sp>
          <p:nvSpPr>
            <p:cNvPr id="530569" name="Line 137"/>
            <p:cNvSpPr>
              <a:spLocks noChangeShapeType="1"/>
            </p:cNvSpPr>
            <p:nvPr/>
          </p:nvSpPr>
          <p:spPr bwMode="auto">
            <a:xfrm flipH="1">
              <a:off x="2477" y="1762"/>
              <a:ext cx="12" cy="1"/>
            </a:xfrm>
            <a:prstGeom prst="line">
              <a:avLst/>
            </a:prstGeom>
            <a:noFill/>
            <a:ln w="1588">
              <a:solidFill>
                <a:srgbClr val="000000"/>
              </a:solidFill>
              <a:round/>
              <a:headEnd/>
              <a:tailEnd/>
            </a:ln>
          </p:spPr>
          <p:txBody>
            <a:bodyPr/>
            <a:lstStyle/>
            <a:p>
              <a:endParaRPr lang="en-US"/>
            </a:p>
          </p:txBody>
        </p:sp>
        <p:sp>
          <p:nvSpPr>
            <p:cNvPr id="530570" name="Rectangle 138"/>
            <p:cNvSpPr>
              <a:spLocks noChangeArrowheads="1"/>
            </p:cNvSpPr>
            <p:nvPr/>
          </p:nvSpPr>
          <p:spPr bwMode="auto">
            <a:xfrm>
              <a:off x="2355" y="1786"/>
              <a:ext cx="8"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fList</a:t>
              </a:r>
              <a:endParaRPr lang="en-AU" sz="2000" b="1">
                <a:latin typeface="Arial Narrow" pitchFamily="34" charset="0"/>
              </a:endParaRPr>
            </a:p>
          </p:txBody>
        </p:sp>
        <p:sp>
          <p:nvSpPr>
            <p:cNvPr id="530571" name="Rectangle 139"/>
            <p:cNvSpPr>
              <a:spLocks noChangeArrowheads="1"/>
            </p:cNvSpPr>
            <p:nvPr/>
          </p:nvSpPr>
          <p:spPr bwMode="auto">
            <a:xfrm>
              <a:off x="2349" y="1823"/>
              <a:ext cx="3"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1</a:t>
              </a:r>
              <a:endParaRPr lang="en-AU" sz="2000" b="1">
                <a:latin typeface="Arial Narrow" pitchFamily="34" charset="0"/>
              </a:endParaRPr>
            </a:p>
          </p:txBody>
        </p:sp>
        <p:sp>
          <p:nvSpPr>
            <p:cNvPr id="530572" name="Rectangle 140"/>
            <p:cNvSpPr>
              <a:spLocks noChangeArrowheads="1"/>
            </p:cNvSpPr>
            <p:nvPr/>
          </p:nvSpPr>
          <p:spPr bwMode="auto">
            <a:xfrm>
              <a:off x="2243" y="1766"/>
              <a:ext cx="94" cy="94"/>
            </a:xfrm>
            <a:prstGeom prst="rect">
              <a:avLst/>
            </a:prstGeom>
            <a:noFill/>
            <a:ln w="0">
              <a:solidFill>
                <a:srgbClr val="000000"/>
              </a:solidFill>
              <a:miter lim="800000"/>
              <a:headEnd/>
              <a:tailEnd/>
            </a:ln>
          </p:spPr>
          <p:txBody>
            <a:bodyPr/>
            <a:lstStyle/>
            <a:p>
              <a:endParaRPr lang="en-US"/>
            </a:p>
          </p:txBody>
        </p:sp>
        <p:sp>
          <p:nvSpPr>
            <p:cNvPr id="530573" name="Rectangle 141"/>
            <p:cNvSpPr>
              <a:spLocks noChangeArrowheads="1"/>
            </p:cNvSpPr>
            <p:nvPr/>
          </p:nvSpPr>
          <p:spPr bwMode="auto">
            <a:xfrm>
              <a:off x="2282" y="1771"/>
              <a:ext cx="1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FileList</a:t>
              </a:r>
              <a:endParaRPr lang="en-AU" sz="2000" b="1">
                <a:latin typeface="Arial Narrow" pitchFamily="34" charset="0"/>
              </a:endParaRPr>
            </a:p>
          </p:txBody>
        </p:sp>
        <p:pic>
          <p:nvPicPr>
            <p:cNvPr id="530574" name="Picture 142"/>
            <p:cNvPicPr>
              <a:picLocks noChangeAspect="1" noChangeArrowheads="1"/>
            </p:cNvPicPr>
            <p:nvPr/>
          </p:nvPicPr>
          <p:blipFill>
            <a:blip r:embed="rId3" cstate="print"/>
            <a:srcRect/>
            <a:stretch>
              <a:fillRect/>
            </a:stretch>
          </p:blipFill>
          <p:spPr bwMode="auto">
            <a:xfrm>
              <a:off x="2246" y="1806"/>
              <a:ext cx="16" cy="17"/>
            </a:xfrm>
            <a:prstGeom prst="rect">
              <a:avLst/>
            </a:prstGeom>
            <a:noFill/>
            <a:ln w="9525">
              <a:noFill/>
              <a:miter lim="800000"/>
              <a:headEnd/>
              <a:tailEnd/>
            </a:ln>
          </p:spPr>
        </p:pic>
        <p:pic>
          <p:nvPicPr>
            <p:cNvPr id="530575" name="Picture 143"/>
            <p:cNvPicPr>
              <a:picLocks noChangeAspect="1" noChangeArrowheads="1"/>
            </p:cNvPicPr>
            <p:nvPr/>
          </p:nvPicPr>
          <p:blipFill>
            <a:blip r:embed="rId4" cstate="print"/>
            <a:srcRect/>
            <a:stretch>
              <a:fillRect/>
            </a:stretch>
          </p:blipFill>
          <p:spPr bwMode="auto">
            <a:xfrm>
              <a:off x="2246" y="1806"/>
              <a:ext cx="16" cy="17"/>
            </a:xfrm>
            <a:prstGeom prst="rect">
              <a:avLst/>
            </a:prstGeom>
            <a:noFill/>
            <a:ln w="9525">
              <a:noFill/>
              <a:miter lim="800000"/>
              <a:headEnd/>
              <a:tailEnd/>
            </a:ln>
          </p:spPr>
        </p:pic>
        <p:pic>
          <p:nvPicPr>
            <p:cNvPr id="530576" name="Picture 144"/>
            <p:cNvPicPr>
              <a:picLocks noChangeAspect="1" noChangeArrowheads="1"/>
            </p:cNvPicPr>
            <p:nvPr/>
          </p:nvPicPr>
          <p:blipFill>
            <a:blip r:embed="rId3" cstate="print"/>
            <a:srcRect/>
            <a:stretch>
              <a:fillRect/>
            </a:stretch>
          </p:blipFill>
          <p:spPr bwMode="auto">
            <a:xfrm>
              <a:off x="2246" y="1806"/>
              <a:ext cx="16" cy="17"/>
            </a:xfrm>
            <a:prstGeom prst="rect">
              <a:avLst/>
            </a:prstGeom>
            <a:noFill/>
            <a:ln w="9525">
              <a:noFill/>
              <a:miter lim="800000"/>
              <a:headEnd/>
              <a:tailEnd/>
            </a:ln>
          </p:spPr>
        </p:pic>
        <p:sp>
          <p:nvSpPr>
            <p:cNvPr id="530577" name="Rectangle 145"/>
            <p:cNvSpPr>
              <a:spLocks noChangeArrowheads="1"/>
            </p:cNvSpPr>
            <p:nvPr/>
          </p:nvSpPr>
          <p:spPr bwMode="auto">
            <a:xfrm>
              <a:off x="2276" y="1806"/>
              <a:ext cx="1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add( )</a:t>
              </a:r>
              <a:endParaRPr lang="en-AU" sz="2000" b="1">
                <a:latin typeface="Arial Narrow" pitchFamily="34" charset="0"/>
              </a:endParaRPr>
            </a:p>
          </p:txBody>
        </p:sp>
        <p:pic>
          <p:nvPicPr>
            <p:cNvPr id="530578" name="Picture 146"/>
            <p:cNvPicPr>
              <a:picLocks noChangeAspect="1" noChangeArrowheads="1"/>
            </p:cNvPicPr>
            <p:nvPr/>
          </p:nvPicPr>
          <p:blipFill>
            <a:blip r:embed="rId3" cstate="print"/>
            <a:srcRect/>
            <a:stretch>
              <a:fillRect/>
            </a:stretch>
          </p:blipFill>
          <p:spPr bwMode="auto">
            <a:xfrm>
              <a:off x="2246" y="1816"/>
              <a:ext cx="16" cy="18"/>
            </a:xfrm>
            <a:prstGeom prst="rect">
              <a:avLst/>
            </a:prstGeom>
            <a:noFill/>
            <a:ln w="9525">
              <a:noFill/>
              <a:miter lim="800000"/>
              <a:headEnd/>
              <a:tailEnd/>
            </a:ln>
          </p:spPr>
        </p:pic>
        <p:pic>
          <p:nvPicPr>
            <p:cNvPr id="530579" name="Picture 147"/>
            <p:cNvPicPr>
              <a:picLocks noChangeAspect="1" noChangeArrowheads="1"/>
            </p:cNvPicPr>
            <p:nvPr/>
          </p:nvPicPr>
          <p:blipFill>
            <a:blip r:embed="rId4" cstate="print"/>
            <a:srcRect/>
            <a:stretch>
              <a:fillRect/>
            </a:stretch>
          </p:blipFill>
          <p:spPr bwMode="auto">
            <a:xfrm>
              <a:off x="2246" y="1816"/>
              <a:ext cx="16" cy="18"/>
            </a:xfrm>
            <a:prstGeom prst="rect">
              <a:avLst/>
            </a:prstGeom>
            <a:noFill/>
            <a:ln w="9525">
              <a:noFill/>
              <a:miter lim="800000"/>
              <a:headEnd/>
              <a:tailEnd/>
            </a:ln>
          </p:spPr>
        </p:pic>
        <p:pic>
          <p:nvPicPr>
            <p:cNvPr id="530580" name="Picture 148"/>
            <p:cNvPicPr>
              <a:picLocks noChangeAspect="1" noChangeArrowheads="1"/>
            </p:cNvPicPr>
            <p:nvPr/>
          </p:nvPicPr>
          <p:blipFill>
            <a:blip r:embed="rId3" cstate="print"/>
            <a:srcRect/>
            <a:stretch>
              <a:fillRect/>
            </a:stretch>
          </p:blipFill>
          <p:spPr bwMode="auto">
            <a:xfrm>
              <a:off x="2246" y="1816"/>
              <a:ext cx="16" cy="18"/>
            </a:xfrm>
            <a:prstGeom prst="rect">
              <a:avLst/>
            </a:prstGeom>
            <a:noFill/>
            <a:ln w="9525">
              <a:noFill/>
              <a:miter lim="800000"/>
              <a:headEnd/>
              <a:tailEnd/>
            </a:ln>
          </p:spPr>
        </p:pic>
        <p:sp>
          <p:nvSpPr>
            <p:cNvPr id="530581" name="Rectangle 149"/>
            <p:cNvSpPr>
              <a:spLocks noChangeArrowheads="1"/>
            </p:cNvSpPr>
            <p:nvPr/>
          </p:nvSpPr>
          <p:spPr bwMode="auto">
            <a:xfrm>
              <a:off x="2280" y="1816"/>
              <a:ext cx="1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delete( )</a:t>
              </a:r>
              <a:endParaRPr lang="en-AU" sz="2000" b="1">
                <a:latin typeface="Arial Narrow" pitchFamily="34" charset="0"/>
              </a:endParaRPr>
            </a:p>
          </p:txBody>
        </p:sp>
        <p:sp>
          <p:nvSpPr>
            <p:cNvPr id="530582" name="Line 150"/>
            <p:cNvSpPr>
              <a:spLocks noChangeShapeType="1"/>
            </p:cNvSpPr>
            <p:nvPr/>
          </p:nvSpPr>
          <p:spPr bwMode="auto">
            <a:xfrm flipV="1">
              <a:off x="2413" y="1794"/>
              <a:ext cx="76" cy="7"/>
            </a:xfrm>
            <a:prstGeom prst="line">
              <a:avLst/>
            </a:prstGeom>
            <a:noFill/>
            <a:ln w="0">
              <a:solidFill>
                <a:srgbClr val="000000"/>
              </a:solidFill>
              <a:round/>
              <a:headEnd/>
              <a:tailEnd/>
            </a:ln>
          </p:spPr>
          <p:txBody>
            <a:bodyPr/>
            <a:lstStyle/>
            <a:p>
              <a:endParaRPr lang="en-US"/>
            </a:p>
          </p:txBody>
        </p:sp>
        <p:sp>
          <p:nvSpPr>
            <p:cNvPr id="530583" name="Freeform 151"/>
            <p:cNvSpPr>
              <a:spLocks/>
            </p:cNvSpPr>
            <p:nvPr/>
          </p:nvSpPr>
          <p:spPr bwMode="auto">
            <a:xfrm>
              <a:off x="2472" y="1789"/>
              <a:ext cx="17" cy="11"/>
            </a:xfrm>
            <a:custGeom>
              <a:avLst/>
              <a:gdLst/>
              <a:ahLst/>
              <a:cxnLst>
                <a:cxn ang="0">
                  <a:pos x="68" y="15"/>
                </a:cxn>
                <a:cxn ang="0">
                  <a:pos x="35" y="34"/>
                </a:cxn>
                <a:cxn ang="0">
                  <a:pos x="0" y="19"/>
                </a:cxn>
                <a:cxn ang="0">
                  <a:pos x="33" y="0"/>
                </a:cxn>
                <a:cxn ang="0">
                  <a:pos x="68" y="15"/>
                </a:cxn>
              </a:cxnLst>
              <a:rect l="0" t="0" r="r" b="b"/>
              <a:pathLst>
                <a:path w="68" h="34">
                  <a:moveTo>
                    <a:pt x="68" y="15"/>
                  </a:moveTo>
                  <a:lnTo>
                    <a:pt x="35" y="34"/>
                  </a:lnTo>
                  <a:lnTo>
                    <a:pt x="0" y="19"/>
                  </a:lnTo>
                  <a:lnTo>
                    <a:pt x="33" y="0"/>
                  </a:lnTo>
                  <a:lnTo>
                    <a:pt x="68" y="15"/>
                  </a:lnTo>
                  <a:close/>
                </a:path>
              </a:pathLst>
            </a:custGeom>
            <a:solidFill>
              <a:srgbClr val="FFFFFF"/>
            </a:solidFill>
            <a:ln w="0">
              <a:solidFill>
                <a:srgbClr val="000000"/>
              </a:solidFill>
              <a:prstDash val="solid"/>
              <a:round/>
              <a:headEnd/>
              <a:tailEnd/>
            </a:ln>
          </p:spPr>
          <p:txBody>
            <a:bodyPr/>
            <a:lstStyle/>
            <a:p>
              <a:endParaRPr lang="en-US"/>
            </a:p>
          </p:txBody>
        </p:sp>
        <p:sp>
          <p:nvSpPr>
            <p:cNvPr id="530584" name="Line 152"/>
            <p:cNvSpPr>
              <a:spLocks noChangeShapeType="1"/>
            </p:cNvSpPr>
            <p:nvPr/>
          </p:nvSpPr>
          <p:spPr bwMode="auto">
            <a:xfrm flipH="1">
              <a:off x="2337" y="1801"/>
              <a:ext cx="76" cy="7"/>
            </a:xfrm>
            <a:prstGeom prst="line">
              <a:avLst/>
            </a:prstGeom>
            <a:noFill/>
            <a:ln w="0">
              <a:solidFill>
                <a:srgbClr val="000000"/>
              </a:solidFill>
              <a:round/>
              <a:headEnd/>
              <a:tailEnd/>
            </a:ln>
          </p:spPr>
          <p:txBody>
            <a:bodyPr/>
            <a:lstStyle/>
            <a:p>
              <a:endParaRPr lang="en-US"/>
            </a:p>
          </p:txBody>
        </p:sp>
        <p:sp>
          <p:nvSpPr>
            <p:cNvPr id="530585" name="Rectangle 153"/>
            <p:cNvSpPr>
              <a:spLocks noChangeArrowheads="1"/>
            </p:cNvSpPr>
            <p:nvPr/>
          </p:nvSpPr>
          <p:spPr bwMode="auto">
            <a:xfrm>
              <a:off x="2349" y="1823"/>
              <a:ext cx="3"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1</a:t>
              </a:r>
              <a:endParaRPr lang="en-AU" sz="2000" b="1">
                <a:latin typeface="Arial Narrow" pitchFamily="34" charset="0"/>
              </a:endParaRPr>
            </a:p>
          </p:txBody>
        </p:sp>
        <p:sp>
          <p:nvSpPr>
            <p:cNvPr id="530586" name="Line 154"/>
            <p:cNvSpPr>
              <a:spLocks noChangeShapeType="1"/>
            </p:cNvSpPr>
            <p:nvPr/>
          </p:nvSpPr>
          <p:spPr bwMode="auto">
            <a:xfrm>
              <a:off x="2337" y="1808"/>
              <a:ext cx="12" cy="5"/>
            </a:xfrm>
            <a:prstGeom prst="line">
              <a:avLst/>
            </a:prstGeom>
            <a:noFill/>
            <a:ln w="1588">
              <a:solidFill>
                <a:srgbClr val="000000"/>
              </a:solidFill>
              <a:round/>
              <a:headEnd/>
              <a:tailEnd/>
            </a:ln>
          </p:spPr>
          <p:txBody>
            <a:bodyPr/>
            <a:lstStyle/>
            <a:p>
              <a:endParaRPr lang="en-US"/>
            </a:p>
          </p:txBody>
        </p:sp>
        <p:sp>
          <p:nvSpPr>
            <p:cNvPr id="530587" name="Line 155"/>
            <p:cNvSpPr>
              <a:spLocks noChangeShapeType="1"/>
            </p:cNvSpPr>
            <p:nvPr/>
          </p:nvSpPr>
          <p:spPr bwMode="auto">
            <a:xfrm flipV="1">
              <a:off x="2337" y="1802"/>
              <a:ext cx="11" cy="6"/>
            </a:xfrm>
            <a:prstGeom prst="line">
              <a:avLst/>
            </a:prstGeom>
            <a:noFill/>
            <a:ln w="1588">
              <a:solidFill>
                <a:srgbClr val="000000"/>
              </a:solidFill>
              <a:round/>
              <a:headEnd/>
              <a:tailEnd/>
            </a:ln>
          </p:spPr>
          <p:txBody>
            <a:bodyPr/>
            <a:lstStyle/>
            <a:p>
              <a:endParaRPr lang="en-US"/>
            </a:p>
          </p:txBody>
        </p:sp>
        <p:sp>
          <p:nvSpPr>
            <p:cNvPr id="530588" name="Rectangle 156"/>
            <p:cNvSpPr>
              <a:spLocks noChangeArrowheads="1"/>
            </p:cNvSpPr>
            <p:nvPr/>
          </p:nvSpPr>
          <p:spPr bwMode="auto">
            <a:xfrm>
              <a:off x="2244" y="1925"/>
              <a:ext cx="92" cy="78"/>
            </a:xfrm>
            <a:prstGeom prst="rect">
              <a:avLst/>
            </a:prstGeom>
            <a:noFill/>
            <a:ln w="0">
              <a:solidFill>
                <a:srgbClr val="000000"/>
              </a:solidFill>
              <a:miter lim="800000"/>
              <a:headEnd/>
              <a:tailEnd/>
            </a:ln>
          </p:spPr>
          <p:txBody>
            <a:bodyPr/>
            <a:lstStyle/>
            <a:p>
              <a:endParaRPr lang="en-US"/>
            </a:p>
          </p:txBody>
        </p:sp>
        <p:sp>
          <p:nvSpPr>
            <p:cNvPr id="530589" name="Rectangle 157"/>
            <p:cNvSpPr>
              <a:spLocks noChangeArrowheads="1"/>
            </p:cNvSpPr>
            <p:nvPr/>
          </p:nvSpPr>
          <p:spPr bwMode="auto">
            <a:xfrm>
              <a:off x="2294" y="1930"/>
              <a:ext cx="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File</a:t>
              </a:r>
              <a:endParaRPr lang="en-AU" sz="2000" b="1">
                <a:latin typeface="Arial Narrow" pitchFamily="34" charset="0"/>
              </a:endParaRPr>
            </a:p>
          </p:txBody>
        </p:sp>
        <p:pic>
          <p:nvPicPr>
            <p:cNvPr id="530590" name="Picture 158"/>
            <p:cNvPicPr>
              <a:picLocks noChangeAspect="1" noChangeArrowheads="1"/>
            </p:cNvPicPr>
            <p:nvPr/>
          </p:nvPicPr>
          <p:blipFill>
            <a:blip r:embed="rId3" cstate="print"/>
            <a:srcRect/>
            <a:stretch>
              <a:fillRect/>
            </a:stretch>
          </p:blipFill>
          <p:spPr bwMode="auto">
            <a:xfrm>
              <a:off x="2247" y="1965"/>
              <a:ext cx="16" cy="18"/>
            </a:xfrm>
            <a:prstGeom prst="rect">
              <a:avLst/>
            </a:prstGeom>
            <a:noFill/>
            <a:ln w="9525">
              <a:noFill/>
              <a:miter lim="800000"/>
              <a:headEnd/>
              <a:tailEnd/>
            </a:ln>
          </p:spPr>
        </p:pic>
        <p:pic>
          <p:nvPicPr>
            <p:cNvPr id="530591" name="Picture 159"/>
            <p:cNvPicPr>
              <a:picLocks noChangeAspect="1" noChangeArrowheads="1"/>
            </p:cNvPicPr>
            <p:nvPr/>
          </p:nvPicPr>
          <p:blipFill>
            <a:blip r:embed="rId4" cstate="print"/>
            <a:srcRect/>
            <a:stretch>
              <a:fillRect/>
            </a:stretch>
          </p:blipFill>
          <p:spPr bwMode="auto">
            <a:xfrm>
              <a:off x="2247" y="1965"/>
              <a:ext cx="16" cy="18"/>
            </a:xfrm>
            <a:prstGeom prst="rect">
              <a:avLst/>
            </a:prstGeom>
            <a:noFill/>
            <a:ln w="9525">
              <a:noFill/>
              <a:miter lim="800000"/>
              <a:headEnd/>
              <a:tailEnd/>
            </a:ln>
          </p:spPr>
        </p:pic>
        <p:pic>
          <p:nvPicPr>
            <p:cNvPr id="530592" name="Picture 160"/>
            <p:cNvPicPr>
              <a:picLocks noChangeAspect="1" noChangeArrowheads="1"/>
            </p:cNvPicPr>
            <p:nvPr/>
          </p:nvPicPr>
          <p:blipFill>
            <a:blip r:embed="rId3" cstate="print"/>
            <a:srcRect/>
            <a:stretch>
              <a:fillRect/>
            </a:stretch>
          </p:blipFill>
          <p:spPr bwMode="auto">
            <a:xfrm>
              <a:off x="2247" y="1965"/>
              <a:ext cx="16" cy="18"/>
            </a:xfrm>
            <a:prstGeom prst="rect">
              <a:avLst/>
            </a:prstGeom>
            <a:noFill/>
            <a:ln w="9525">
              <a:noFill/>
              <a:miter lim="800000"/>
              <a:headEnd/>
              <a:tailEnd/>
            </a:ln>
          </p:spPr>
        </p:pic>
        <p:sp>
          <p:nvSpPr>
            <p:cNvPr id="530593" name="Rectangle 161"/>
            <p:cNvSpPr>
              <a:spLocks noChangeArrowheads="1"/>
            </p:cNvSpPr>
            <p:nvPr/>
          </p:nvSpPr>
          <p:spPr bwMode="auto">
            <a:xfrm>
              <a:off x="2278" y="1965"/>
              <a:ext cx="13"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read( )</a:t>
              </a:r>
              <a:endParaRPr lang="en-AU" sz="2000" b="1">
                <a:latin typeface="Arial Narrow" pitchFamily="34" charset="0"/>
              </a:endParaRPr>
            </a:p>
          </p:txBody>
        </p:sp>
        <p:sp>
          <p:nvSpPr>
            <p:cNvPr id="530594" name="Line 162"/>
            <p:cNvSpPr>
              <a:spLocks noChangeShapeType="1"/>
            </p:cNvSpPr>
            <p:nvPr/>
          </p:nvSpPr>
          <p:spPr bwMode="auto">
            <a:xfrm flipH="1" flipV="1">
              <a:off x="2336" y="1980"/>
              <a:ext cx="74" cy="26"/>
            </a:xfrm>
            <a:prstGeom prst="line">
              <a:avLst/>
            </a:prstGeom>
            <a:noFill/>
            <a:ln w="0">
              <a:solidFill>
                <a:srgbClr val="000000"/>
              </a:solidFill>
              <a:round/>
              <a:headEnd/>
              <a:tailEnd/>
            </a:ln>
          </p:spPr>
          <p:txBody>
            <a:bodyPr/>
            <a:lstStyle/>
            <a:p>
              <a:endParaRPr lang="en-US"/>
            </a:p>
          </p:txBody>
        </p:sp>
        <p:sp>
          <p:nvSpPr>
            <p:cNvPr id="530595" name="Freeform 163"/>
            <p:cNvSpPr>
              <a:spLocks/>
            </p:cNvSpPr>
            <p:nvPr/>
          </p:nvSpPr>
          <p:spPr bwMode="auto">
            <a:xfrm>
              <a:off x="2336" y="1978"/>
              <a:ext cx="20" cy="16"/>
            </a:xfrm>
            <a:custGeom>
              <a:avLst/>
              <a:gdLst/>
              <a:ahLst/>
              <a:cxnLst>
                <a:cxn ang="0">
                  <a:pos x="0" y="4"/>
                </a:cxn>
                <a:cxn ang="0">
                  <a:pos x="80" y="0"/>
                </a:cxn>
                <a:cxn ang="0">
                  <a:pos x="65" y="47"/>
                </a:cxn>
                <a:cxn ang="0">
                  <a:pos x="0" y="4"/>
                </a:cxn>
              </a:cxnLst>
              <a:rect l="0" t="0" r="r" b="b"/>
              <a:pathLst>
                <a:path w="80" h="47">
                  <a:moveTo>
                    <a:pt x="0" y="4"/>
                  </a:moveTo>
                  <a:lnTo>
                    <a:pt x="80" y="0"/>
                  </a:lnTo>
                  <a:lnTo>
                    <a:pt x="65" y="47"/>
                  </a:lnTo>
                  <a:lnTo>
                    <a:pt x="0" y="4"/>
                  </a:lnTo>
                  <a:close/>
                </a:path>
              </a:pathLst>
            </a:custGeom>
            <a:solidFill>
              <a:srgbClr val="FFFFFF"/>
            </a:solidFill>
            <a:ln w="0">
              <a:solidFill>
                <a:srgbClr val="000000"/>
              </a:solidFill>
              <a:prstDash val="solid"/>
              <a:round/>
              <a:headEnd/>
              <a:tailEnd/>
            </a:ln>
          </p:spPr>
          <p:txBody>
            <a:bodyPr/>
            <a:lstStyle/>
            <a:p>
              <a:endParaRPr lang="en-US"/>
            </a:p>
          </p:txBody>
        </p:sp>
        <p:sp>
          <p:nvSpPr>
            <p:cNvPr id="530596" name="Line 164"/>
            <p:cNvSpPr>
              <a:spLocks noChangeShapeType="1"/>
            </p:cNvSpPr>
            <p:nvPr/>
          </p:nvSpPr>
          <p:spPr bwMode="auto">
            <a:xfrm flipV="1">
              <a:off x="2290" y="1860"/>
              <a:ext cx="1" cy="32"/>
            </a:xfrm>
            <a:prstGeom prst="line">
              <a:avLst/>
            </a:prstGeom>
            <a:noFill/>
            <a:ln w="0">
              <a:solidFill>
                <a:srgbClr val="000000"/>
              </a:solidFill>
              <a:round/>
              <a:headEnd/>
              <a:tailEnd/>
            </a:ln>
          </p:spPr>
          <p:txBody>
            <a:bodyPr/>
            <a:lstStyle/>
            <a:p>
              <a:endParaRPr lang="en-US"/>
            </a:p>
          </p:txBody>
        </p:sp>
        <p:sp>
          <p:nvSpPr>
            <p:cNvPr id="530597" name="Freeform 165"/>
            <p:cNvSpPr>
              <a:spLocks/>
            </p:cNvSpPr>
            <p:nvPr/>
          </p:nvSpPr>
          <p:spPr bwMode="auto">
            <a:xfrm>
              <a:off x="2285" y="1860"/>
              <a:ext cx="10" cy="20"/>
            </a:xfrm>
            <a:custGeom>
              <a:avLst/>
              <a:gdLst/>
              <a:ahLst/>
              <a:cxnLst>
                <a:cxn ang="0">
                  <a:pos x="18" y="0"/>
                </a:cxn>
                <a:cxn ang="0">
                  <a:pos x="37" y="31"/>
                </a:cxn>
                <a:cxn ang="0">
                  <a:pos x="18" y="61"/>
                </a:cxn>
                <a:cxn ang="0">
                  <a:pos x="0" y="31"/>
                </a:cxn>
                <a:cxn ang="0">
                  <a:pos x="18" y="0"/>
                </a:cxn>
              </a:cxnLst>
              <a:rect l="0" t="0" r="r" b="b"/>
              <a:pathLst>
                <a:path w="37" h="61">
                  <a:moveTo>
                    <a:pt x="18" y="0"/>
                  </a:moveTo>
                  <a:lnTo>
                    <a:pt x="37" y="31"/>
                  </a:lnTo>
                  <a:lnTo>
                    <a:pt x="18" y="61"/>
                  </a:lnTo>
                  <a:lnTo>
                    <a:pt x="0" y="31"/>
                  </a:lnTo>
                  <a:lnTo>
                    <a:pt x="18" y="0"/>
                  </a:lnTo>
                  <a:close/>
                </a:path>
              </a:pathLst>
            </a:custGeom>
            <a:solidFill>
              <a:srgbClr val="FFFFFF"/>
            </a:solidFill>
            <a:ln w="0">
              <a:solidFill>
                <a:srgbClr val="000000"/>
              </a:solidFill>
              <a:prstDash val="solid"/>
              <a:round/>
              <a:headEnd/>
              <a:tailEnd/>
            </a:ln>
          </p:spPr>
          <p:txBody>
            <a:bodyPr/>
            <a:lstStyle/>
            <a:p>
              <a:endParaRPr lang="en-US"/>
            </a:p>
          </p:txBody>
        </p:sp>
        <p:sp>
          <p:nvSpPr>
            <p:cNvPr id="530598" name="Line 166"/>
            <p:cNvSpPr>
              <a:spLocks noChangeShapeType="1"/>
            </p:cNvSpPr>
            <p:nvPr/>
          </p:nvSpPr>
          <p:spPr bwMode="auto">
            <a:xfrm>
              <a:off x="2290" y="1892"/>
              <a:ext cx="1" cy="33"/>
            </a:xfrm>
            <a:prstGeom prst="line">
              <a:avLst/>
            </a:prstGeom>
            <a:noFill/>
            <a:ln w="0">
              <a:solidFill>
                <a:srgbClr val="000000"/>
              </a:solidFill>
              <a:round/>
              <a:headEnd/>
              <a:tailEnd/>
            </a:ln>
          </p:spPr>
          <p:txBody>
            <a:bodyPr/>
            <a:lstStyle/>
            <a:p>
              <a:endParaRPr lang="en-US"/>
            </a:p>
          </p:txBody>
        </p:sp>
        <p:sp>
          <p:nvSpPr>
            <p:cNvPr id="530599" name="Line 167"/>
            <p:cNvSpPr>
              <a:spLocks noChangeShapeType="1"/>
            </p:cNvSpPr>
            <p:nvPr/>
          </p:nvSpPr>
          <p:spPr bwMode="auto">
            <a:xfrm flipV="1">
              <a:off x="2290" y="1911"/>
              <a:ext cx="5" cy="14"/>
            </a:xfrm>
            <a:prstGeom prst="line">
              <a:avLst/>
            </a:prstGeom>
            <a:noFill/>
            <a:ln w="1588">
              <a:solidFill>
                <a:srgbClr val="000000"/>
              </a:solidFill>
              <a:round/>
              <a:headEnd/>
              <a:tailEnd/>
            </a:ln>
          </p:spPr>
          <p:txBody>
            <a:bodyPr/>
            <a:lstStyle/>
            <a:p>
              <a:endParaRPr lang="en-US"/>
            </a:p>
          </p:txBody>
        </p:sp>
        <p:sp>
          <p:nvSpPr>
            <p:cNvPr id="530600" name="Line 168"/>
            <p:cNvSpPr>
              <a:spLocks noChangeShapeType="1"/>
            </p:cNvSpPr>
            <p:nvPr/>
          </p:nvSpPr>
          <p:spPr bwMode="auto">
            <a:xfrm flipH="1" flipV="1">
              <a:off x="2285" y="1911"/>
              <a:ext cx="5" cy="14"/>
            </a:xfrm>
            <a:prstGeom prst="line">
              <a:avLst/>
            </a:prstGeom>
            <a:noFill/>
            <a:ln w="1588">
              <a:solidFill>
                <a:srgbClr val="000000"/>
              </a:solidFill>
              <a:round/>
              <a:headEnd/>
              <a:tailEnd/>
            </a:ln>
          </p:spPr>
          <p:txBody>
            <a:bodyPr/>
            <a:lstStyle/>
            <a:p>
              <a:endParaRPr lang="en-US"/>
            </a:p>
          </p:txBody>
        </p:sp>
        <p:sp>
          <p:nvSpPr>
            <p:cNvPr id="530601" name="Line 169"/>
            <p:cNvSpPr>
              <a:spLocks noChangeShapeType="1"/>
            </p:cNvSpPr>
            <p:nvPr/>
          </p:nvSpPr>
          <p:spPr bwMode="auto">
            <a:xfrm>
              <a:off x="2186" y="1744"/>
              <a:ext cx="57" cy="36"/>
            </a:xfrm>
            <a:prstGeom prst="line">
              <a:avLst/>
            </a:prstGeom>
            <a:noFill/>
            <a:ln w="0">
              <a:solidFill>
                <a:srgbClr val="000000"/>
              </a:solidFill>
              <a:prstDash val="sysDash"/>
              <a:round/>
              <a:headEnd/>
              <a:tailEnd/>
            </a:ln>
          </p:spPr>
          <p:txBody>
            <a:bodyPr/>
            <a:lstStyle/>
            <a:p>
              <a:endParaRPr lang="en-US"/>
            </a:p>
          </p:txBody>
        </p:sp>
        <p:sp>
          <p:nvSpPr>
            <p:cNvPr id="530602" name="Line 170"/>
            <p:cNvSpPr>
              <a:spLocks noChangeShapeType="1"/>
            </p:cNvSpPr>
            <p:nvPr/>
          </p:nvSpPr>
          <p:spPr bwMode="auto">
            <a:xfrm flipH="1" flipV="1">
              <a:off x="2235" y="1769"/>
              <a:ext cx="8" cy="11"/>
            </a:xfrm>
            <a:prstGeom prst="line">
              <a:avLst/>
            </a:prstGeom>
            <a:noFill/>
            <a:ln w="1588">
              <a:solidFill>
                <a:srgbClr val="000000"/>
              </a:solidFill>
              <a:round/>
              <a:headEnd/>
              <a:tailEnd/>
            </a:ln>
          </p:spPr>
          <p:txBody>
            <a:bodyPr/>
            <a:lstStyle/>
            <a:p>
              <a:endParaRPr lang="en-US"/>
            </a:p>
          </p:txBody>
        </p:sp>
        <p:sp>
          <p:nvSpPr>
            <p:cNvPr id="530603" name="Line 171"/>
            <p:cNvSpPr>
              <a:spLocks noChangeShapeType="1"/>
            </p:cNvSpPr>
            <p:nvPr/>
          </p:nvSpPr>
          <p:spPr bwMode="auto">
            <a:xfrm flipH="1" flipV="1">
              <a:off x="2231" y="1779"/>
              <a:ext cx="12" cy="1"/>
            </a:xfrm>
            <a:prstGeom prst="line">
              <a:avLst/>
            </a:prstGeom>
            <a:noFill/>
            <a:ln w="1588">
              <a:solidFill>
                <a:srgbClr val="000000"/>
              </a:solidFill>
              <a:round/>
              <a:headEnd/>
              <a:tailEnd/>
            </a:ln>
          </p:spPr>
          <p:txBody>
            <a:bodyPr/>
            <a:lstStyle/>
            <a:p>
              <a:endParaRPr lang="en-US"/>
            </a:p>
          </p:txBody>
        </p:sp>
        <p:sp>
          <p:nvSpPr>
            <p:cNvPr id="530604" name="Line 172"/>
            <p:cNvSpPr>
              <a:spLocks noChangeShapeType="1"/>
            </p:cNvSpPr>
            <p:nvPr/>
          </p:nvSpPr>
          <p:spPr bwMode="auto">
            <a:xfrm flipV="1">
              <a:off x="2186" y="1701"/>
              <a:ext cx="118" cy="6"/>
            </a:xfrm>
            <a:prstGeom prst="line">
              <a:avLst/>
            </a:prstGeom>
            <a:noFill/>
            <a:ln w="0">
              <a:solidFill>
                <a:srgbClr val="000000"/>
              </a:solidFill>
              <a:prstDash val="sysDash"/>
              <a:round/>
              <a:headEnd/>
              <a:tailEnd/>
            </a:ln>
          </p:spPr>
          <p:txBody>
            <a:bodyPr/>
            <a:lstStyle/>
            <a:p>
              <a:endParaRPr lang="en-US"/>
            </a:p>
          </p:txBody>
        </p:sp>
        <p:sp>
          <p:nvSpPr>
            <p:cNvPr id="530605" name="Line 173"/>
            <p:cNvSpPr>
              <a:spLocks noChangeShapeType="1"/>
            </p:cNvSpPr>
            <p:nvPr/>
          </p:nvSpPr>
          <p:spPr bwMode="auto">
            <a:xfrm flipH="1">
              <a:off x="2293" y="1701"/>
              <a:ext cx="11" cy="7"/>
            </a:xfrm>
            <a:prstGeom prst="line">
              <a:avLst/>
            </a:prstGeom>
            <a:noFill/>
            <a:ln w="1588">
              <a:solidFill>
                <a:srgbClr val="000000"/>
              </a:solidFill>
              <a:round/>
              <a:headEnd/>
              <a:tailEnd/>
            </a:ln>
          </p:spPr>
          <p:txBody>
            <a:bodyPr/>
            <a:lstStyle/>
            <a:p>
              <a:endParaRPr lang="en-US"/>
            </a:p>
          </p:txBody>
        </p:sp>
        <p:sp>
          <p:nvSpPr>
            <p:cNvPr id="530606" name="Line 174"/>
            <p:cNvSpPr>
              <a:spLocks noChangeShapeType="1"/>
            </p:cNvSpPr>
            <p:nvPr/>
          </p:nvSpPr>
          <p:spPr bwMode="auto">
            <a:xfrm flipH="1" flipV="1">
              <a:off x="2292" y="1696"/>
              <a:ext cx="12" cy="5"/>
            </a:xfrm>
            <a:prstGeom prst="line">
              <a:avLst/>
            </a:prstGeom>
            <a:noFill/>
            <a:ln w="1588">
              <a:solidFill>
                <a:srgbClr val="000000"/>
              </a:solidFill>
              <a:round/>
              <a:headEnd/>
              <a:tailEnd/>
            </a:ln>
          </p:spPr>
          <p:txBody>
            <a:bodyPr/>
            <a:lstStyle/>
            <a:p>
              <a:endParaRPr lang="en-US"/>
            </a:p>
          </p:txBody>
        </p:sp>
        <p:sp>
          <p:nvSpPr>
            <p:cNvPr id="530607" name="Freeform 175"/>
            <p:cNvSpPr>
              <a:spLocks/>
            </p:cNvSpPr>
            <p:nvPr/>
          </p:nvSpPr>
          <p:spPr bwMode="auto">
            <a:xfrm>
              <a:off x="2643" y="1744"/>
              <a:ext cx="104" cy="63"/>
            </a:xfrm>
            <a:custGeom>
              <a:avLst/>
              <a:gdLst/>
              <a:ahLst/>
              <a:cxnLst>
                <a:cxn ang="0">
                  <a:pos x="0" y="0"/>
                </a:cxn>
                <a:cxn ang="0">
                  <a:pos x="296" y="0"/>
                </a:cxn>
                <a:cxn ang="0">
                  <a:pos x="332" y="36"/>
                </a:cxn>
                <a:cxn ang="0">
                  <a:pos x="332" y="168"/>
                </a:cxn>
                <a:cxn ang="0">
                  <a:pos x="0" y="168"/>
                </a:cxn>
                <a:cxn ang="0">
                  <a:pos x="0" y="0"/>
                </a:cxn>
              </a:cxnLst>
              <a:rect l="0" t="0" r="r" b="b"/>
              <a:pathLst>
                <a:path w="332" h="168">
                  <a:moveTo>
                    <a:pt x="0" y="0"/>
                  </a:moveTo>
                  <a:lnTo>
                    <a:pt x="296" y="0"/>
                  </a:lnTo>
                  <a:lnTo>
                    <a:pt x="332" y="36"/>
                  </a:lnTo>
                  <a:lnTo>
                    <a:pt x="332" y="168"/>
                  </a:lnTo>
                  <a:lnTo>
                    <a:pt x="0" y="168"/>
                  </a:lnTo>
                  <a:lnTo>
                    <a:pt x="0" y="0"/>
                  </a:lnTo>
                </a:path>
              </a:pathLst>
            </a:custGeom>
            <a:noFill/>
            <a:ln w="0">
              <a:solidFill>
                <a:srgbClr val="000000"/>
              </a:solidFill>
              <a:prstDash val="solid"/>
              <a:round/>
              <a:headEnd/>
              <a:tailEnd/>
            </a:ln>
          </p:spPr>
          <p:txBody>
            <a:bodyPr/>
            <a:lstStyle/>
            <a:p>
              <a:endParaRPr lang="en-US"/>
            </a:p>
          </p:txBody>
        </p:sp>
        <p:sp>
          <p:nvSpPr>
            <p:cNvPr id="530608" name="Freeform 176"/>
            <p:cNvSpPr>
              <a:spLocks/>
            </p:cNvSpPr>
            <p:nvPr/>
          </p:nvSpPr>
          <p:spPr bwMode="auto">
            <a:xfrm>
              <a:off x="2736" y="1744"/>
              <a:ext cx="11" cy="13"/>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0">
              <a:solidFill>
                <a:srgbClr val="000000"/>
              </a:solidFill>
              <a:prstDash val="solid"/>
              <a:round/>
              <a:headEnd/>
              <a:tailEnd/>
            </a:ln>
          </p:spPr>
          <p:txBody>
            <a:bodyPr/>
            <a:lstStyle/>
            <a:p>
              <a:endParaRPr lang="en-US"/>
            </a:p>
          </p:txBody>
        </p:sp>
        <p:sp>
          <p:nvSpPr>
            <p:cNvPr id="530609" name="Rectangle 177"/>
            <p:cNvSpPr>
              <a:spLocks noChangeArrowheads="1"/>
            </p:cNvSpPr>
            <p:nvPr/>
          </p:nvSpPr>
          <p:spPr bwMode="auto">
            <a:xfrm>
              <a:off x="2673" y="1746"/>
              <a:ext cx="2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read() fill the </a:t>
              </a:r>
              <a:endParaRPr lang="en-AU" sz="2000" b="1">
                <a:latin typeface="Arial Narrow" pitchFamily="34" charset="0"/>
              </a:endParaRPr>
            </a:p>
          </p:txBody>
        </p:sp>
        <p:sp>
          <p:nvSpPr>
            <p:cNvPr id="530610" name="Rectangle 178"/>
            <p:cNvSpPr>
              <a:spLocks noChangeArrowheads="1"/>
            </p:cNvSpPr>
            <p:nvPr/>
          </p:nvSpPr>
          <p:spPr bwMode="auto">
            <a:xfrm>
              <a:off x="2661" y="1756"/>
              <a:ext cx="1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code..</a:t>
              </a:r>
              <a:endParaRPr lang="en-AU" sz="2000" b="1">
                <a:latin typeface="Arial Narrow" pitchFamily="34" charset="0"/>
              </a:endParaRPr>
            </a:p>
          </p:txBody>
        </p:sp>
        <p:sp>
          <p:nvSpPr>
            <p:cNvPr id="530611" name="Line 179"/>
            <p:cNvSpPr>
              <a:spLocks noChangeShapeType="1"/>
            </p:cNvSpPr>
            <p:nvPr/>
          </p:nvSpPr>
          <p:spPr bwMode="auto">
            <a:xfrm flipH="1">
              <a:off x="2592" y="1780"/>
              <a:ext cx="51" cy="5"/>
            </a:xfrm>
            <a:prstGeom prst="line">
              <a:avLst/>
            </a:prstGeom>
            <a:noFill/>
            <a:ln w="0" cap="rnd">
              <a:solidFill>
                <a:srgbClr val="000000"/>
              </a:solidFill>
              <a:prstDash val="sysDot"/>
              <a:round/>
              <a:headEnd/>
              <a:tailEnd/>
            </a:ln>
          </p:spPr>
          <p:txBody>
            <a:bodyPr/>
            <a:lstStyle/>
            <a:p>
              <a:endParaRPr lang="en-US"/>
            </a:p>
          </p:txBody>
        </p:sp>
        <p:sp>
          <p:nvSpPr>
            <p:cNvPr id="530612" name="Line 180"/>
            <p:cNvSpPr>
              <a:spLocks noChangeShapeType="1"/>
            </p:cNvSpPr>
            <p:nvPr/>
          </p:nvSpPr>
          <p:spPr bwMode="invGray">
            <a:xfrm>
              <a:off x="2079" y="1995"/>
              <a:ext cx="122" cy="0"/>
            </a:xfrm>
            <a:prstGeom prst="line">
              <a:avLst/>
            </a:prstGeom>
            <a:noFill/>
            <a:ln w="1651">
              <a:solidFill>
                <a:schemeClr val="bg1"/>
              </a:solidFill>
              <a:round/>
              <a:headEnd/>
              <a:tailEnd/>
            </a:ln>
            <a:effectLst/>
          </p:spPr>
          <p:txBody>
            <a:bodyPr wrap="none" tIns="91440" bIns="91440" anchor="ctr"/>
            <a:lstStyle/>
            <a:p>
              <a:endParaRPr lang="en-US"/>
            </a:p>
          </p:txBody>
        </p:sp>
        <p:sp>
          <p:nvSpPr>
            <p:cNvPr id="530613" name="Line 181"/>
            <p:cNvSpPr>
              <a:spLocks noChangeShapeType="1"/>
            </p:cNvSpPr>
            <p:nvPr/>
          </p:nvSpPr>
          <p:spPr bwMode="invGray">
            <a:xfrm>
              <a:off x="2078" y="1974"/>
              <a:ext cx="122" cy="0"/>
            </a:xfrm>
            <a:prstGeom prst="line">
              <a:avLst/>
            </a:prstGeom>
            <a:noFill/>
            <a:ln w="1651">
              <a:solidFill>
                <a:schemeClr val="bg1"/>
              </a:solidFill>
              <a:round/>
              <a:headEnd/>
              <a:tailEnd/>
            </a:ln>
            <a:effectLst/>
          </p:spPr>
          <p:txBody>
            <a:bodyPr wrap="none" tIns="91440" bIns="91440" anchor="ctr"/>
            <a:lstStyle/>
            <a:p>
              <a:endParaRPr lang="en-US"/>
            </a:p>
          </p:txBody>
        </p:sp>
        <p:grpSp>
          <p:nvGrpSpPr>
            <p:cNvPr id="530614" name="Group 182"/>
            <p:cNvGrpSpPr>
              <a:grpSpLocks/>
            </p:cNvGrpSpPr>
            <p:nvPr/>
          </p:nvGrpSpPr>
          <p:grpSpPr bwMode="auto">
            <a:xfrm>
              <a:off x="2245" y="1951"/>
              <a:ext cx="91" cy="9"/>
              <a:chOff x="2245" y="1951"/>
              <a:chExt cx="91" cy="9"/>
            </a:xfrm>
          </p:grpSpPr>
          <p:sp>
            <p:nvSpPr>
              <p:cNvPr id="530615" name="Line 183"/>
              <p:cNvSpPr>
                <a:spLocks noChangeShapeType="1"/>
              </p:cNvSpPr>
              <p:nvPr/>
            </p:nvSpPr>
            <p:spPr bwMode="invGray">
              <a:xfrm>
                <a:off x="2245" y="1960"/>
                <a:ext cx="90" cy="0"/>
              </a:xfrm>
              <a:prstGeom prst="line">
                <a:avLst/>
              </a:prstGeom>
              <a:noFill/>
              <a:ln w="1651">
                <a:solidFill>
                  <a:schemeClr val="bg1"/>
                </a:solidFill>
                <a:round/>
                <a:headEnd/>
                <a:tailEnd/>
              </a:ln>
              <a:effectLst/>
            </p:spPr>
            <p:txBody>
              <a:bodyPr wrap="none" tIns="91440" bIns="91440" anchor="ctr"/>
              <a:lstStyle/>
              <a:p>
                <a:endParaRPr lang="en-US"/>
              </a:p>
            </p:txBody>
          </p:sp>
          <p:sp>
            <p:nvSpPr>
              <p:cNvPr id="530616" name="Line 184"/>
              <p:cNvSpPr>
                <a:spLocks noChangeShapeType="1"/>
              </p:cNvSpPr>
              <p:nvPr/>
            </p:nvSpPr>
            <p:spPr bwMode="invGray">
              <a:xfrm>
                <a:off x="2246" y="1951"/>
                <a:ext cx="90" cy="0"/>
              </a:xfrm>
              <a:prstGeom prst="line">
                <a:avLst/>
              </a:prstGeom>
              <a:noFill/>
              <a:ln w="1651">
                <a:solidFill>
                  <a:schemeClr val="bg1"/>
                </a:solidFill>
                <a:round/>
                <a:headEnd/>
                <a:tailEnd/>
              </a:ln>
              <a:effectLst/>
            </p:spPr>
            <p:txBody>
              <a:bodyPr wrap="none" tIns="91440" bIns="91440" anchor="ctr"/>
              <a:lstStyle/>
              <a:p>
                <a:endParaRPr lang="en-US"/>
              </a:p>
            </p:txBody>
          </p:sp>
        </p:grpSp>
        <p:sp>
          <p:nvSpPr>
            <p:cNvPr id="530617" name="Rectangle 185"/>
            <p:cNvSpPr>
              <a:spLocks noChangeArrowheads="1"/>
            </p:cNvSpPr>
            <p:nvPr/>
          </p:nvSpPr>
          <p:spPr bwMode="auto">
            <a:xfrm>
              <a:off x="2412" y="1957"/>
              <a:ext cx="92" cy="78"/>
            </a:xfrm>
            <a:prstGeom prst="rect">
              <a:avLst/>
            </a:prstGeom>
            <a:noFill/>
            <a:ln w="0">
              <a:solidFill>
                <a:srgbClr val="000000"/>
              </a:solidFill>
              <a:miter lim="800000"/>
              <a:headEnd/>
              <a:tailEnd/>
            </a:ln>
          </p:spPr>
          <p:txBody>
            <a:bodyPr/>
            <a:lstStyle/>
            <a:p>
              <a:endParaRPr lang="en-US"/>
            </a:p>
          </p:txBody>
        </p:sp>
        <p:grpSp>
          <p:nvGrpSpPr>
            <p:cNvPr id="530618" name="Group 186"/>
            <p:cNvGrpSpPr>
              <a:grpSpLocks/>
            </p:cNvGrpSpPr>
            <p:nvPr/>
          </p:nvGrpSpPr>
          <p:grpSpPr bwMode="auto">
            <a:xfrm>
              <a:off x="2413" y="1983"/>
              <a:ext cx="91" cy="9"/>
              <a:chOff x="2245" y="1951"/>
              <a:chExt cx="91" cy="9"/>
            </a:xfrm>
          </p:grpSpPr>
          <p:sp>
            <p:nvSpPr>
              <p:cNvPr id="530619" name="Line 187"/>
              <p:cNvSpPr>
                <a:spLocks noChangeShapeType="1"/>
              </p:cNvSpPr>
              <p:nvPr/>
            </p:nvSpPr>
            <p:spPr bwMode="invGray">
              <a:xfrm>
                <a:off x="2245" y="1960"/>
                <a:ext cx="90" cy="0"/>
              </a:xfrm>
              <a:prstGeom prst="line">
                <a:avLst/>
              </a:prstGeom>
              <a:noFill/>
              <a:ln w="1651">
                <a:solidFill>
                  <a:schemeClr val="bg1"/>
                </a:solidFill>
                <a:round/>
                <a:headEnd/>
                <a:tailEnd/>
              </a:ln>
              <a:effectLst/>
            </p:spPr>
            <p:txBody>
              <a:bodyPr wrap="none" tIns="91440" bIns="91440" anchor="ctr"/>
              <a:lstStyle/>
              <a:p>
                <a:endParaRPr lang="en-US"/>
              </a:p>
            </p:txBody>
          </p:sp>
          <p:sp>
            <p:nvSpPr>
              <p:cNvPr id="530620" name="Line 188"/>
              <p:cNvSpPr>
                <a:spLocks noChangeShapeType="1"/>
              </p:cNvSpPr>
              <p:nvPr/>
            </p:nvSpPr>
            <p:spPr bwMode="invGray">
              <a:xfrm>
                <a:off x="2246" y="1951"/>
                <a:ext cx="90" cy="0"/>
              </a:xfrm>
              <a:prstGeom prst="line">
                <a:avLst/>
              </a:prstGeom>
              <a:noFill/>
              <a:ln w="1651">
                <a:solidFill>
                  <a:schemeClr val="bg1"/>
                </a:solidFill>
                <a:round/>
                <a:headEnd/>
                <a:tailEnd/>
              </a:ln>
              <a:effectLst/>
            </p:spPr>
            <p:txBody>
              <a:bodyPr wrap="none" tIns="91440" bIns="91440" anchor="ctr"/>
              <a:lstStyle/>
              <a:p>
                <a:endParaRPr lang="en-US"/>
              </a:p>
            </p:txBody>
          </p:sp>
        </p:grpSp>
        <p:grpSp>
          <p:nvGrpSpPr>
            <p:cNvPr id="530621" name="Group 189"/>
            <p:cNvGrpSpPr>
              <a:grpSpLocks/>
            </p:cNvGrpSpPr>
            <p:nvPr/>
          </p:nvGrpSpPr>
          <p:grpSpPr bwMode="auto">
            <a:xfrm>
              <a:off x="2243" y="1786"/>
              <a:ext cx="91" cy="9"/>
              <a:chOff x="2245" y="1951"/>
              <a:chExt cx="91" cy="9"/>
            </a:xfrm>
          </p:grpSpPr>
          <p:sp>
            <p:nvSpPr>
              <p:cNvPr id="530622" name="Line 190"/>
              <p:cNvSpPr>
                <a:spLocks noChangeShapeType="1"/>
              </p:cNvSpPr>
              <p:nvPr/>
            </p:nvSpPr>
            <p:spPr bwMode="invGray">
              <a:xfrm>
                <a:off x="2245" y="1960"/>
                <a:ext cx="90" cy="0"/>
              </a:xfrm>
              <a:prstGeom prst="line">
                <a:avLst/>
              </a:prstGeom>
              <a:noFill/>
              <a:ln w="1651">
                <a:solidFill>
                  <a:schemeClr val="bg1"/>
                </a:solidFill>
                <a:round/>
                <a:headEnd/>
                <a:tailEnd/>
              </a:ln>
              <a:effectLst/>
            </p:spPr>
            <p:txBody>
              <a:bodyPr wrap="none" tIns="91440" bIns="91440" anchor="ctr"/>
              <a:lstStyle/>
              <a:p>
                <a:endParaRPr lang="en-US"/>
              </a:p>
            </p:txBody>
          </p:sp>
          <p:sp>
            <p:nvSpPr>
              <p:cNvPr id="530623" name="Line 191"/>
              <p:cNvSpPr>
                <a:spLocks noChangeShapeType="1"/>
              </p:cNvSpPr>
              <p:nvPr/>
            </p:nvSpPr>
            <p:spPr bwMode="invGray">
              <a:xfrm>
                <a:off x="2246" y="1951"/>
                <a:ext cx="90" cy="0"/>
              </a:xfrm>
              <a:prstGeom prst="line">
                <a:avLst/>
              </a:prstGeom>
              <a:noFill/>
              <a:ln w="1651">
                <a:solidFill>
                  <a:schemeClr val="bg1"/>
                </a:solidFill>
                <a:round/>
                <a:headEnd/>
                <a:tailEnd/>
              </a:ln>
              <a:effectLst/>
            </p:spPr>
            <p:txBody>
              <a:bodyPr wrap="none" tIns="91440" bIns="91440" anchor="ctr"/>
              <a:lstStyle/>
              <a:p>
                <a:endParaRPr lang="en-US"/>
              </a:p>
            </p:txBody>
          </p:sp>
        </p:grpSp>
        <p:grpSp>
          <p:nvGrpSpPr>
            <p:cNvPr id="530624" name="Group 192"/>
            <p:cNvGrpSpPr>
              <a:grpSpLocks/>
            </p:cNvGrpSpPr>
            <p:nvPr/>
          </p:nvGrpSpPr>
          <p:grpSpPr bwMode="auto">
            <a:xfrm>
              <a:off x="2089" y="1691"/>
              <a:ext cx="91" cy="9"/>
              <a:chOff x="2245" y="1951"/>
              <a:chExt cx="91" cy="9"/>
            </a:xfrm>
          </p:grpSpPr>
          <p:sp>
            <p:nvSpPr>
              <p:cNvPr id="530625" name="Line 193"/>
              <p:cNvSpPr>
                <a:spLocks noChangeShapeType="1"/>
              </p:cNvSpPr>
              <p:nvPr/>
            </p:nvSpPr>
            <p:spPr bwMode="invGray">
              <a:xfrm>
                <a:off x="2245" y="1960"/>
                <a:ext cx="90" cy="0"/>
              </a:xfrm>
              <a:prstGeom prst="line">
                <a:avLst/>
              </a:prstGeom>
              <a:noFill/>
              <a:ln w="1651">
                <a:solidFill>
                  <a:schemeClr val="bg1"/>
                </a:solidFill>
                <a:round/>
                <a:headEnd/>
                <a:tailEnd/>
              </a:ln>
              <a:effectLst/>
            </p:spPr>
            <p:txBody>
              <a:bodyPr wrap="none" tIns="91440" bIns="91440" anchor="ctr"/>
              <a:lstStyle/>
              <a:p>
                <a:endParaRPr lang="en-US"/>
              </a:p>
            </p:txBody>
          </p:sp>
          <p:sp>
            <p:nvSpPr>
              <p:cNvPr id="530626" name="Line 194"/>
              <p:cNvSpPr>
                <a:spLocks noChangeShapeType="1"/>
              </p:cNvSpPr>
              <p:nvPr/>
            </p:nvSpPr>
            <p:spPr bwMode="invGray">
              <a:xfrm>
                <a:off x="2246" y="1951"/>
                <a:ext cx="90" cy="0"/>
              </a:xfrm>
              <a:prstGeom prst="line">
                <a:avLst/>
              </a:prstGeom>
              <a:noFill/>
              <a:ln w="1651">
                <a:solidFill>
                  <a:schemeClr val="bg1"/>
                </a:solidFill>
                <a:round/>
                <a:headEnd/>
                <a:tailEnd/>
              </a:ln>
              <a:effectLst/>
            </p:spPr>
            <p:txBody>
              <a:bodyPr wrap="none" tIns="91440" bIns="91440" anchor="ctr"/>
              <a:lstStyle/>
              <a:p>
                <a:endParaRPr lang="en-US"/>
              </a:p>
            </p:txBody>
          </p:sp>
        </p:grpSp>
        <p:sp>
          <p:nvSpPr>
            <p:cNvPr id="530627" name="Rectangle 195"/>
            <p:cNvSpPr>
              <a:spLocks noChangeArrowheads="1"/>
            </p:cNvSpPr>
            <p:nvPr/>
          </p:nvSpPr>
          <p:spPr bwMode="auto">
            <a:xfrm>
              <a:off x="2308" y="1651"/>
              <a:ext cx="94" cy="93"/>
            </a:xfrm>
            <a:prstGeom prst="rect">
              <a:avLst/>
            </a:prstGeom>
            <a:noFill/>
            <a:ln w="0">
              <a:solidFill>
                <a:srgbClr val="000000"/>
              </a:solidFill>
              <a:miter lim="800000"/>
              <a:headEnd/>
              <a:tailEnd/>
            </a:ln>
          </p:spPr>
          <p:txBody>
            <a:bodyPr/>
            <a:lstStyle/>
            <a:p>
              <a:endParaRPr lang="en-US"/>
            </a:p>
          </p:txBody>
        </p:sp>
        <p:grpSp>
          <p:nvGrpSpPr>
            <p:cNvPr id="530628" name="Group 196"/>
            <p:cNvGrpSpPr>
              <a:grpSpLocks/>
            </p:cNvGrpSpPr>
            <p:nvPr/>
          </p:nvGrpSpPr>
          <p:grpSpPr bwMode="auto">
            <a:xfrm>
              <a:off x="2309" y="1678"/>
              <a:ext cx="91" cy="9"/>
              <a:chOff x="2245" y="1951"/>
              <a:chExt cx="91" cy="9"/>
            </a:xfrm>
          </p:grpSpPr>
          <p:sp>
            <p:nvSpPr>
              <p:cNvPr id="530629" name="Line 197"/>
              <p:cNvSpPr>
                <a:spLocks noChangeShapeType="1"/>
              </p:cNvSpPr>
              <p:nvPr/>
            </p:nvSpPr>
            <p:spPr bwMode="invGray">
              <a:xfrm>
                <a:off x="2245" y="1960"/>
                <a:ext cx="90" cy="0"/>
              </a:xfrm>
              <a:prstGeom prst="line">
                <a:avLst/>
              </a:prstGeom>
              <a:noFill/>
              <a:ln w="1651">
                <a:solidFill>
                  <a:schemeClr val="bg1"/>
                </a:solidFill>
                <a:round/>
                <a:headEnd/>
                <a:tailEnd/>
              </a:ln>
              <a:effectLst/>
            </p:spPr>
            <p:txBody>
              <a:bodyPr wrap="none" tIns="91440" bIns="91440" anchor="ctr"/>
              <a:lstStyle/>
              <a:p>
                <a:endParaRPr lang="en-US"/>
              </a:p>
            </p:txBody>
          </p:sp>
          <p:sp>
            <p:nvSpPr>
              <p:cNvPr id="530630" name="Line 198"/>
              <p:cNvSpPr>
                <a:spLocks noChangeShapeType="1"/>
              </p:cNvSpPr>
              <p:nvPr/>
            </p:nvSpPr>
            <p:spPr bwMode="invGray">
              <a:xfrm>
                <a:off x="2246" y="1951"/>
                <a:ext cx="90" cy="0"/>
              </a:xfrm>
              <a:prstGeom prst="line">
                <a:avLst/>
              </a:prstGeom>
              <a:noFill/>
              <a:ln w="1651">
                <a:solidFill>
                  <a:schemeClr val="bg1"/>
                </a:solidFill>
                <a:round/>
                <a:headEnd/>
                <a:tailEnd/>
              </a:ln>
              <a:effectLst/>
            </p:spPr>
            <p:txBody>
              <a:bodyPr wrap="none" tIns="91440" bIns="91440" anchor="ctr"/>
              <a:lstStyle/>
              <a:p>
                <a:endParaRPr lang="en-US"/>
              </a:p>
            </p:txBody>
          </p:sp>
        </p:grpSp>
        <p:sp>
          <p:nvSpPr>
            <p:cNvPr id="530631" name="Line 199"/>
            <p:cNvSpPr>
              <a:spLocks noChangeShapeType="1"/>
            </p:cNvSpPr>
            <p:nvPr/>
          </p:nvSpPr>
          <p:spPr bwMode="invGray">
            <a:xfrm>
              <a:off x="2493" y="1735"/>
              <a:ext cx="102" cy="0"/>
            </a:xfrm>
            <a:prstGeom prst="line">
              <a:avLst/>
            </a:prstGeom>
            <a:noFill/>
            <a:ln w="1651">
              <a:solidFill>
                <a:schemeClr val="bg1"/>
              </a:solidFill>
              <a:round/>
              <a:headEnd/>
              <a:tailEnd/>
            </a:ln>
            <a:effectLst/>
          </p:spPr>
          <p:txBody>
            <a:bodyPr wrap="none" tIns="91440" bIns="91440" anchor="ctr"/>
            <a:lstStyle/>
            <a:p>
              <a:endParaRPr lang="en-US"/>
            </a:p>
          </p:txBody>
        </p:sp>
        <p:sp>
          <p:nvSpPr>
            <p:cNvPr id="530632" name="Line 200"/>
            <p:cNvSpPr>
              <a:spLocks noChangeShapeType="1"/>
            </p:cNvSpPr>
            <p:nvPr/>
          </p:nvSpPr>
          <p:spPr bwMode="invGray">
            <a:xfrm>
              <a:off x="2492" y="1691"/>
              <a:ext cx="99" cy="0"/>
            </a:xfrm>
            <a:prstGeom prst="line">
              <a:avLst/>
            </a:prstGeom>
            <a:noFill/>
            <a:ln w="1651">
              <a:solidFill>
                <a:schemeClr val="bg1"/>
              </a:solidFill>
              <a:round/>
              <a:headEnd/>
              <a:tailEnd/>
            </a:ln>
            <a:effectLst/>
          </p:spPr>
          <p:txBody>
            <a:bodyPr wrap="none" tIns="91440" bIns="91440" anchor="ctr"/>
            <a:lstStyle/>
            <a:p>
              <a:endParaRPr lang="en-US"/>
            </a:p>
          </p:txBody>
        </p:sp>
      </p:grpSp>
      <p:sp>
        <p:nvSpPr>
          <p:cNvPr id="530633" name="Rectangle 201"/>
          <p:cNvSpPr>
            <a:spLocks noChangeArrowheads="1"/>
          </p:cNvSpPr>
          <p:nvPr/>
        </p:nvSpPr>
        <p:spPr bwMode="auto">
          <a:xfrm>
            <a:off x="2381250" y="3841219"/>
            <a:ext cx="1373188" cy="165100"/>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200" b="1" dirty="0">
                <a:solidFill>
                  <a:srgbClr val="0000FF"/>
                </a:solidFill>
              </a:rPr>
              <a:t>Sequence Diagram</a:t>
            </a:r>
            <a:endParaRPr lang="en-AU" sz="1200" b="1" dirty="0">
              <a:latin typeface="Arial Narrow" pitchFamily="34" charset="0"/>
            </a:endParaRPr>
          </a:p>
        </p:txBody>
      </p:sp>
      <p:grpSp>
        <p:nvGrpSpPr>
          <p:cNvPr id="530634" name="Group 202"/>
          <p:cNvGrpSpPr>
            <a:grpSpLocks/>
          </p:cNvGrpSpPr>
          <p:nvPr/>
        </p:nvGrpSpPr>
        <p:grpSpPr bwMode="auto">
          <a:xfrm>
            <a:off x="2152650" y="4096807"/>
            <a:ext cx="1797050" cy="1387475"/>
            <a:chOff x="1296" y="3162"/>
            <a:chExt cx="656" cy="387"/>
          </a:xfrm>
        </p:grpSpPr>
        <p:sp>
          <p:nvSpPr>
            <p:cNvPr id="530635" name="Oval 203"/>
            <p:cNvSpPr>
              <a:spLocks noChangeArrowheads="1"/>
            </p:cNvSpPr>
            <p:nvPr/>
          </p:nvSpPr>
          <p:spPr bwMode="auto">
            <a:xfrm>
              <a:off x="1461" y="3162"/>
              <a:ext cx="11" cy="10"/>
            </a:xfrm>
            <a:prstGeom prst="ellipse">
              <a:avLst/>
            </a:prstGeom>
            <a:noFill/>
            <a:ln w="0">
              <a:solidFill>
                <a:srgbClr val="000000"/>
              </a:solidFill>
              <a:round/>
              <a:headEnd/>
              <a:tailEnd/>
            </a:ln>
          </p:spPr>
          <p:txBody>
            <a:bodyPr/>
            <a:lstStyle/>
            <a:p>
              <a:endParaRPr lang="en-US"/>
            </a:p>
          </p:txBody>
        </p:sp>
        <p:sp>
          <p:nvSpPr>
            <p:cNvPr id="530636" name="Line 204"/>
            <p:cNvSpPr>
              <a:spLocks noChangeShapeType="1"/>
            </p:cNvSpPr>
            <p:nvPr/>
          </p:nvSpPr>
          <p:spPr bwMode="auto">
            <a:xfrm>
              <a:off x="1466" y="3172"/>
              <a:ext cx="1" cy="10"/>
            </a:xfrm>
            <a:prstGeom prst="line">
              <a:avLst/>
            </a:prstGeom>
            <a:noFill/>
            <a:ln w="0">
              <a:solidFill>
                <a:srgbClr val="000000"/>
              </a:solidFill>
              <a:round/>
              <a:headEnd/>
              <a:tailEnd/>
            </a:ln>
          </p:spPr>
          <p:txBody>
            <a:bodyPr/>
            <a:lstStyle/>
            <a:p>
              <a:endParaRPr lang="en-US"/>
            </a:p>
          </p:txBody>
        </p:sp>
        <p:sp>
          <p:nvSpPr>
            <p:cNvPr id="530637" name="Line 205"/>
            <p:cNvSpPr>
              <a:spLocks noChangeShapeType="1"/>
            </p:cNvSpPr>
            <p:nvPr/>
          </p:nvSpPr>
          <p:spPr bwMode="auto">
            <a:xfrm>
              <a:off x="1457" y="3175"/>
              <a:ext cx="18" cy="1"/>
            </a:xfrm>
            <a:prstGeom prst="line">
              <a:avLst/>
            </a:prstGeom>
            <a:noFill/>
            <a:ln w="0">
              <a:solidFill>
                <a:srgbClr val="000000"/>
              </a:solidFill>
              <a:round/>
              <a:headEnd/>
              <a:tailEnd/>
            </a:ln>
          </p:spPr>
          <p:txBody>
            <a:bodyPr/>
            <a:lstStyle/>
            <a:p>
              <a:endParaRPr lang="en-US"/>
            </a:p>
          </p:txBody>
        </p:sp>
        <p:sp>
          <p:nvSpPr>
            <p:cNvPr id="530638" name="Freeform 206"/>
            <p:cNvSpPr>
              <a:spLocks/>
            </p:cNvSpPr>
            <p:nvPr/>
          </p:nvSpPr>
          <p:spPr bwMode="auto">
            <a:xfrm>
              <a:off x="1454" y="3182"/>
              <a:ext cx="24" cy="11"/>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0">
              <a:solidFill>
                <a:srgbClr val="000000"/>
              </a:solidFill>
              <a:prstDash val="solid"/>
              <a:round/>
              <a:headEnd/>
              <a:tailEnd/>
            </a:ln>
          </p:spPr>
          <p:txBody>
            <a:bodyPr/>
            <a:lstStyle/>
            <a:p>
              <a:endParaRPr lang="en-US"/>
            </a:p>
          </p:txBody>
        </p:sp>
        <p:sp>
          <p:nvSpPr>
            <p:cNvPr id="530639" name="Rectangle 207"/>
            <p:cNvSpPr>
              <a:spLocks noChangeArrowheads="1"/>
            </p:cNvSpPr>
            <p:nvPr/>
          </p:nvSpPr>
          <p:spPr bwMode="auto">
            <a:xfrm>
              <a:off x="1462" y="3194"/>
              <a:ext cx="18"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user</a:t>
              </a:r>
              <a:endParaRPr lang="en-AU" sz="2000" b="1">
                <a:latin typeface="Arial Narrow" pitchFamily="34" charset="0"/>
              </a:endParaRPr>
            </a:p>
          </p:txBody>
        </p:sp>
        <p:sp>
          <p:nvSpPr>
            <p:cNvPr id="530640" name="Line 208"/>
            <p:cNvSpPr>
              <a:spLocks noChangeShapeType="1"/>
            </p:cNvSpPr>
            <p:nvPr/>
          </p:nvSpPr>
          <p:spPr bwMode="auto">
            <a:xfrm>
              <a:off x="1466" y="3221"/>
              <a:ext cx="1" cy="328"/>
            </a:xfrm>
            <a:prstGeom prst="line">
              <a:avLst/>
            </a:prstGeom>
            <a:noFill/>
            <a:ln w="0">
              <a:solidFill>
                <a:srgbClr val="000000"/>
              </a:solidFill>
              <a:prstDash val="sysDash"/>
              <a:round/>
              <a:headEnd/>
              <a:tailEnd/>
            </a:ln>
          </p:spPr>
          <p:txBody>
            <a:bodyPr/>
            <a:lstStyle/>
            <a:p>
              <a:endParaRPr lang="en-US"/>
            </a:p>
          </p:txBody>
        </p:sp>
        <p:sp>
          <p:nvSpPr>
            <p:cNvPr id="530641" name="Rectangle 209"/>
            <p:cNvSpPr>
              <a:spLocks noChangeArrowheads="1"/>
            </p:cNvSpPr>
            <p:nvPr/>
          </p:nvSpPr>
          <p:spPr bwMode="auto">
            <a:xfrm>
              <a:off x="1543" y="3172"/>
              <a:ext cx="73" cy="35"/>
            </a:xfrm>
            <a:prstGeom prst="rect">
              <a:avLst/>
            </a:prstGeom>
            <a:noFill/>
            <a:ln w="0">
              <a:solidFill>
                <a:srgbClr val="000000"/>
              </a:solidFill>
              <a:miter lim="800000"/>
              <a:headEnd/>
              <a:tailEnd/>
            </a:ln>
          </p:spPr>
          <p:txBody>
            <a:bodyPr/>
            <a:lstStyle/>
            <a:p>
              <a:endParaRPr lang="en-US"/>
            </a:p>
          </p:txBody>
        </p:sp>
        <p:sp>
          <p:nvSpPr>
            <p:cNvPr id="530642" name="Rectangle 210"/>
            <p:cNvSpPr>
              <a:spLocks noChangeArrowheads="1"/>
            </p:cNvSpPr>
            <p:nvPr/>
          </p:nvSpPr>
          <p:spPr bwMode="auto">
            <a:xfrm>
              <a:off x="1567" y="3174"/>
              <a:ext cx="40"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mainWnd</a:t>
              </a:r>
              <a:endParaRPr lang="en-AU" sz="2000" b="1">
                <a:latin typeface="Arial Narrow" pitchFamily="34" charset="0"/>
              </a:endParaRPr>
            </a:p>
          </p:txBody>
        </p:sp>
        <p:sp>
          <p:nvSpPr>
            <p:cNvPr id="530643" name="Line 211"/>
            <p:cNvSpPr>
              <a:spLocks noChangeShapeType="1"/>
            </p:cNvSpPr>
            <p:nvPr/>
          </p:nvSpPr>
          <p:spPr bwMode="auto">
            <a:xfrm>
              <a:off x="1579" y="3221"/>
              <a:ext cx="1" cy="328"/>
            </a:xfrm>
            <a:prstGeom prst="line">
              <a:avLst/>
            </a:prstGeom>
            <a:noFill/>
            <a:ln w="0">
              <a:solidFill>
                <a:srgbClr val="000000"/>
              </a:solidFill>
              <a:prstDash val="sysDash"/>
              <a:round/>
              <a:headEnd/>
              <a:tailEnd/>
            </a:ln>
          </p:spPr>
          <p:txBody>
            <a:bodyPr/>
            <a:lstStyle/>
            <a:p>
              <a:endParaRPr lang="en-US"/>
            </a:p>
          </p:txBody>
        </p:sp>
        <p:sp>
          <p:nvSpPr>
            <p:cNvPr id="530644" name="Rectangle 212"/>
            <p:cNvSpPr>
              <a:spLocks noChangeArrowheads="1"/>
            </p:cNvSpPr>
            <p:nvPr/>
          </p:nvSpPr>
          <p:spPr bwMode="auto">
            <a:xfrm>
              <a:off x="1628" y="3172"/>
              <a:ext cx="79" cy="35"/>
            </a:xfrm>
            <a:prstGeom prst="rect">
              <a:avLst/>
            </a:prstGeom>
            <a:noFill/>
            <a:ln w="0">
              <a:solidFill>
                <a:srgbClr val="000000"/>
              </a:solidFill>
              <a:miter lim="800000"/>
              <a:headEnd/>
              <a:tailEnd/>
            </a:ln>
          </p:spPr>
          <p:txBody>
            <a:bodyPr/>
            <a:lstStyle/>
            <a:p>
              <a:endParaRPr lang="en-US"/>
            </a:p>
          </p:txBody>
        </p:sp>
        <p:sp>
          <p:nvSpPr>
            <p:cNvPr id="530645" name="Rectangle 213"/>
            <p:cNvSpPr>
              <a:spLocks noChangeArrowheads="1"/>
            </p:cNvSpPr>
            <p:nvPr/>
          </p:nvSpPr>
          <p:spPr bwMode="auto">
            <a:xfrm>
              <a:off x="1655" y="3174"/>
              <a:ext cx="34"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fileMgr : </a:t>
              </a:r>
              <a:endParaRPr lang="en-AU" sz="2000" b="1">
                <a:latin typeface="Arial Narrow" pitchFamily="34" charset="0"/>
              </a:endParaRPr>
            </a:p>
          </p:txBody>
        </p:sp>
        <p:sp>
          <p:nvSpPr>
            <p:cNvPr id="530646" name="Rectangle 214"/>
            <p:cNvSpPr>
              <a:spLocks noChangeArrowheads="1"/>
            </p:cNvSpPr>
            <p:nvPr/>
          </p:nvSpPr>
          <p:spPr bwMode="auto">
            <a:xfrm>
              <a:off x="1658" y="3190"/>
              <a:ext cx="31"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FileMgr</a:t>
              </a:r>
              <a:endParaRPr lang="en-AU" sz="2000" b="1">
                <a:latin typeface="Arial Narrow" pitchFamily="34" charset="0"/>
              </a:endParaRPr>
            </a:p>
          </p:txBody>
        </p:sp>
        <p:sp>
          <p:nvSpPr>
            <p:cNvPr id="530647" name="Line 215"/>
            <p:cNvSpPr>
              <a:spLocks noChangeShapeType="1"/>
            </p:cNvSpPr>
            <p:nvPr/>
          </p:nvSpPr>
          <p:spPr bwMode="auto">
            <a:xfrm>
              <a:off x="1667" y="3221"/>
              <a:ext cx="1" cy="328"/>
            </a:xfrm>
            <a:prstGeom prst="line">
              <a:avLst/>
            </a:prstGeom>
            <a:noFill/>
            <a:ln w="0">
              <a:solidFill>
                <a:srgbClr val="000000"/>
              </a:solidFill>
              <a:prstDash val="sysDash"/>
              <a:round/>
              <a:headEnd/>
              <a:tailEnd/>
            </a:ln>
          </p:spPr>
          <p:txBody>
            <a:bodyPr/>
            <a:lstStyle/>
            <a:p>
              <a:endParaRPr lang="en-US"/>
            </a:p>
          </p:txBody>
        </p:sp>
        <p:sp>
          <p:nvSpPr>
            <p:cNvPr id="530648" name="Rectangle 216"/>
            <p:cNvSpPr>
              <a:spLocks noChangeArrowheads="1"/>
            </p:cNvSpPr>
            <p:nvPr/>
          </p:nvSpPr>
          <p:spPr bwMode="auto">
            <a:xfrm>
              <a:off x="1880" y="3172"/>
              <a:ext cx="72" cy="35"/>
            </a:xfrm>
            <a:prstGeom prst="rect">
              <a:avLst/>
            </a:prstGeom>
            <a:noFill/>
            <a:ln w="0">
              <a:solidFill>
                <a:srgbClr val="000000"/>
              </a:solidFill>
              <a:miter lim="800000"/>
              <a:headEnd/>
              <a:tailEnd/>
            </a:ln>
          </p:spPr>
          <p:txBody>
            <a:bodyPr/>
            <a:lstStyle/>
            <a:p>
              <a:endParaRPr lang="en-US"/>
            </a:p>
          </p:txBody>
        </p:sp>
        <p:sp>
          <p:nvSpPr>
            <p:cNvPr id="530649" name="Rectangle 217"/>
            <p:cNvSpPr>
              <a:spLocks noChangeArrowheads="1"/>
            </p:cNvSpPr>
            <p:nvPr/>
          </p:nvSpPr>
          <p:spPr bwMode="auto">
            <a:xfrm>
              <a:off x="1903" y="3174"/>
              <a:ext cx="40"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repository</a:t>
              </a:r>
              <a:endParaRPr lang="en-AU" sz="2000" b="1">
                <a:latin typeface="Arial Narrow" pitchFamily="34" charset="0"/>
              </a:endParaRPr>
            </a:p>
          </p:txBody>
        </p:sp>
        <p:sp>
          <p:nvSpPr>
            <p:cNvPr id="530650" name="Line 218"/>
            <p:cNvSpPr>
              <a:spLocks noChangeShapeType="1"/>
            </p:cNvSpPr>
            <p:nvPr/>
          </p:nvSpPr>
          <p:spPr bwMode="auto">
            <a:xfrm>
              <a:off x="1916" y="3221"/>
              <a:ext cx="1" cy="328"/>
            </a:xfrm>
            <a:prstGeom prst="line">
              <a:avLst/>
            </a:prstGeom>
            <a:noFill/>
            <a:ln w="0">
              <a:solidFill>
                <a:srgbClr val="000000"/>
              </a:solidFill>
              <a:prstDash val="sysDash"/>
              <a:round/>
              <a:headEnd/>
              <a:tailEnd/>
            </a:ln>
          </p:spPr>
          <p:txBody>
            <a:bodyPr/>
            <a:lstStyle/>
            <a:p>
              <a:endParaRPr lang="en-US"/>
            </a:p>
          </p:txBody>
        </p:sp>
        <p:sp>
          <p:nvSpPr>
            <p:cNvPr id="530651" name="Rectangle 219"/>
            <p:cNvSpPr>
              <a:spLocks noChangeArrowheads="1"/>
            </p:cNvSpPr>
            <p:nvPr/>
          </p:nvSpPr>
          <p:spPr bwMode="auto">
            <a:xfrm>
              <a:off x="1727" y="3172"/>
              <a:ext cx="79" cy="35"/>
            </a:xfrm>
            <a:prstGeom prst="rect">
              <a:avLst/>
            </a:prstGeom>
            <a:noFill/>
            <a:ln w="0">
              <a:solidFill>
                <a:srgbClr val="000000"/>
              </a:solidFill>
              <a:miter lim="800000"/>
              <a:headEnd/>
              <a:tailEnd/>
            </a:ln>
          </p:spPr>
          <p:txBody>
            <a:bodyPr/>
            <a:lstStyle/>
            <a:p>
              <a:endParaRPr lang="en-US"/>
            </a:p>
          </p:txBody>
        </p:sp>
        <p:sp>
          <p:nvSpPr>
            <p:cNvPr id="530652" name="Rectangle 220"/>
            <p:cNvSpPr>
              <a:spLocks noChangeArrowheads="1"/>
            </p:cNvSpPr>
            <p:nvPr/>
          </p:nvSpPr>
          <p:spPr bwMode="auto">
            <a:xfrm>
              <a:off x="1751" y="3174"/>
              <a:ext cx="47"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document : </a:t>
              </a:r>
              <a:endParaRPr lang="en-AU" sz="2000" b="1">
                <a:latin typeface="Arial Narrow" pitchFamily="34" charset="0"/>
              </a:endParaRPr>
            </a:p>
          </p:txBody>
        </p:sp>
        <p:sp>
          <p:nvSpPr>
            <p:cNvPr id="530653" name="Rectangle 221"/>
            <p:cNvSpPr>
              <a:spLocks noChangeArrowheads="1"/>
            </p:cNvSpPr>
            <p:nvPr/>
          </p:nvSpPr>
          <p:spPr bwMode="auto">
            <a:xfrm>
              <a:off x="1751" y="3190"/>
              <a:ext cx="42"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Document</a:t>
              </a:r>
              <a:endParaRPr lang="en-AU" sz="2000" b="1">
                <a:latin typeface="Arial Narrow" pitchFamily="34" charset="0"/>
              </a:endParaRPr>
            </a:p>
          </p:txBody>
        </p:sp>
        <p:sp>
          <p:nvSpPr>
            <p:cNvPr id="530654" name="Line 222"/>
            <p:cNvSpPr>
              <a:spLocks noChangeShapeType="1"/>
            </p:cNvSpPr>
            <p:nvPr/>
          </p:nvSpPr>
          <p:spPr bwMode="auto">
            <a:xfrm>
              <a:off x="1766" y="3221"/>
              <a:ext cx="1" cy="328"/>
            </a:xfrm>
            <a:prstGeom prst="line">
              <a:avLst/>
            </a:prstGeom>
            <a:noFill/>
            <a:ln w="0">
              <a:solidFill>
                <a:srgbClr val="000000"/>
              </a:solidFill>
              <a:prstDash val="sysDash"/>
              <a:round/>
              <a:headEnd/>
              <a:tailEnd/>
            </a:ln>
          </p:spPr>
          <p:txBody>
            <a:bodyPr/>
            <a:lstStyle/>
            <a:p>
              <a:endParaRPr lang="en-US"/>
            </a:p>
          </p:txBody>
        </p:sp>
        <p:sp>
          <p:nvSpPr>
            <p:cNvPr id="530655" name="Rectangle 223"/>
            <p:cNvSpPr>
              <a:spLocks noChangeArrowheads="1"/>
            </p:cNvSpPr>
            <p:nvPr/>
          </p:nvSpPr>
          <p:spPr bwMode="auto">
            <a:xfrm>
              <a:off x="1824" y="3172"/>
              <a:ext cx="45" cy="35"/>
            </a:xfrm>
            <a:prstGeom prst="rect">
              <a:avLst/>
            </a:prstGeom>
            <a:noFill/>
            <a:ln w="0">
              <a:solidFill>
                <a:srgbClr val="000000"/>
              </a:solidFill>
              <a:miter lim="800000"/>
              <a:headEnd/>
              <a:tailEnd/>
            </a:ln>
          </p:spPr>
          <p:txBody>
            <a:bodyPr/>
            <a:lstStyle/>
            <a:p>
              <a:endParaRPr lang="en-US"/>
            </a:p>
          </p:txBody>
        </p:sp>
        <p:sp>
          <p:nvSpPr>
            <p:cNvPr id="530656" name="Rectangle 224"/>
            <p:cNvSpPr>
              <a:spLocks noChangeArrowheads="1"/>
            </p:cNvSpPr>
            <p:nvPr/>
          </p:nvSpPr>
          <p:spPr bwMode="auto">
            <a:xfrm>
              <a:off x="1841" y="3174"/>
              <a:ext cx="21" cy="7"/>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200" u="sng">
                  <a:solidFill>
                    <a:srgbClr val="000000"/>
                  </a:solidFill>
                </a:rPr>
                <a:t>gFile</a:t>
              </a:r>
              <a:endParaRPr lang="en-AU" sz="2000" b="1">
                <a:latin typeface="Arial Narrow" pitchFamily="34" charset="0"/>
              </a:endParaRPr>
            </a:p>
          </p:txBody>
        </p:sp>
        <p:sp>
          <p:nvSpPr>
            <p:cNvPr id="530657" name="Line 225"/>
            <p:cNvSpPr>
              <a:spLocks noChangeShapeType="1"/>
            </p:cNvSpPr>
            <p:nvPr/>
          </p:nvSpPr>
          <p:spPr bwMode="auto">
            <a:xfrm>
              <a:off x="1846" y="3221"/>
              <a:ext cx="1" cy="328"/>
            </a:xfrm>
            <a:prstGeom prst="line">
              <a:avLst/>
            </a:prstGeom>
            <a:noFill/>
            <a:ln w="0">
              <a:solidFill>
                <a:srgbClr val="000000"/>
              </a:solidFill>
              <a:prstDash val="sysDash"/>
              <a:round/>
              <a:headEnd/>
              <a:tailEnd/>
            </a:ln>
          </p:spPr>
          <p:txBody>
            <a:bodyPr/>
            <a:lstStyle/>
            <a:p>
              <a:endParaRPr lang="en-US"/>
            </a:p>
          </p:txBody>
        </p:sp>
        <p:sp>
          <p:nvSpPr>
            <p:cNvPr id="530658" name="Line 226"/>
            <p:cNvSpPr>
              <a:spLocks noChangeShapeType="1"/>
            </p:cNvSpPr>
            <p:nvPr/>
          </p:nvSpPr>
          <p:spPr bwMode="auto">
            <a:xfrm>
              <a:off x="1466" y="3258"/>
              <a:ext cx="113" cy="1"/>
            </a:xfrm>
            <a:prstGeom prst="line">
              <a:avLst/>
            </a:prstGeom>
            <a:noFill/>
            <a:ln w="0">
              <a:solidFill>
                <a:srgbClr val="000000"/>
              </a:solidFill>
              <a:round/>
              <a:headEnd/>
              <a:tailEnd/>
            </a:ln>
          </p:spPr>
          <p:txBody>
            <a:bodyPr/>
            <a:lstStyle/>
            <a:p>
              <a:endParaRPr lang="en-US"/>
            </a:p>
          </p:txBody>
        </p:sp>
        <p:sp>
          <p:nvSpPr>
            <p:cNvPr id="530659" name="Line 227"/>
            <p:cNvSpPr>
              <a:spLocks noChangeShapeType="1"/>
            </p:cNvSpPr>
            <p:nvPr/>
          </p:nvSpPr>
          <p:spPr bwMode="auto">
            <a:xfrm flipH="1">
              <a:off x="1571" y="3258"/>
              <a:ext cx="8" cy="3"/>
            </a:xfrm>
            <a:prstGeom prst="line">
              <a:avLst/>
            </a:prstGeom>
            <a:noFill/>
            <a:ln w="1588">
              <a:solidFill>
                <a:srgbClr val="000000"/>
              </a:solidFill>
              <a:round/>
              <a:headEnd/>
              <a:tailEnd/>
            </a:ln>
          </p:spPr>
          <p:txBody>
            <a:bodyPr/>
            <a:lstStyle/>
            <a:p>
              <a:endParaRPr lang="en-US"/>
            </a:p>
          </p:txBody>
        </p:sp>
        <p:sp>
          <p:nvSpPr>
            <p:cNvPr id="530660" name="Line 228"/>
            <p:cNvSpPr>
              <a:spLocks noChangeShapeType="1"/>
            </p:cNvSpPr>
            <p:nvPr/>
          </p:nvSpPr>
          <p:spPr bwMode="auto">
            <a:xfrm flipH="1" flipV="1">
              <a:off x="1571" y="3254"/>
              <a:ext cx="8" cy="4"/>
            </a:xfrm>
            <a:prstGeom prst="line">
              <a:avLst/>
            </a:prstGeom>
            <a:noFill/>
            <a:ln w="1588">
              <a:solidFill>
                <a:srgbClr val="000000"/>
              </a:solidFill>
              <a:round/>
              <a:headEnd/>
              <a:tailEnd/>
            </a:ln>
          </p:spPr>
          <p:txBody>
            <a:bodyPr/>
            <a:lstStyle/>
            <a:p>
              <a:endParaRPr lang="en-US"/>
            </a:p>
          </p:txBody>
        </p:sp>
        <p:sp>
          <p:nvSpPr>
            <p:cNvPr id="530661" name="Rectangle 229"/>
            <p:cNvSpPr>
              <a:spLocks noChangeArrowheads="1"/>
            </p:cNvSpPr>
            <p:nvPr/>
          </p:nvSpPr>
          <p:spPr bwMode="auto">
            <a:xfrm>
              <a:off x="1517" y="3246"/>
              <a:ext cx="46"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1: Doc view  request ( )</a:t>
              </a:r>
              <a:endParaRPr lang="en-AU" sz="2000" b="1">
                <a:latin typeface="Arial Narrow" pitchFamily="34" charset="0"/>
              </a:endParaRPr>
            </a:p>
          </p:txBody>
        </p:sp>
        <p:sp>
          <p:nvSpPr>
            <p:cNvPr id="530662" name="Line 230"/>
            <p:cNvSpPr>
              <a:spLocks noChangeShapeType="1"/>
            </p:cNvSpPr>
            <p:nvPr/>
          </p:nvSpPr>
          <p:spPr bwMode="auto">
            <a:xfrm>
              <a:off x="1580" y="3285"/>
              <a:ext cx="87" cy="1"/>
            </a:xfrm>
            <a:prstGeom prst="line">
              <a:avLst/>
            </a:prstGeom>
            <a:noFill/>
            <a:ln w="0">
              <a:solidFill>
                <a:srgbClr val="000000"/>
              </a:solidFill>
              <a:round/>
              <a:headEnd/>
              <a:tailEnd/>
            </a:ln>
          </p:spPr>
          <p:txBody>
            <a:bodyPr/>
            <a:lstStyle/>
            <a:p>
              <a:endParaRPr lang="en-US"/>
            </a:p>
          </p:txBody>
        </p:sp>
        <p:sp>
          <p:nvSpPr>
            <p:cNvPr id="530663" name="Line 231"/>
            <p:cNvSpPr>
              <a:spLocks noChangeShapeType="1"/>
            </p:cNvSpPr>
            <p:nvPr/>
          </p:nvSpPr>
          <p:spPr bwMode="auto">
            <a:xfrm flipH="1">
              <a:off x="1659" y="3285"/>
              <a:ext cx="8" cy="3"/>
            </a:xfrm>
            <a:prstGeom prst="line">
              <a:avLst/>
            </a:prstGeom>
            <a:noFill/>
            <a:ln w="1588">
              <a:solidFill>
                <a:srgbClr val="000000"/>
              </a:solidFill>
              <a:round/>
              <a:headEnd/>
              <a:tailEnd/>
            </a:ln>
          </p:spPr>
          <p:txBody>
            <a:bodyPr/>
            <a:lstStyle/>
            <a:p>
              <a:endParaRPr lang="en-US"/>
            </a:p>
          </p:txBody>
        </p:sp>
        <p:sp>
          <p:nvSpPr>
            <p:cNvPr id="530664" name="Line 232"/>
            <p:cNvSpPr>
              <a:spLocks noChangeShapeType="1"/>
            </p:cNvSpPr>
            <p:nvPr/>
          </p:nvSpPr>
          <p:spPr bwMode="auto">
            <a:xfrm flipH="1" flipV="1">
              <a:off x="1659" y="3282"/>
              <a:ext cx="8" cy="3"/>
            </a:xfrm>
            <a:prstGeom prst="line">
              <a:avLst/>
            </a:prstGeom>
            <a:noFill/>
            <a:ln w="1588">
              <a:solidFill>
                <a:srgbClr val="000000"/>
              </a:solidFill>
              <a:round/>
              <a:headEnd/>
              <a:tailEnd/>
            </a:ln>
          </p:spPr>
          <p:txBody>
            <a:bodyPr/>
            <a:lstStyle/>
            <a:p>
              <a:endParaRPr lang="en-US"/>
            </a:p>
          </p:txBody>
        </p:sp>
        <p:sp>
          <p:nvSpPr>
            <p:cNvPr id="530665" name="Rectangle 233"/>
            <p:cNvSpPr>
              <a:spLocks noChangeArrowheads="1"/>
            </p:cNvSpPr>
            <p:nvPr/>
          </p:nvSpPr>
          <p:spPr bwMode="auto">
            <a:xfrm>
              <a:off x="1622" y="3273"/>
              <a:ext cx="26"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2: fetchDoc( )</a:t>
              </a:r>
              <a:endParaRPr lang="en-AU" sz="2000" b="1">
                <a:latin typeface="Arial Narrow" pitchFamily="34" charset="0"/>
              </a:endParaRPr>
            </a:p>
          </p:txBody>
        </p:sp>
        <p:sp>
          <p:nvSpPr>
            <p:cNvPr id="530666" name="Line 234"/>
            <p:cNvSpPr>
              <a:spLocks noChangeShapeType="1"/>
            </p:cNvSpPr>
            <p:nvPr/>
          </p:nvSpPr>
          <p:spPr bwMode="auto">
            <a:xfrm>
              <a:off x="1667" y="3309"/>
              <a:ext cx="99" cy="1"/>
            </a:xfrm>
            <a:prstGeom prst="line">
              <a:avLst/>
            </a:prstGeom>
            <a:noFill/>
            <a:ln w="0">
              <a:solidFill>
                <a:srgbClr val="000000"/>
              </a:solidFill>
              <a:round/>
              <a:headEnd/>
              <a:tailEnd/>
            </a:ln>
          </p:spPr>
          <p:txBody>
            <a:bodyPr/>
            <a:lstStyle/>
            <a:p>
              <a:endParaRPr lang="en-US"/>
            </a:p>
          </p:txBody>
        </p:sp>
        <p:sp>
          <p:nvSpPr>
            <p:cNvPr id="530667" name="Line 235"/>
            <p:cNvSpPr>
              <a:spLocks noChangeShapeType="1"/>
            </p:cNvSpPr>
            <p:nvPr/>
          </p:nvSpPr>
          <p:spPr bwMode="auto">
            <a:xfrm flipH="1">
              <a:off x="1758" y="3309"/>
              <a:ext cx="8" cy="3"/>
            </a:xfrm>
            <a:prstGeom prst="line">
              <a:avLst/>
            </a:prstGeom>
            <a:noFill/>
            <a:ln w="1588">
              <a:solidFill>
                <a:srgbClr val="000000"/>
              </a:solidFill>
              <a:round/>
              <a:headEnd/>
              <a:tailEnd/>
            </a:ln>
          </p:spPr>
          <p:txBody>
            <a:bodyPr/>
            <a:lstStyle/>
            <a:p>
              <a:endParaRPr lang="en-US"/>
            </a:p>
          </p:txBody>
        </p:sp>
        <p:sp>
          <p:nvSpPr>
            <p:cNvPr id="530668" name="Line 236"/>
            <p:cNvSpPr>
              <a:spLocks noChangeShapeType="1"/>
            </p:cNvSpPr>
            <p:nvPr/>
          </p:nvSpPr>
          <p:spPr bwMode="auto">
            <a:xfrm flipH="1" flipV="1">
              <a:off x="1758" y="3305"/>
              <a:ext cx="8" cy="4"/>
            </a:xfrm>
            <a:prstGeom prst="line">
              <a:avLst/>
            </a:prstGeom>
            <a:noFill/>
            <a:ln w="1588">
              <a:solidFill>
                <a:srgbClr val="000000"/>
              </a:solidFill>
              <a:round/>
              <a:headEnd/>
              <a:tailEnd/>
            </a:ln>
          </p:spPr>
          <p:txBody>
            <a:bodyPr/>
            <a:lstStyle/>
            <a:p>
              <a:endParaRPr lang="en-US"/>
            </a:p>
          </p:txBody>
        </p:sp>
        <p:sp>
          <p:nvSpPr>
            <p:cNvPr id="530669" name="Rectangle 237"/>
            <p:cNvSpPr>
              <a:spLocks noChangeArrowheads="1"/>
            </p:cNvSpPr>
            <p:nvPr/>
          </p:nvSpPr>
          <p:spPr bwMode="auto">
            <a:xfrm>
              <a:off x="1714" y="3296"/>
              <a:ext cx="2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3: create ( )</a:t>
              </a:r>
              <a:endParaRPr lang="en-AU" sz="2000" b="1">
                <a:latin typeface="Arial Narrow" pitchFamily="34" charset="0"/>
              </a:endParaRPr>
            </a:p>
          </p:txBody>
        </p:sp>
        <p:sp>
          <p:nvSpPr>
            <p:cNvPr id="530670" name="Line 238"/>
            <p:cNvSpPr>
              <a:spLocks noChangeShapeType="1"/>
            </p:cNvSpPr>
            <p:nvPr/>
          </p:nvSpPr>
          <p:spPr bwMode="auto">
            <a:xfrm>
              <a:off x="1667" y="3339"/>
              <a:ext cx="179" cy="1"/>
            </a:xfrm>
            <a:prstGeom prst="line">
              <a:avLst/>
            </a:prstGeom>
            <a:noFill/>
            <a:ln w="0">
              <a:solidFill>
                <a:srgbClr val="000000"/>
              </a:solidFill>
              <a:round/>
              <a:headEnd/>
              <a:tailEnd/>
            </a:ln>
          </p:spPr>
          <p:txBody>
            <a:bodyPr/>
            <a:lstStyle/>
            <a:p>
              <a:endParaRPr lang="en-US"/>
            </a:p>
          </p:txBody>
        </p:sp>
        <p:sp>
          <p:nvSpPr>
            <p:cNvPr id="530671" name="Line 239"/>
            <p:cNvSpPr>
              <a:spLocks noChangeShapeType="1"/>
            </p:cNvSpPr>
            <p:nvPr/>
          </p:nvSpPr>
          <p:spPr bwMode="auto">
            <a:xfrm flipH="1">
              <a:off x="1838" y="3339"/>
              <a:ext cx="8" cy="3"/>
            </a:xfrm>
            <a:prstGeom prst="line">
              <a:avLst/>
            </a:prstGeom>
            <a:noFill/>
            <a:ln w="1588">
              <a:solidFill>
                <a:srgbClr val="000000"/>
              </a:solidFill>
              <a:round/>
              <a:headEnd/>
              <a:tailEnd/>
            </a:ln>
          </p:spPr>
          <p:txBody>
            <a:bodyPr/>
            <a:lstStyle/>
            <a:p>
              <a:endParaRPr lang="en-US"/>
            </a:p>
          </p:txBody>
        </p:sp>
        <p:sp>
          <p:nvSpPr>
            <p:cNvPr id="530672" name="Line 240"/>
            <p:cNvSpPr>
              <a:spLocks noChangeShapeType="1"/>
            </p:cNvSpPr>
            <p:nvPr/>
          </p:nvSpPr>
          <p:spPr bwMode="auto">
            <a:xfrm flipH="1" flipV="1">
              <a:off x="1838" y="3336"/>
              <a:ext cx="8" cy="3"/>
            </a:xfrm>
            <a:prstGeom prst="line">
              <a:avLst/>
            </a:prstGeom>
            <a:noFill/>
            <a:ln w="1588">
              <a:solidFill>
                <a:srgbClr val="000000"/>
              </a:solidFill>
              <a:round/>
              <a:headEnd/>
              <a:tailEnd/>
            </a:ln>
          </p:spPr>
          <p:txBody>
            <a:bodyPr/>
            <a:lstStyle/>
            <a:p>
              <a:endParaRPr lang="en-US"/>
            </a:p>
          </p:txBody>
        </p:sp>
        <p:sp>
          <p:nvSpPr>
            <p:cNvPr id="530673" name="Rectangle 241"/>
            <p:cNvSpPr>
              <a:spLocks noChangeArrowheads="1"/>
            </p:cNvSpPr>
            <p:nvPr/>
          </p:nvSpPr>
          <p:spPr bwMode="auto">
            <a:xfrm>
              <a:off x="1754" y="3327"/>
              <a:ext cx="2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4: create ( )</a:t>
              </a:r>
              <a:endParaRPr lang="en-AU" sz="2000" b="1">
                <a:latin typeface="Arial Narrow" pitchFamily="34" charset="0"/>
              </a:endParaRPr>
            </a:p>
          </p:txBody>
        </p:sp>
        <p:sp>
          <p:nvSpPr>
            <p:cNvPr id="530674" name="Line 242"/>
            <p:cNvSpPr>
              <a:spLocks noChangeShapeType="1"/>
            </p:cNvSpPr>
            <p:nvPr/>
          </p:nvSpPr>
          <p:spPr bwMode="auto">
            <a:xfrm>
              <a:off x="1667" y="3366"/>
              <a:ext cx="249" cy="1"/>
            </a:xfrm>
            <a:prstGeom prst="line">
              <a:avLst/>
            </a:prstGeom>
            <a:noFill/>
            <a:ln w="0">
              <a:solidFill>
                <a:srgbClr val="000000"/>
              </a:solidFill>
              <a:round/>
              <a:headEnd/>
              <a:tailEnd/>
            </a:ln>
          </p:spPr>
          <p:txBody>
            <a:bodyPr/>
            <a:lstStyle/>
            <a:p>
              <a:endParaRPr lang="en-US"/>
            </a:p>
          </p:txBody>
        </p:sp>
        <p:sp>
          <p:nvSpPr>
            <p:cNvPr id="530675" name="Line 243"/>
            <p:cNvSpPr>
              <a:spLocks noChangeShapeType="1"/>
            </p:cNvSpPr>
            <p:nvPr/>
          </p:nvSpPr>
          <p:spPr bwMode="auto">
            <a:xfrm flipH="1">
              <a:off x="1908" y="3366"/>
              <a:ext cx="8" cy="4"/>
            </a:xfrm>
            <a:prstGeom prst="line">
              <a:avLst/>
            </a:prstGeom>
            <a:noFill/>
            <a:ln w="1588">
              <a:solidFill>
                <a:srgbClr val="000000"/>
              </a:solidFill>
              <a:round/>
              <a:headEnd/>
              <a:tailEnd/>
            </a:ln>
          </p:spPr>
          <p:txBody>
            <a:bodyPr/>
            <a:lstStyle/>
            <a:p>
              <a:endParaRPr lang="en-US"/>
            </a:p>
          </p:txBody>
        </p:sp>
        <p:sp>
          <p:nvSpPr>
            <p:cNvPr id="530676" name="Line 244"/>
            <p:cNvSpPr>
              <a:spLocks noChangeShapeType="1"/>
            </p:cNvSpPr>
            <p:nvPr/>
          </p:nvSpPr>
          <p:spPr bwMode="auto">
            <a:xfrm flipH="1" flipV="1">
              <a:off x="1908" y="3363"/>
              <a:ext cx="8" cy="3"/>
            </a:xfrm>
            <a:prstGeom prst="line">
              <a:avLst/>
            </a:prstGeom>
            <a:noFill/>
            <a:ln w="1588">
              <a:solidFill>
                <a:srgbClr val="000000"/>
              </a:solidFill>
              <a:round/>
              <a:headEnd/>
              <a:tailEnd/>
            </a:ln>
          </p:spPr>
          <p:txBody>
            <a:bodyPr/>
            <a:lstStyle/>
            <a:p>
              <a:endParaRPr lang="en-US"/>
            </a:p>
          </p:txBody>
        </p:sp>
        <p:sp>
          <p:nvSpPr>
            <p:cNvPr id="530677" name="Rectangle 245"/>
            <p:cNvSpPr>
              <a:spLocks noChangeArrowheads="1"/>
            </p:cNvSpPr>
            <p:nvPr/>
          </p:nvSpPr>
          <p:spPr bwMode="auto">
            <a:xfrm>
              <a:off x="1789" y="3354"/>
              <a:ext cx="2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5: readDoc ( )</a:t>
              </a:r>
              <a:endParaRPr lang="en-AU" sz="2000" b="1">
                <a:latin typeface="Arial Narrow" pitchFamily="34" charset="0"/>
              </a:endParaRPr>
            </a:p>
          </p:txBody>
        </p:sp>
        <p:sp>
          <p:nvSpPr>
            <p:cNvPr id="530678" name="Line 246"/>
            <p:cNvSpPr>
              <a:spLocks noChangeShapeType="1"/>
            </p:cNvSpPr>
            <p:nvPr/>
          </p:nvSpPr>
          <p:spPr bwMode="auto">
            <a:xfrm>
              <a:off x="1667" y="3400"/>
              <a:ext cx="99" cy="1"/>
            </a:xfrm>
            <a:prstGeom prst="line">
              <a:avLst/>
            </a:prstGeom>
            <a:noFill/>
            <a:ln w="0">
              <a:solidFill>
                <a:srgbClr val="000000"/>
              </a:solidFill>
              <a:round/>
              <a:headEnd/>
              <a:tailEnd/>
            </a:ln>
          </p:spPr>
          <p:txBody>
            <a:bodyPr/>
            <a:lstStyle/>
            <a:p>
              <a:endParaRPr lang="en-US"/>
            </a:p>
          </p:txBody>
        </p:sp>
        <p:sp>
          <p:nvSpPr>
            <p:cNvPr id="530679" name="Line 247"/>
            <p:cNvSpPr>
              <a:spLocks noChangeShapeType="1"/>
            </p:cNvSpPr>
            <p:nvPr/>
          </p:nvSpPr>
          <p:spPr bwMode="auto">
            <a:xfrm flipH="1">
              <a:off x="1758" y="3400"/>
              <a:ext cx="8" cy="4"/>
            </a:xfrm>
            <a:prstGeom prst="line">
              <a:avLst/>
            </a:prstGeom>
            <a:noFill/>
            <a:ln w="1588">
              <a:solidFill>
                <a:srgbClr val="000000"/>
              </a:solidFill>
              <a:round/>
              <a:headEnd/>
              <a:tailEnd/>
            </a:ln>
          </p:spPr>
          <p:txBody>
            <a:bodyPr/>
            <a:lstStyle/>
            <a:p>
              <a:endParaRPr lang="en-US"/>
            </a:p>
          </p:txBody>
        </p:sp>
        <p:sp>
          <p:nvSpPr>
            <p:cNvPr id="530680" name="Line 248"/>
            <p:cNvSpPr>
              <a:spLocks noChangeShapeType="1"/>
            </p:cNvSpPr>
            <p:nvPr/>
          </p:nvSpPr>
          <p:spPr bwMode="auto">
            <a:xfrm flipH="1" flipV="1">
              <a:off x="1758" y="3397"/>
              <a:ext cx="8" cy="3"/>
            </a:xfrm>
            <a:prstGeom prst="line">
              <a:avLst/>
            </a:prstGeom>
            <a:noFill/>
            <a:ln w="1588">
              <a:solidFill>
                <a:srgbClr val="000000"/>
              </a:solidFill>
              <a:round/>
              <a:headEnd/>
              <a:tailEnd/>
            </a:ln>
          </p:spPr>
          <p:txBody>
            <a:bodyPr/>
            <a:lstStyle/>
            <a:p>
              <a:endParaRPr lang="en-US"/>
            </a:p>
          </p:txBody>
        </p:sp>
        <p:sp>
          <p:nvSpPr>
            <p:cNvPr id="530681" name="Rectangle 249"/>
            <p:cNvSpPr>
              <a:spLocks noChangeArrowheads="1"/>
            </p:cNvSpPr>
            <p:nvPr/>
          </p:nvSpPr>
          <p:spPr bwMode="auto">
            <a:xfrm>
              <a:off x="1713" y="3388"/>
              <a:ext cx="36"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6: fillDocument ( )</a:t>
              </a:r>
              <a:endParaRPr lang="en-AU" sz="2000" b="1">
                <a:latin typeface="Arial Narrow" pitchFamily="34" charset="0"/>
              </a:endParaRPr>
            </a:p>
          </p:txBody>
        </p:sp>
        <p:sp>
          <p:nvSpPr>
            <p:cNvPr id="530682" name="Line 250"/>
            <p:cNvSpPr>
              <a:spLocks noChangeShapeType="1"/>
            </p:cNvSpPr>
            <p:nvPr/>
          </p:nvSpPr>
          <p:spPr bwMode="auto">
            <a:xfrm>
              <a:off x="1667" y="3431"/>
              <a:ext cx="249" cy="1"/>
            </a:xfrm>
            <a:prstGeom prst="line">
              <a:avLst/>
            </a:prstGeom>
            <a:noFill/>
            <a:ln w="0">
              <a:solidFill>
                <a:srgbClr val="000000"/>
              </a:solidFill>
              <a:round/>
              <a:headEnd/>
              <a:tailEnd/>
            </a:ln>
          </p:spPr>
          <p:txBody>
            <a:bodyPr/>
            <a:lstStyle/>
            <a:p>
              <a:endParaRPr lang="en-US"/>
            </a:p>
          </p:txBody>
        </p:sp>
        <p:sp>
          <p:nvSpPr>
            <p:cNvPr id="530683" name="Line 251"/>
            <p:cNvSpPr>
              <a:spLocks noChangeShapeType="1"/>
            </p:cNvSpPr>
            <p:nvPr/>
          </p:nvSpPr>
          <p:spPr bwMode="auto">
            <a:xfrm flipH="1">
              <a:off x="1908" y="3431"/>
              <a:ext cx="8" cy="3"/>
            </a:xfrm>
            <a:prstGeom prst="line">
              <a:avLst/>
            </a:prstGeom>
            <a:noFill/>
            <a:ln w="1588">
              <a:solidFill>
                <a:srgbClr val="000000"/>
              </a:solidFill>
              <a:round/>
              <a:headEnd/>
              <a:tailEnd/>
            </a:ln>
          </p:spPr>
          <p:txBody>
            <a:bodyPr/>
            <a:lstStyle/>
            <a:p>
              <a:endParaRPr lang="en-US"/>
            </a:p>
          </p:txBody>
        </p:sp>
        <p:sp>
          <p:nvSpPr>
            <p:cNvPr id="530684" name="Line 252"/>
            <p:cNvSpPr>
              <a:spLocks noChangeShapeType="1"/>
            </p:cNvSpPr>
            <p:nvPr/>
          </p:nvSpPr>
          <p:spPr bwMode="auto">
            <a:xfrm flipH="1" flipV="1">
              <a:off x="1908" y="3428"/>
              <a:ext cx="8" cy="3"/>
            </a:xfrm>
            <a:prstGeom prst="line">
              <a:avLst/>
            </a:prstGeom>
            <a:noFill/>
            <a:ln w="1588">
              <a:solidFill>
                <a:srgbClr val="000000"/>
              </a:solidFill>
              <a:round/>
              <a:headEnd/>
              <a:tailEnd/>
            </a:ln>
          </p:spPr>
          <p:txBody>
            <a:bodyPr/>
            <a:lstStyle/>
            <a:p>
              <a:endParaRPr lang="en-US"/>
            </a:p>
          </p:txBody>
        </p:sp>
        <p:sp>
          <p:nvSpPr>
            <p:cNvPr id="530685" name="Rectangle 253"/>
            <p:cNvSpPr>
              <a:spLocks noChangeArrowheads="1"/>
            </p:cNvSpPr>
            <p:nvPr/>
          </p:nvSpPr>
          <p:spPr bwMode="auto">
            <a:xfrm>
              <a:off x="1789" y="3419"/>
              <a:ext cx="27"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7: readFile ( )</a:t>
              </a:r>
              <a:endParaRPr lang="en-AU" sz="2000" b="1">
                <a:latin typeface="Arial Narrow" pitchFamily="34" charset="0"/>
              </a:endParaRPr>
            </a:p>
          </p:txBody>
        </p:sp>
        <p:sp>
          <p:nvSpPr>
            <p:cNvPr id="530686" name="Line 254"/>
            <p:cNvSpPr>
              <a:spLocks noChangeShapeType="1"/>
            </p:cNvSpPr>
            <p:nvPr/>
          </p:nvSpPr>
          <p:spPr bwMode="auto">
            <a:xfrm>
              <a:off x="1667" y="3462"/>
              <a:ext cx="179" cy="1"/>
            </a:xfrm>
            <a:prstGeom prst="line">
              <a:avLst/>
            </a:prstGeom>
            <a:noFill/>
            <a:ln w="0">
              <a:solidFill>
                <a:srgbClr val="000000"/>
              </a:solidFill>
              <a:round/>
              <a:headEnd/>
              <a:tailEnd/>
            </a:ln>
          </p:spPr>
          <p:txBody>
            <a:bodyPr/>
            <a:lstStyle/>
            <a:p>
              <a:endParaRPr lang="en-US"/>
            </a:p>
          </p:txBody>
        </p:sp>
        <p:sp>
          <p:nvSpPr>
            <p:cNvPr id="530687" name="Line 255"/>
            <p:cNvSpPr>
              <a:spLocks noChangeShapeType="1"/>
            </p:cNvSpPr>
            <p:nvPr/>
          </p:nvSpPr>
          <p:spPr bwMode="auto">
            <a:xfrm flipH="1">
              <a:off x="1838" y="3462"/>
              <a:ext cx="8" cy="3"/>
            </a:xfrm>
            <a:prstGeom prst="line">
              <a:avLst/>
            </a:prstGeom>
            <a:noFill/>
            <a:ln w="1588">
              <a:solidFill>
                <a:srgbClr val="000000"/>
              </a:solidFill>
              <a:round/>
              <a:headEnd/>
              <a:tailEnd/>
            </a:ln>
          </p:spPr>
          <p:txBody>
            <a:bodyPr/>
            <a:lstStyle/>
            <a:p>
              <a:endParaRPr lang="en-US"/>
            </a:p>
          </p:txBody>
        </p:sp>
        <p:sp>
          <p:nvSpPr>
            <p:cNvPr id="530688" name="Line 256"/>
            <p:cNvSpPr>
              <a:spLocks noChangeShapeType="1"/>
            </p:cNvSpPr>
            <p:nvPr/>
          </p:nvSpPr>
          <p:spPr bwMode="auto">
            <a:xfrm flipH="1" flipV="1">
              <a:off x="1838" y="3458"/>
              <a:ext cx="8" cy="4"/>
            </a:xfrm>
            <a:prstGeom prst="line">
              <a:avLst/>
            </a:prstGeom>
            <a:noFill/>
            <a:ln w="1588">
              <a:solidFill>
                <a:srgbClr val="000000"/>
              </a:solidFill>
              <a:round/>
              <a:headEnd/>
              <a:tailEnd/>
            </a:ln>
          </p:spPr>
          <p:txBody>
            <a:bodyPr/>
            <a:lstStyle/>
            <a:p>
              <a:endParaRPr lang="en-US"/>
            </a:p>
          </p:txBody>
        </p:sp>
        <p:sp>
          <p:nvSpPr>
            <p:cNvPr id="530689" name="Rectangle 257"/>
            <p:cNvSpPr>
              <a:spLocks noChangeArrowheads="1"/>
            </p:cNvSpPr>
            <p:nvPr/>
          </p:nvSpPr>
          <p:spPr bwMode="auto">
            <a:xfrm>
              <a:off x="1754" y="3449"/>
              <a:ext cx="2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8: fillFile ( )</a:t>
              </a:r>
              <a:endParaRPr lang="en-AU" sz="2000" b="1">
                <a:latin typeface="Arial Narrow" pitchFamily="34" charset="0"/>
              </a:endParaRPr>
            </a:p>
          </p:txBody>
        </p:sp>
        <p:sp>
          <p:nvSpPr>
            <p:cNvPr id="530690" name="Line 258"/>
            <p:cNvSpPr>
              <a:spLocks noChangeShapeType="1"/>
            </p:cNvSpPr>
            <p:nvPr/>
          </p:nvSpPr>
          <p:spPr bwMode="auto">
            <a:xfrm>
              <a:off x="1580" y="3485"/>
              <a:ext cx="34" cy="1"/>
            </a:xfrm>
            <a:prstGeom prst="line">
              <a:avLst/>
            </a:prstGeom>
            <a:noFill/>
            <a:ln w="0">
              <a:solidFill>
                <a:srgbClr val="000000"/>
              </a:solidFill>
              <a:round/>
              <a:headEnd/>
              <a:tailEnd/>
            </a:ln>
          </p:spPr>
          <p:txBody>
            <a:bodyPr/>
            <a:lstStyle/>
            <a:p>
              <a:endParaRPr lang="en-US"/>
            </a:p>
          </p:txBody>
        </p:sp>
        <p:sp>
          <p:nvSpPr>
            <p:cNvPr id="530691" name="Line 259"/>
            <p:cNvSpPr>
              <a:spLocks noChangeShapeType="1"/>
            </p:cNvSpPr>
            <p:nvPr/>
          </p:nvSpPr>
          <p:spPr bwMode="auto">
            <a:xfrm>
              <a:off x="1614" y="3485"/>
              <a:ext cx="1" cy="12"/>
            </a:xfrm>
            <a:prstGeom prst="line">
              <a:avLst/>
            </a:prstGeom>
            <a:noFill/>
            <a:ln w="0">
              <a:solidFill>
                <a:srgbClr val="000000"/>
              </a:solidFill>
              <a:round/>
              <a:headEnd/>
              <a:tailEnd/>
            </a:ln>
          </p:spPr>
          <p:txBody>
            <a:bodyPr/>
            <a:lstStyle/>
            <a:p>
              <a:endParaRPr lang="en-US"/>
            </a:p>
          </p:txBody>
        </p:sp>
        <p:sp>
          <p:nvSpPr>
            <p:cNvPr id="530692" name="Line 260"/>
            <p:cNvSpPr>
              <a:spLocks noChangeShapeType="1"/>
            </p:cNvSpPr>
            <p:nvPr/>
          </p:nvSpPr>
          <p:spPr bwMode="auto">
            <a:xfrm flipH="1">
              <a:off x="1580" y="3497"/>
              <a:ext cx="34" cy="1"/>
            </a:xfrm>
            <a:prstGeom prst="line">
              <a:avLst/>
            </a:prstGeom>
            <a:noFill/>
            <a:ln w="0">
              <a:solidFill>
                <a:srgbClr val="000000"/>
              </a:solidFill>
              <a:round/>
              <a:headEnd/>
              <a:tailEnd/>
            </a:ln>
          </p:spPr>
          <p:txBody>
            <a:bodyPr/>
            <a:lstStyle/>
            <a:p>
              <a:endParaRPr lang="en-US"/>
            </a:p>
          </p:txBody>
        </p:sp>
        <p:sp>
          <p:nvSpPr>
            <p:cNvPr id="530693" name="Line 261"/>
            <p:cNvSpPr>
              <a:spLocks noChangeShapeType="1"/>
            </p:cNvSpPr>
            <p:nvPr/>
          </p:nvSpPr>
          <p:spPr bwMode="auto">
            <a:xfrm>
              <a:off x="1580" y="3497"/>
              <a:ext cx="8" cy="3"/>
            </a:xfrm>
            <a:prstGeom prst="line">
              <a:avLst/>
            </a:prstGeom>
            <a:noFill/>
            <a:ln w="1588">
              <a:solidFill>
                <a:srgbClr val="000000"/>
              </a:solidFill>
              <a:round/>
              <a:headEnd/>
              <a:tailEnd/>
            </a:ln>
          </p:spPr>
          <p:txBody>
            <a:bodyPr/>
            <a:lstStyle/>
            <a:p>
              <a:endParaRPr lang="en-US"/>
            </a:p>
          </p:txBody>
        </p:sp>
        <p:sp>
          <p:nvSpPr>
            <p:cNvPr id="530694" name="Line 262"/>
            <p:cNvSpPr>
              <a:spLocks noChangeShapeType="1"/>
            </p:cNvSpPr>
            <p:nvPr/>
          </p:nvSpPr>
          <p:spPr bwMode="auto">
            <a:xfrm flipV="1">
              <a:off x="1580" y="3494"/>
              <a:ext cx="8" cy="3"/>
            </a:xfrm>
            <a:prstGeom prst="line">
              <a:avLst/>
            </a:prstGeom>
            <a:noFill/>
            <a:ln w="1588">
              <a:solidFill>
                <a:srgbClr val="000000"/>
              </a:solidFill>
              <a:round/>
              <a:headEnd/>
              <a:tailEnd/>
            </a:ln>
          </p:spPr>
          <p:txBody>
            <a:bodyPr/>
            <a:lstStyle/>
            <a:p>
              <a:endParaRPr lang="en-US"/>
            </a:p>
          </p:txBody>
        </p:sp>
        <p:sp>
          <p:nvSpPr>
            <p:cNvPr id="530695" name="Rectangle 263"/>
            <p:cNvSpPr>
              <a:spLocks noChangeArrowheads="1"/>
            </p:cNvSpPr>
            <p:nvPr/>
          </p:nvSpPr>
          <p:spPr bwMode="auto">
            <a:xfrm>
              <a:off x="1592" y="3473"/>
              <a:ext cx="3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9: sortByName ( )</a:t>
              </a:r>
              <a:endParaRPr lang="en-AU" sz="2000" b="1">
                <a:latin typeface="Arial Narrow" pitchFamily="34" charset="0"/>
              </a:endParaRPr>
            </a:p>
          </p:txBody>
        </p:sp>
        <p:sp>
          <p:nvSpPr>
            <p:cNvPr id="530696" name="Rectangle 264"/>
            <p:cNvSpPr>
              <a:spLocks noChangeArrowheads="1"/>
            </p:cNvSpPr>
            <p:nvPr/>
          </p:nvSpPr>
          <p:spPr bwMode="auto">
            <a:xfrm>
              <a:off x="1319" y="3247"/>
              <a:ext cx="53"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Æ¯Á¤¹®¼­¿¡ ´ëÇÑ º¸±â¸¦ </a:t>
              </a:r>
              <a:endParaRPr lang="en-AU" sz="2000" b="1">
                <a:latin typeface="Arial Narrow" pitchFamily="34" charset="0"/>
              </a:endParaRPr>
            </a:p>
          </p:txBody>
        </p:sp>
        <p:sp>
          <p:nvSpPr>
            <p:cNvPr id="530697" name="Rectangle 265"/>
            <p:cNvSpPr>
              <a:spLocks noChangeArrowheads="1"/>
            </p:cNvSpPr>
            <p:nvPr/>
          </p:nvSpPr>
          <p:spPr bwMode="auto">
            <a:xfrm>
              <a:off x="1315" y="3253"/>
              <a:ext cx="45"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»ç¿ëÀÚ°¡ ¿äÃ»ÇÑ´Ù.</a:t>
              </a:r>
              <a:endParaRPr lang="en-AU" sz="2000" b="1">
                <a:latin typeface="Arial Narrow" pitchFamily="34" charset="0"/>
              </a:endParaRPr>
            </a:p>
          </p:txBody>
        </p:sp>
        <p:sp>
          <p:nvSpPr>
            <p:cNvPr id="530698" name="Rectangle 266"/>
            <p:cNvSpPr>
              <a:spLocks noChangeArrowheads="1"/>
            </p:cNvSpPr>
            <p:nvPr/>
          </p:nvSpPr>
          <p:spPr bwMode="auto">
            <a:xfrm>
              <a:off x="1316" y="3387"/>
              <a:ext cx="49"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È­ÀÏ°ü¸®ÀÚ´Â ÀÐ¾î¿Â </a:t>
              </a:r>
              <a:endParaRPr lang="en-AU" sz="2000" b="1">
                <a:latin typeface="Arial Narrow" pitchFamily="34" charset="0"/>
              </a:endParaRPr>
            </a:p>
          </p:txBody>
        </p:sp>
        <p:sp>
          <p:nvSpPr>
            <p:cNvPr id="530699" name="Rectangle 267"/>
            <p:cNvSpPr>
              <a:spLocks noChangeArrowheads="1"/>
            </p:cNvSpPr>
            <p:nvPr/>
          </p:nvSpPr>
          <p:spPr bwMode="auto">
            <a:xfrm>
              <a:off x="1318" y="3393"/>
              <a:ext cx="56"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¹®¼­ÀÇ Á¤º¸¸¦ ÇØ´ç ¹®¼­ </a:t>
              </a:r>
              <a:endParaRPr lang="en-AU" sz="2000" b="1">
                <a:latin typeface="Arial Narrow" pitchFamily="34" charset="0"/>
              </a:endParaRPr>
            </a:p>
          </p:txBody>
        </p:sp>
        <p:sp>
          <p:nvSpPr>
            <p:cNvPr id="530700" name="Rectangle 268"/>
            <p:cNvSpPr>
              <a:spLocks noChangeArrowheads="1"/>
            </p:cNvSpPr>
            <p:nvPr/>
          </p:nvSpPr>
          <p:spPr bwMode="auto">
            <a:xfrm>
              <a:off x="1320" y="3398"/>
              <a:ext cx="58"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°´Ã¼¿¡ ¼³Á¤À» ¿äÃ»ÇÑ´Ù.</a:t>
              </a:r>
              <a:endParaRPr lang="en-AU" sz="2000" b="1">
                <a:latin typeface="Arial Narrow" pitchFamily="34" charset="0"/>
              </a:endParaRPr>
            </a:p>
          </p:txBody>
        </p:sp>
        <p:sp>
          <p:nvSpPr>
            <p:cNvPr id="530701" name="Freeform 269"/>
            <p:cNvSpPr>
              <a:spLocks/>
            </p:cNvSpPr>
            <p:nvPr/>
          </p:nvSpPr>
          <p:spPr bwMode="auto">
            <a:xfrm>
              <a:off x="1296" y="3471"/>
              <a:ext cx="141" cy="61"/>
            </a:xfrm>
            <a:custGeom>
              <a:avLst/>
              <a:gdLst/>
              <a:ahLst/>
              <a:cxnLst>
                <a:cxn ang="0">
                  <a:pos x="0" y="0"/>
                </a:cxn>
                <a:cxn ang="0">
                  <a:pos x="582" y="0"/>
                </a:cxn>
                <a:cxn ang="0">
                  <a:pos x="618" y="36"/>
                </a:cxn>
                <a:cxn ang="0">
                  <a:pos x="618" y="288"/>
                </a:cxn>
                <a:cxn ang="0">
                  <a:pos x="0" y="288"/>
                </a:cxn>
                <a:cxn ang="0">
                  <a:pos x="0" y="0"/>
                </a:cxn>
              </a:cxnLst>
              <a:rect l="0" t="0" r="r" b="b"/>
              <a:pathLst>
                <a:path w="618" h="288">
                  <a:moveTo>
                    <a:pt x="0" y="0"/>
                  </a:moveTo>
                  <a:lnTo>
                    <a:pt x="582" y="0"/>
                  </a:lnTo>
                  <a:lnTo>
                    <a:pt x="618" y="36"/>
                  </a:lnTo>
                  <a:lnTo>
                    <a:pt x="618" y="288"/>
                  </a:lnTo>
                  <a:lnTo>
                    <a:pt x="0" y="288"/>
                  </a:lnTo>
                  <a:lnTo>
                    <a:pt x="0" y="0"/>
                  </a:lnTo>
                </a:path>
              </a:pathLst>
            </a:custGeom>
            <a:noFill/>
            <a:ln w="0">
              <a:solidFill>
                <a:srgbClr val="000000"/>
              </a:solidFill>
              <a:prstDash val="solid"/>
              <a:round/>
              <a:headEnd/>
              <a:tailEnd/>
            </a:ln>
          </p:spPr>
          <p:txBody>
            <a:bodyPr/>
            <a:lstStyle/>
            <a:p>
              <a:endParaRPr lang="en-US"/>
            </a:p>
          </p:txBody>
        </p:sp>
        <p:sp>
          <p:nvSpPr>
            <p:cNvPr id="530702" name="Freeform 270"/>
            <p:cNvSpPr>
              <a:spLocks/>
            </p:cNvSpPr>
            <p:nvPr/>
          </p:nvSpPr>
          <p:spPr bwMode="auto">
            <a:xfrm>
              <a:off x="1429" y="3471"/>
              <a:ext cx="8" cy="8"/>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0">
              <a:solidFill>
                <a:srgbClr val="000000"/>
              </a:solidFill>
              <a:prstDash val="solid"/>
              <a:round/>
              <a:headEnd/>
              <a:tailEnd/>
            </a:ln>
          </p:spPr>
          <p:txBody>
            <a:bodyPr/>
            <a:lstStyle/>
            <a:p>
              <a:endParaRPr lang="en-US"/>
            </a:p>
          </p:txBody>
        </p:sp>
        <p:sp>
          <p:nvSpPr>
            <p:cNvPr id="530703" name="Rectangle 271"/>
            <p:cNvSpPr>
              <a:spLocks noChangeArrowheads="1"/>
            </p:cNvSpPr>
            <p:nvPr/>
          </p:nvSpPr>
          <p:spPr bwMode="auto">
            <a:xfrm>
              <a:off x="1321" y="3472"/>
              <a:ext cx="49"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È­¸é °´Ã¼´Â ÀÐ¾îµéÀÎ </a:t>
              </a:r>
              <a:endParaRPr lang="en-AU" sz="2000" b="1">
                <a:latin typeface="Arial Narrow" pitchFamily="34" charset="0"/>
              </a:endParaRPr>
            </a:p>
          </p:txBody>
        </p:sp>
        <p:sp>
          <p:nvSpPr>
            <p:cNvPr id="530704" name="Rectangle 272"/>
            <p:cNvSpPr>
              <a:spLocks noChangeArrowheads="1"/>
            </p:cNvSpPr>
            <p:nvPr/>
          </p:nvSpPr>
          <p:spPr bwMode="auto">
            <a:xfrm>
              <a:off x="1321" y="3478"/>
              <a:ext cx="49"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°´Ã¼µé¿¡ ´ëÇØ ÀÌ¸§º°·Î </a:t>
              </a:r>
              <a:endParaRPr lang="en-AU" sz="2000" b="1">
                <a:latin typeface="Arial Narrow" pitchFamily="34" charset="0"/>
              </a:endParaRPr>
            </a:p>
          </p:txBody>
        </p:sp>
        <p:sp>
          <p:nvSpPr>
            <p:cNvPr id="530705" name="Rectangle 273"/>
            <p:cNvSpPr>
              <a:spLocks noChangeArrowheads="1"/>
            </p:cNvSpPr>
            <p:nvPr/>
          </p:nvSpPr>
          <p:spPr bwMode="auto">
            <a:xfrm>
              <a:off x="1320" y="3484"/>
              <a:ext cx="44"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Á¤·ÄÀ» ½ÃÄÑ È­¸é¿¡ </a:t>
              </a:r>
              <a:endParaRPr lang="en-AU" sz="2000" b="1">
                <a:latin typeface="Arial Narrow" pitchFamily="34" charset="0"/>
              </a:endParaRPr>
            </a:p>
          </p:txBody>
        </p:sp>
        <p:sp>
          <p:nvSpPr>
            <p:cNvPr id="530706" name="Rectangle 274"/>
            <p:cNvSpPr>
              <a:spLocks noChangeArrowheads="1"/>
            </p:cNvSpPr>
            <p:nvPr/>
          </p:nvSpPr>
          <p:spPr bwMode="auto">
            <a:xfrm>
              <a:off x="1309" y="3490"/>
              <a:ext cx="22" cy="4"/>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º¸¿©ÁØ´Ù.</a:t>
              </a:r>
              <a:endParaRPr lang="en-AU" sz="2000" b="1">
                <a:latin typeface="Arial Narrow" pitchFamily="34" charset="0"/>
              </a:endParaRPr>
            </a:p>
          </p:txBody>
        </p:sp>
        <p:sp>
          <p:nvSpPr>
            <p:cNvPr id="530707" name="Line 275"/>
            <p:cNvSpPr>
              <a:spLocks noChangeShapeType="1"/>
            </p:cNvSpPr>
            <p:nvPr/>
          </p:nvSpPr>
          <p:spPr bwMode="auto">
            <a:xfrm flipV="1">
              <a:off x="1439" y="3482"/>
              <a:ext cx="102" cy="12"/>
            </a:xfrm>
            <a:prstGeom prst="line">
              <a:avLst/>
            </a:prstGeom>
            <a:noFill/>
            <a:ln w="0">
              <a:solidFill>
                <a:srgbClr val="000000"/>
              </a:solidFill>
              <a:prstDash val="sysDash"/>
              <a:round/>
              <a:headEnd/>
              <a:tailEnd/>
            </a:ln>
          </p:spPr>
          <p:txBody>
            <a:bodyPr/>
            <a:lstStyle/>
            <a:p>
              <a:endParaRPr lang="en-US"/>
            </a:p>
          </p:txBody>
        </p:sp>
      </p:grpSp>
      <p:sp>
        <p:nvSpPr>
          <p:cNvPr id="530709" name="Rectangle 277"/>
          <p:cNvSpPr>
            <a:spLocks noChangeArrowheads="1"/>
          </p:cNvSpPr>
          <p:nvPr/>
        </p:nvSpPr>
        <p:spPr bwMode="auto">
          <a:xfrm>
            <a:off x="5048250" y="1956857"/>
            <a:ext cx="1522413" cy="165100"/>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200" b="1">
                <a:solidFill>
                  <a:srgbClr val="0000FF"/>
                </a:solidFill>
              </a:rPr>
              <a:t>Deployment Diagram</a:t>
            </a:r>
            <a:endParaRPr lang="en-AU" sz="1200" b="1">
              <a:latin typeface="Arial Narrow" pitchFamily="34" charset="0"/>
            </a:endParaRPr>
          </a:p>
        </p:txBody>
      </p:sp>
      <p:grpSp>
        <p:nvGrpSpPr>
          <p:cNvPr id="530710" name="Group 278"/>
          <p:cNvGrpSpPr>
            <a:grpSpLocks/>
          </p:cNvGrpSpPr>
          <p:nvPr/>
        </p:nvGrpSpPr>
        <p:grpSpPr bwMode="auto">
          <a:xfrm>
            <a:off x="4981575" y="2226732"/>
            <a:ext cx="1797050" cy="1384300"/>
            <a:chOff x="4224" y="1968"/>
            <a:chExt cx="588" cy="487"/>
          </a:xfrm>
        </p:grpSpPr>
        <p:sp>
          <p:nvSpPr>
            <p:cNvPr id="530711" name="Rectangle 279"/>
            <p:cNvSpPr>
              <a:spLocks noChangeArrowheads="1"/>
            </p:cNvSpPr>
            <p:nvPr/>
          </p:nvSpPr>
          <p:spPr bwMode="auto">
            <a:xfrm>
              <a:off x="4253" y="2100"/>
              <a:ext cx="80" cy="68"/>
            </a:xfrm>
            <a:prstGeom prst="rect">
              <a:avLst/>
            </a:prstGeom>
            <a:noFill/>
            <a:ln w="9525">
              <a:noFill/>
              <a:miter lim="800000"/>
              <a:headEnd/>
              <a:tailEnd/>
            </a:ln>
          </p:spPr>
          <p:txBody>
            <a:bodyPr/>
            <a:lstStyle/>
            <a:p>
              <a:endParaRPr lang="en-US"/>
            </a:p>
          </p:txBody>
        </p:sp>
        <p:sp>
          <p:nvSpPr>
            <p:cNvPr id="530712" name="Rectangle 280"/>
            <p:cNvSpPr>
              <a:spLocks noChangeArrowheads="1"/>
            </p:cNvSpPr>
            <p:nvPr/>
          </p:nvSpPr>
          <p:spPr bwMode="auto">
            <a:xfrm>
              <a:off x="4287" y="2101"/>
              <a:ext cx="20"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Window95</a:t>
              </a:r>
              <a:endParaRPr lang="en-AU" sz="2000" b="1">
                <a:latin typeface="Arial Narrow" pitchFamily="34" charset="0"/>
              </a:endParaRPr>
            </a:p>
          </p:txBody>
        </p:sp>
        <p:sp>
          <p:nvSpPr>
            <p:cNvPr id="530713" name="Rectangle 281"/>
            <p:cNvSpPr>
              <a:spLocks noChangeArrowheads="1"/>
            </p:cNvSpPr>
            <p:nvPr/>
          </p:nvSpPr>
          <p:spPr bwMode="auto">
            <a:xfrm>
              <a:off x="4269" y="2173"/>
              <a:ext cx="19"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¹®¼­°ü¸® </a:t>
              </a:r>
              <a:endParaRPr lang="en-AU" sz="2000" b="1">
                <a:latin typeface="Arial Narrow" pitchFamily="34" charset="0"/>
              </a:endParaRPr>
            </a:p>
          </p:txBody>
        </p:sp>
        <p:sp>
          <p:nvSpPr>
            <p:cNvPr id="530714" name="Rectangle 282"/>
            <p:cNvSpPr>
              <a:spLocks noChangeArrowheads="1"/>
            </p:cNvSpPr>
            <p:nvPr/>
          </p:nvSpPr>
          <p:spPr bwMode="auto">
            <a:xfrm>
              <a:off x="4282" y="2180"/>
              <a:ext cx="35" cy="6"/>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Å¬¶óÀÌ¾ðÆ®.EXE</a:t>
              </a:r>
              <a:endParaRPr lang="en-AU" sz="2000" b="1">
                <a:latin typeface="Arial Narrow" pitchFamily="34" charset="0"/>
              </a:endParaRPr>
            </a:p>
          </p:txBody>
        </p:sp>
        <p:sp>
          <p:nvSpPr>
            <p:cNvPr id="530715" name="Rectangle 283"/>
            <p:cNvSpPr>
              <a:spLocks noChangeArrowheads="1"/>
            </p:cNvSpPr>
            <p:nvPr/>
          </p:nvSpPr>
          <p:spPr bwMode="auto">
            <a:xfrm>
              <a:off x="4357" y="2212"/>
              <a:ext cx="81" cy="68"/>
            </a:xfrm>
            <a:prstGeom prst="rect">
              <a:avLst/>
            </a:prstGeom>
            <a:noFill/>
            <a:ln w="0">
              <a:solidFill>
                <a:srgbClr val="000000"/>
              </a:solidFill>
              <a:miter lim="800000"/>
              <a:headEnd/>
              <a:tailEnd/>
            </a:ln>
          </p:spPr>
          <p:txBody>
            <a:bodyPr/>
            <a:lstStyle/>
            <a:p>
              <a:endParaRPr lang="en-US"/>
            </a:p>
          </p:txBody>
        </p:sp>
        <p:sp>
          <p:nvSpPr>
            <p:cNvPr id="530716" name="Freeform 284"/>
            <p:cNvSpPr>
              <a:spLocks/>
            </p:cNvSpPr>
            <p:nvPr/>
          </p:nvSpPr>
          <p:spPr bwMode="auto">
            <a:xfrm>
              <a:off x="4357" y="2199"/>
              <a:ext cx="112" cy="13"/>
            </a:xfrm>
            <a:custGeom>
              <a:avLst/>
              <a:gdLst/>
              <a:ahLst/>
              <a:cxnLst>
                <a:cxn ang="0">
                  <a:pos x="0" y="54"/>
                </a:cxn>
                <a:cxn ang="0">
                  <a:pos x="179" y="0"/>
                </a:cxn>
                <a:cxn ang="0">
                  <a:pos x="447" y="0"/>
                </a:cxn>
                <a:cxn ang="0">
                  <a:pos x="320" y="54"/>
                </a:cxn>
                <a:cxn ang="0">
                  <a:pos x="0" y="54"/>
                </a:cxn>
              </a:cxnLst>
              <a:rect l="0" t="0" r="r" b="b"/>
              <a:pathLst>
                <a:path w="447" h="54">
                  <a:moveTo>
                    <a:pt x="0" y="54"/>
                  </a:moveTo>
                  <a:lnTo>
                    <a:pt x="179" y="0"/>
                  </a:lnTo>
                  <a:lnTo>
                    <a:pt x="447" y="0"/>
                  </a:lnTo>
                  <a:lnTo>
                    <a:pt x="320" y="54"/>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530717" name="Freeform 285"/>
            <p:cNvSpPr>
              <a:spLocks/>
            </p:cNvSpPr>
            <p:nvPr/>
          </p:nvSpPr>
          <p:spPr bwMode="auto">
            <a:xfrm>
              <a:off x="4438" y="2199"/>
              <a:ext cx="31" cy="81"/>
            </a:xfrm>
            <a:custGeom>
              <a:avLst/>
              <a:gdLst/>
              <a:ahLst/>
              <a:cxnLst>
                <a:cxn ang="0">
                  <a:pos x="0" y="54"/>
                </a:cxn>
                <a:cxn ang="0">
                  <a:pos x="127" y="0"/>
                </a:cxn>
                <a:cxn ang="0">
                  <a:pos x="127" y="243"/>
                </a:cxn>
                <a:cxn ang="0">
                  <a:pos x="0" y="325"/>
                </a:cxn>
                <a:cxn ang="0">
                  <a:pos x="0" y="54"/>
                </a:cxn>
              </a:cxnLst>
              <a:rect l="0" t="0" r="r" b="b"/>
              <a:pathLst>
                <a:path w="127" h="325">
                  <a:moveTo>
                    <a:pt x="0" y="54"/>
                  </a:moveTo>
                  <a:lnTo>
                    <a:pt x="127" y="0"/>
                  </a:lnTo>
                  <a:lnTo>
                    <a:pt x="127" y="243"/>
                  </a:lnTo>
                  <a:lnTo>
                    <a:pt x="0" y="325"/>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530718" name="Rectangle 286"/>
            <p:cNvSpPr>
              <a:spLocks noChangeArrowheads="1"/>
            </p:cNvSpPr>
            <p:nvPr/>
          </p:nvSpPr>
          <p:spPr bwMode="auto">
            <a:xfrm>
              <a:off x="4393" y="2214"/>
              <a:ext cx="17"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Windows</a:t>
              </a:r>
              <a:endParaRPr lang="en-AU" sz="2000" b="1">
                <a:latin typeface="Arial Narrow" pitchFamily="34" charset="0"/>
              </a:endParaRPr>
            </a:p>
          </p:txBody>
        </p:sp>
        <p:sp>
          <p:nvSpPr>
            <p:cNvPr id="530719" name="Rectangle 287"/>
            <p:cNvSpPr>
              <a:spLocks noChangeArrowheads="1"/>
            </p:cNvSpPr>
            <p:nvPr/>
          </p:nvSpPr>
          <p:spPr bwMode="auto">
            <a:xfrm>
              <a:off x="4396" y="2221"/>
              <a:ext cx="6"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NT</a:t>
              </a:r>
              <a:endParaRPr lang="en-AU" sz="2000" b="1">
                <a:latin typeface="Arial Narrow" pitchFamily="34" charset="0"/>
              </a:endParaRPr>
            </a:p>
          </p:txBody>
        </p:sp>
        <p:sp>
          <p:nvSpPr>
            <p:cNvPr id="530720" name="Rectangle 288"/>
            <p:cNvSpPr>
              <a:spLocks noChangeArrowheads="1"/>
            </p:cNvSpPr>
            <p:nvPr/>
          </p:nvSpPr>
          <p:spPr bwMode="auto">
            <a:xfrm>
              <a:off x="4387" y="2285"/>
              <a:ext cx="38" cy="6"/>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¹®¼­°ü¸® ¿£Áø.EXE</a:t>
              </a:r>
              <a:endParaRPr lang="en-AU" sz="2000" b="1">
                <a:latin typeface="Arial Narrow" pitchFamily="34" charset="0"/>
              </a:endParaRPr>
            </a:p>
          </p:txBody>
        </p:sp>
        <p:sp>
          <p:nvSpPr>
            <p:cNvPr id="530721" name="Rectangle 289"/>
            <p:cNvSpPr>
              <a:spLocks noChangeArrowheads="1"/>
            </p:cNvSpPr>
            <p:nvPr/>
          </p:nvSpPr>
          <p:spPr bwMode="auto">
            <a:xfrm>
              <a:off x="4293" y="2338"/>
              <a:ext cx="80" cy="68"/>
            </a:xfrm>
            <a:prstGeom prst="rect">
              <a:avLst/>
            </a:prstGeom>
            <a:noFill/>
            <a:ln w="0">
              <a:solidFill>
                <a:srgbClr val="000000"/>
              </a:solidFill>
              <a:miter lim="800000"/>
              <a:headEnd/>
              <a:tailEnd/>
            </a:ln>
          </p:spPr>
          <p:txBody>
            <a:bodyPr/>
            <a:lstStyle/>
            <a:p>
              <a:endParaRPr lang="en-US"/>
            </a:p>
          </p:txBody>
        </p:sp>
        <p:sp>
          <p:nvSpPr>
            <p:cNvPr id="530722" name="Freeform 290"/>
            <p:cNvSpPr>
              <a:spLocks/>
            </p:cNvSpPr>
            <p:nvPr/>
          </p:nvSpPr>
          <p:spPr bwMode="auto">
            <a:xfrm>
              <a:off x="4293" y="2325"/>
              <a:ext cx="112" cy="13"/>
            </a:xfrm>
            <a:custGeom>
              <a:avLst/>
              <a:gdLst/>
              <a:ahLst/>
              <a:cxnLst>
                <a:cxn ang="0">
                  <a:pos x="0" y="54"/>
                </a:cxn>
                <a:cxn ang="0">
                  <a:pos x="178" y="0"/>
                </a:cxn>
                <a:cxn ang="0">
                  <a:pos x="447" y="0"/>
                </a:cxn>
                <a:cxn ang="0">
                  <a:pos x="320" y="54"/>
                </a:cxn>
                <a:cxn ang="0">
                  <a:pos x="0" y="54"/>
                </a:cxn>
              </a:cxnLst>
              <a:rect l="0" t="0" r="r" b="b"/>
              <a:pathLst>
                <a:path w="447" h="54">
                  <a:moveTo>
                    <a:pt x="0" y="54"/>
                  </a:moveTo>
                  <a:lnTo>
                    <a:pt x="178" y="0"/>
                  </a:lnTo>
                  <a:lnTo>
                    <a:pt x="447" y="0"/>
                  </a:lnTo>
                  <a:lnTo>
                    <a:pt x="320" y="54"/>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530723" name="Freeform 291"/>
            <p:cNvSpPr>
              <a:spLocks/>
            </p:cNvSpPr>
            <p:nvPr/>
          </p:nvSpPr>
          <p:spPr bwMode="auto">
            <a:xfrm>
              <a:off x="4373" y="2325"/>
              <a:ext cx="32" cy="81"/>
            </a:xfrm>
            <a:custGeom>
              <a:avLst/>
              <a:gdLst/>
              <a:ahLst/>
              <a:cxnLst>
                <a:cxn ang="0">
                  <a:pos x="0" y="54"/>
                </a:cxn>
                <a:cxn ang="0">
                  <a:pos x="127" y="0"/>
                </a:cxn>
                <a:cxn ang="0">
                  <a:pos x="127" y="244"/>
                </a:cxn>
                <a:cxn ang="0">
                  <a:pos x="0" y="325"/>
                </a:cxn>
                <a:cxn ang="0">
                  <a:pos x="0" y="54"/>
                </a:cxn>
              </a:cxnLst>
              <a:rect l="0" t="0" r="r" b="b"/>
              <a:pathLst>
                <a:path w="127" h="325">
                  <a:moveTo>
                    <a:pt x="0" y="54"/>
                  </a:moveTo>
                  <a:lnTo>
                    <a:pt x="127" y="0"/>
                  </a:lnTo>
                  <a:lnTo>
                    <a:pt x="127" y="244"/>
                  </a:lnTo>
                  <a:lnTo>
                    <a:pt x="0" y="325"/>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530724" name="Rectangle 292"/>
            <p:cNvSpPr>
              <a:spLocks noChangeArrowheads="1"/>
            </p:cNvSpPr>
            <p:nvPr/>
          </p:nvSpPr>
          <p:spPr bwMode="auto">
            <a:xfrm>
              <a:off x="4329" y="2339"/>
              <a:ext cx="17"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Windows</a:t>
              </a:r>
              <a:endParaRPr lang="en-AU" sz="2000" b="1">
                <a:latin typeface="Arial Narrow" pitchFamily="34" charset="0"/>
              </a:endParaRPr>
            </a:p>
          </p:txBody>
        </p:sp>
        <p:sp>
          <p:nvSpPr>
            <p:cNvPr id="530725" name="Rectangle 293"/>
            <p:cNvSpPr>
              <a:spLocks noChangeArrowheads="1"/>
            </p:cNvSpPr>
            <p:nvPr/>
          </p:nvSpPr>
          <p:spPr bwMode="auto">
            <a:xfrm>
              <a:off x="4333" y="2347"/>
              <a:ext cx="5"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NT</a:t>
              </a:r>
              <a:endParaRPr lang="en-AU" sz="2000" b="1">
                <a:latin typeface="Arial Narrow" pitchFamily="34" charset="0"/>
              </a:endParaRPr>
            </a:p>
          </p:txBody>
        </p:sp>
        <p:sp>
          <p:nvSpPr>
            <p:cNvPr id="530726" name="Rectangle 294"/>
            <p:cNvSpPr>
              <a:spLocks noChangeArrowheads="1"/>
            </p:cNvSpPr>
            <p:nvPr/>
          </p:nvSpPr>
          <p:spPr bwMode="auto">
            <a:xfrm>
              <a:off x="4443" y="2090"/>
              <a:ext cx="85" cy="71"/>
            </a:xfrm>
            <a:prstGeom prst="rect">
              <a:avLst/>
            </a:prstGeom>
            <a:noFill/>
            <a:ln w="0">
              <a:solidFill>
                <a:srgbClr val="000000"/>
              </a:solidFill>
              <a:miter lim="800000"/>
              <a:headEnd/>
              <a:tailEnd/>
            </a:ln>
          </p:spPr>
          <p:txBody>
            <a:bodyPr/>
            <a:lstStyle/>
            <a:p>
              <a:endParaRPr lang="en-US"/>
            </a:p>
          </p:txBody>
        </p:sp>
        <p:sp>
          <p:nvSpPr>
            <p:cNvPr id="530727" name="Freeform 295"/>
            <p:cNvSpPr>
              <a:spLocks/>
            </p:cNvSpPr>
            <p:nvPr/>
          </p:nvSpPr>
          <p:spPr bwMode="auto">
            <a:xfrm>
              <a:off x="4443" y="2075"/>
              <a:ext cx="120" cy="15"/>
            </a:xfrm>
            <a:custGeom>
              <a:avLst/>
              <a:gdLst/>
              <a:ahLst/>
              <a:cxnLst>
                <a:cxn ang="0">
                  <a:pos x="0" y="57"/>
                </a:cxn>
                <a:cxn ang="0">
                  <a:pos x="191" y="0"/>
                </a:cxn>
                <a:cxn ang="0">
                  <a:pos x="479" y="0"/>
                </a:cxn>
                <a:cxn ang="0">
                  <a:pos x="343" y="57"/>
                </a:cxn>
                <a:cxn ang="0">
                  <a:pos x="0" y="57"/>
                </a:cxn>
              </a:cxnLst>
              <a:rect l="0" t="0" r="r" b="b"/>
              <a:pathLst>
                <a:path w="479" h="57">
                  <a:moveTo>
                    <a:pt x="0" y="57"/>
                  </a:moveTo>
                  <a:lnTo>
                    <a:pt x="191" y="0"/>
                  </a:lnTo>
                  <a:lnTo>
                    <a:pt x="479" y="0"/>
                  </a:lnTo>
                  <a:lnTo>
                    <a:pt x="343" y="57"/>
                  </a:lnTo>
                  <a:lnTo>
                    <a:pt x="0" y="57"/>
                  </a:lnTo>
                  <a:close/>
                </a:path>
              </a:pathLst>
            </a:custGeom>
            <a:solidFill>
              <a:srgbClr val="7F7F7F"/>
            </a:solidFill>
            <a:ln w="0">
              <a:solidFill>
                <a:srgbClr val="000000"/>
              </a:solidFill>
              <a:prstDash val="solid"/>
              <a:round/>
              <a:headEnd/>
              <a:tailEnd/>
            </a:ln>
          </p:spPr>
          <p:txBody>
            <a:bodyPr/>
            <a:lstStyle/>
            <a:p>
              <a:endParaRPr lang="en-US"/>
            </a:p>
          </p:txBody>
        </p:sp>
        <p:sp>
          <p:nvSpPr>
            <p:cNvPr id="530728" name="Freeform 296"/>
            <p:cNvSpPr>
              <a:spLocks/>
            </p:cNvSpPr>
            <p:nvPr/>
          </p:nvSpPr>
          <p:spPr bwMode="auto">
            <a:xfrm>
              <a:off x="4528" y="2075"/>
              <a:ext cx="35" cy="86"/>
            </a:xfrm>
            <a:custGeom>
              <a:avLst/>
              <a:gdLst/>
              <a:ahLst/>
              <a:cxnLst>
                <a:cxn ang="0">
                  <a:pos x="0" y="57"/>
                </a:cxn>
                <a:cxn ang="0">
                  <a:pos x="136" y="0"/>
                </a:cxn>
                <a:cxn ang="0">
                  <a:pos x="136" y="259"/>
                </a:cxn>
                <a:cxn ang="0">
                  <a:pos x="0" y="344"/>
                </a:cxn>
                <a:cxn ang="0">
                  <a:pos x="0" y="57"/>
                </a:cxn>
              </a:cxnLst>
              <a:rect l="0" t="0" r="r" b="b"/>
              <a:pathLst>
                <a:path w="136" h="344">
                  <a:moveTo>
                    <a:pt x="0" y="57"/>
                  </a:moveTo>
                  <a:lnTo>
                    <a:pt x="136" y="0"/>
                  </a:lnTo>
                  <a:lnTo>
                    <a:pt x="136" y="259"/>
                  </a:lnTo>
                  <a:lnTo>
                    <a:pt x="0" y="344"/>
                  </a:lnTo>
                  <a:lnTo>
                    <a:pt x="0" y="57"/>
                  </a:lnTo>
                  <a:close/>
                </a:path>
              </a:pathLst>
            </a:custGeom>
            <a:solidFill>
              <a:srgbClr val="7F7F7F"/>
            </a:solidFill>
            <a:ln w="0">
              <a:solidFill>
                <a:srgbClr val="000000"/>
              </a:solidFill>
              <a:prstDash val="solid"/>
              <a:round/>
              <a:headEnd/>
              <a:tailEnd/>
            </a:ln>
          </p:spPr>
          <p:txBody>
            <a:bodyPr/>
            <a:lstStyle/>
            <a:p>
              <a:endParaRPr lang="en-US"/>
            </a:p>
          </p:txBody>
        </p:sp>
        <p:sp>
          <p:nvSpPr>
            <p:cNvPr id="530729" name="Rectangle 297"/>
            <p:cNvSpPr>
              <a:spLocks noChangeArrowheads="1"/>
            </p:cNvSpPr>
            <p:nvPr/>
          </p:nvSpPr>
          <p:spPr bwMode="auto">
            <a:xfrm>
              <a:off x="4485" y="2091"/>
              <a:ext cx="1"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a:t>
              </a:r>
              <a:endParaRPr lang="en-AU" sz="2000" b="1">
                <a:latin typeface="Arial Narrow" pitchFamily="34" charset="0"/>
              </a:endParaRPr>
            </a:p>
          </p:txBody>
        </p:sp>
        <p:sp>
          <p:nvSpPr>
            <p:cNvPr id="530730" name="Rectangle 298"/>
            <p:cNvSpPr>
              <a:spLocks noChangeArrowheads="1"/>
            </p:cNvSpPr>
            <p:nvPr/>
          </p:nvSpPr>
          <p:spPr bwMode="auto">
            <a:xfrm>
              <a:off x="4481" y="2098"/>
              <a:ext cx="20"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Windows95</a:t>
              </a:r>
              <a:endParaRPr lang="en-AU" sz="2000" b="1">
                <a:latin typeface="Arial Narrow" pitchFamily="34" charset="0"/>
              </a:endParaRPr>
            </a:p>
          </p:txBody>
        </p:sp>
        <p:sp>
          <p:nvSpPr>
            <p:cNvPr id="530731" name="Rectangle 299"/>
            <p:cNvSpPr>
              <a:spLocks noChangeArrowheads="1"/>
            </p:cNvSpPr>
            <p:nvPr/>
          </p:nvSpPr>
          <p:spPr bwMode="auto">
            <a:xfrm>
              <a:off x="4541" y="2251"/>
              <a:ext cx="80" cy="68"/>
            </a:xfrm>
            <a:prstGeom prst="rect">
              <a:avLst/>
            </a:prstGeom>
            <a:noFill/>
            <a:ln w="0">
              <a:solidFill>
                <a:srgbClr val="000000"/>
              </a:solidFill>
              <a:miter lim="800000"/>
              <a:headEnd/>
              <a:tailEnd/>
            </a:ln>
          </p:spPr>
          <p:txBody>
            <a:bodyPr/>
            <a:lstStyle/>
            <a:p>
              <a:endParaRPr lang="en-US"/>
            </a:p>
          </p:txBody>
        </p:sp>
        <p:sp>
          <p:nvSpPr>
            <p:cNvPr id="530732" name="Freeform 300"/>
            <p:cNvSpPr>
              <a:spLocks/>
            </p:cNvSpPr>
            <p:nvPr/>
          </p:nvSpPr>
          <p:spPr bwMode="auto">
            <a:xfrm>
              <a:off x="4541" y="2238"/>
              <a:ext cx="112" cy="13"/>
            </a:xfrm>
            <a:custGeom>
              <a:avLst/>
              <a:gdLst/>
              <a:ahLst/>
              <a:cxnLst>
                <a:cxn ang="0">
                  <a:pos x="0" y="54"/>
                </a:cxn>
                <a:cxn ang="0">
                  <a:pos x="179" y="0"/>
                </a:cxn>
                <a:cxn ang="0">
                  <a:pos x="447" y="0"/>
                </a:cxn>
                <a:cxn ang="0">
                  <a:pos x="320" y="54"/>
                </a:cxn>
                <a:cxn ang="0">
                  <a:pos x="0" y="54"/>
                </a:cxn>
              </a:cxnLst>
              <a:rect l="0" t="0" r="r" b="b"/>
              <a:pathLst>
                <a:path w="447" h="54">
                  <a:moveTo>
                    <a:pt x="0" y="54"/>
                  </a:moveTo>
                  <a:lnTo>
                    <a:pt x="179" y="0"/>
                  </a:lnTo>
                  <a:lnTo>
                    <a:pt x="447" y="0"/>
                  </a:lnTo>
                  <a:lnTo>
                    <a:pt x="320" y="54"/>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530733" name="Freeform 301"/>
            <p:cNvSpPr>
              <a:spLocks/>
            </p:cNvSpPr>
            <p:nvPr/>
          </p:nvSpPr>
          <p:spPr bwMode="auto">
            <a:xfrm>
              <a:off x="4621" y="2238"/>
              <a:ext cx="32" cy="81"/>
            </a:xfrm>
            <a:custGeom>
              <a:avLst/>
              <a:gdLst/>
              <a:ahLst/>
              <a:cxnLst>
                <a:cxn ang="0">
                  <a:pos x="0" y="54"/>
                </a:cxn>
                <a:cxn ang="0">
                  <a:pos x="127" y="0"/>
                </a:cxn>
                <a:cxn ang="0">
                  <a:pos x="127" y="243"/>
                </a:cxn>
                <a:cxn ang="0">
                  <a:pos x="0" y="325"/>
                </a:cxn>
                <a:cxn ang="0">
                  <a:pos x="0" y="54"/>
                </a:cxn>
              </a:cxnLst>
              <a:rect l="0" t="0" r="r" b="b"/>
              <a:pathLst>
                <a:path w="127" h="325">
                  <a:moveTo>
                    <a:pt x="0" y="54"/>
                  </a:moveTo>
                  <a:lnTo>
                    <a:pt x="127" y="0"/>
                  </a:lnTo>
                  <a:lnTo>
                    <a:pt x="127" y="243"/>
                  </a:lnTo>
                  <a:lnTo>
                    <a:pt x="0" y="325"/>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530734" name="Rectangle 302"/>
            <p:cNvSpPr>
              <a:spLocks noChangeArrowheads="1"/>
            </p:cNvSpPr>
            <p:nvPr/>
          </p:nvSpPr>
          <p:spPr bwMode="auto">
            <a:xfrm>
              <a:off x="4578" y="2253"/>
              <a:ext cx="13"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Solaris</a:t>
              </a:r>
              <a:endParaRPr lang="en-AU" sz="2000" b="1">
                <a:latin typeface="Arial Narrow" pitchFamily="34" charset="0"/>
              </a:endParaRPr>
            </a:p>
          </p:txBody>
        </p:sp>
        <p:sp>
          <p:nvSpPr>
            <p:cNvPr id="530735" name="Rectangle 303"/>
            <p:cNvSpPr>
              <a:spLocks noChangeArrowheads="1"/>
            </p:cNvSpPr>
            <p:nvPr/>
          </p:nvSpPr>
          <p:spPr bwMode="auto">
            <a:xfrm>
              <a:off x="4565" y="2324"/>
              <a:ext cx="27"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ÀÀ¿ë¼­¹ö.EXE</a:t>
              </a:r>
              <a:endParaRPr lang="en-AU" sz="2000" b="1">
                <a:latin typeface="Arial Narrow" pitchFamily="34" charset="0"/>
              </a:endParaRPr>
            </a:p>
          </p:txBody>
        </p:sp>
        <p:sp>
          <p:nvSpPr>
            <p:cNvPr id="530736" name="Rectangle 304"/>
            <p:cNvSpPr>
              <a:spLocks noChangeArrowheads="1"/>
            </p:cNvSpPr>
            <p:nvPr/>
          </p:nvSpPr>
          <p:spPr bwMode="auto">
            <a:xfrm>
              <a:off x="4700" y="2308"/>
              <a:ext cx="80" cy="67"/>
            </a:xfrm>
            <a:prstGeom prst="rect">
              <a:avLst/>
            </a:prstGeom>
            <a:noFill/>
            <a:ln w="0">
              <a:solidFill>
                <a:srgbClr val="000000"/>
              </a:solidFill>
              <a:miter lim="800000"/>
              <a:headEnd/>
              <a:tailEnd/>
            </a:ln>
          </p:spPr>
          <p:txBody>
            <a:bodyPr/>
            <a:lstStyle/>
            <a:p>
              <a:endParaRPr lang="en-US"/>
            </a:p>
          </p:txBody>
        </p:sp>
        <p:sp>
          <p:nvSpPr>
            <p:cNvPr id="530737" name="Freeform 305"/>
            <p:cNvSpPr>
              <a:spLocks/>
            </p:cNvSpPr>
            <p:nvPr/>
          </p:nvSpPr>
          <p:spPr bwMode="auto">
            <a:xfrm>
              <a:off x="4700" y="2294"/>
              <a:ext cx="112" cy="14"/>
            </a:xfrm>
            <a:custGeom>
              <a:avLst/>
              <a:gdLst/>
              <a:ahLst/>
              <a:cxnLst>
                <a:cxn ang="0">
                  <a:pos x="0" y="54"/>
                </a:cxn>
                <a:cxn ang="0">
                  <a:pos x="179" y="0"/>
                </a:cxn>
                <a:cxn ang="0">
                  <a:pos x="447" y="0"/>
                </a:cxn>
                <a:cxn ang="0">
                  <a:pos x="321" y="54"/>
                </a:cxn>
                <a:cxn ang="0">
                  <a:pos x="0" y="54"/>
                </a:cxn>
              </a:cxnLst>
              <a:rect l="0" t="0" r="r" b="b"/>
              <a:pathLst>
                <a:path w="447" h="54">
                  <a:moveTo>
                    <a:pt x="0" y="54"/>
                  </a:moveTo>
                  <a:lnTo>
                    <a:pt x="179" y="0"/>
                  </a:lnTo>
                  <a:lnTo>
                    <a:pt x="447" y="0"/>
                  </a:lnTo>
                  <a:lnTo>
                    <a:pt x="321" y="54"/>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530738" name="Freeform 306"/>
            <p:cNvSpPr>
              <a:spLocks/>
            </p:cNvSpPr>
            <p:nvPr/>
          </p:nvSpPr>
          <p:spPr bwMode="auto">
            <a:xfrm>
              <a:off x="4780" y="2294"/>
              <a:ext cx="32" cy="81"/>
            </a:xfrm>
            <a:custGeom>
              <a:avLst/>
              <a:gdLst/>
              <a:ahLst/>
              <a:cxnLst>
                <a:cxn ang="0">
                  <a:pos x="0" y="54"/>
                </a:cxn>
                <a:cxn ang="0">
                  <a:pos x="126" y="0"/>
                </a:cxn>
                <a:cxn ang="0">
                  <a:pos x="126" y="244"/>
                </a:cxn>
                <a:cxn ang="0">
                  <a:pos x="0" y="325"/>
                </a:cxn>
                <a:cxn ang="0">
                  <a:pos x="0" y="54"/>
                </a:cxn>
              </a:cxnLst>
              <a:rect l="0" t="0" r="r" b="b"/>
              <a:pathLst>
                <a:path w="126" h="325">
                  <a:moveTo>
                    <a:pt x="0" y="54"/>
                  </a:moveTo>
                  <a:lnTo>
                    <a:pt x="126" y="0"/>
                  </a:lnTo>
                  <a:lnTo>
                    <a:pt x="126" y="244"/>
                  </a:lnTo>
                  <a:lnTo>
                    <a:pt x="0" y="325"/>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530739" name="Rectangle 307"/>
            <p:cNvSpPr>
              <a:spLocks noChangeArrowheads="1"/>
            </p:cNvSpPr>
            <p:nvPr/>
          </p:nvSpPr>
          <p:spPr bwMode="auto">
            <a:xfrm>
              <a:off x="4737" y="2309"/>
              <a:ext cx="11" cy="6"/>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Alpha</a:t>
              </a:r>
              <a:endParaRPr lang="en-AU" sz="2000" b="1">
                <a:latin typeface="Arial Narrow" pitchFamily="34" charset="0"/>
              </a:endParaRPr>
            </a:p>
          </p:txBody>
        </p:sp>
        <p:sp>
          <p:nvSpPr>
            <p:cNvPr id="530740" name="Rectangle 308"/>
            <p:cNvSpPr>
              <a:spLocks noChangeArrowheads="1"/>
            </p:cNvSpPr>
            <p:nvPr/>
          </p:nvSpPr>
          <p:spPr bwMode="auto">
            <a:xfrm>
              <a:off x="4737" y="2316"/>
              <a:ext cx="10"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UNIX</a:t>
              </a:r>
              <a:endParaRPr lang="en-AU" sz="2000" b="1">
                <a:latin typeface="Arial Narrow" pitchFamily="34" charset="0"/>
              </a:endParaRPr>
            </a:p>
          </p:txBody>
        </p:sp>
        <p:sp>
          <p:nvSpPr>
            <p:cNvPr id="530741" name="Rectangle 309"/>
            <p:cNvSpPr>
              <a:spLocks noChangeArrowheads="1"/>
            </p:cNvSpPr>
            <p:nvPr/>
          </p:nvSpPr>
          <p:spPr bwMode="auto">
            <a:xfrm>
              <a:off x="4472" y="2377"/>
              <a:ext cx="80" cy="68"/>
            </a:xfrm>
            <a:prstGeom prst="rect">
              <a:avLst/>
            </a:prstGeom>
            <a:noFill/>
            <a:ln w="0">
              <a:solidFill>
                <a:srgbClr val="000000"/>
              </a:solidFill>
              <a:miter lim="800000"/>
              <a:headEnd/>
              <a:tailEnd/>
            </a:ln>
          </p:spPr>
          <p:txBody>
            <a:bodyPr/>
            <a:lstStyle/>
            <a:p>
              <a:endParaRPr lang="en-US"/>
            </a:p>
          </p:txBody>
        </p:sp>
        <p:sp>
          <p:nvSpPr>
            <p:cNvPr id="530742" name="Freeform 310"/>
            <p:cNvSpPr>
              <a:spLocks/>
            </p:cNvSpPr>
            <p:nvPr/>
          </p:nvSpPr>
          <p:spPr bwMode="auto">
            <a:xfrm>
              <a:off x="4472" y="2364"/>
              <a:ext cx="111" cy="13"/>
            </a:xfrm>
            <a:custGeom>
              <a:avLst/>
              <a:gdLst/>
              <a:ahLst/>
              <a:cxnLst>
                <a:cxn ang="0">
                  <a:pos x="0" y="54"/>
                </a:cxn>
                <a:cxn ang="0">
                  <a:pos x="178" y="0"/>
                </a:cxn>
                <a:cxn ang="0">
                  <a:pos x="447" y="0"/>
                </a:cxn>
                <a:cxn ang="0">
                  <a:pos x="320" y="54"/>
                </a:cxn>
                <a:cxn ang="0">
                  <a:pos x="0" y="54"/>
                </a:cxn>
              </a:cxnLst>
              <a:rect l="0" t="0" r="r" b="b"/>
              <a:pathLst>
                <a:path w="447" h="54">
                  <a:moveTo>
                    <a:pt x="0" y="54"/>
                  </a:moveTo>
                  <a:lnTo>
                    <a:pt x="178" y="0"/>
                  </a:lnTo>
                  <a:lnTo>
                    <a:pt x="447" y="0"/>
                  </a:lnTo>
                  <a:lnTo>
                    <a:pt x="320" y="54"/>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530743" name="Freeform 311"/>
            <p:cNvSpPr>
              <a:spLocks/>
            </p:cNvSpPr>
            <p:nvPr/>
          </p:nvSpPr>
          <p:spPr bwMode="auto">
            <a:xfrm>
              <a:off x="4552" y="2364"/>
              <a:ext cx="31" cy="81"/>
            </a:xfrm>
            <a:custGeom>
              <a:avLst/>
              <a:gdLst/>
              <a:ahLst/>
              <a:cxnLst>
                <a:cxn ang="0">
                  <a:pos x="0" y="54"/>
                </a:cxn>
                <a:cxn ang="0">
                  <a:pos x="127" y="0"/>
                </a:cxn>
                <a:cxn ang="0">
                  <a:pos x="127" y="244"/>
                </a:cxn>
                <a:cxn ang="0">
                  <a:pos x="0" y="325"/>
                </a:cxn>
                <a:cxn ang="0">
                  <a:pos x="0" y="54"/>
                </a:cxn>
              </a:cxnLst>
              <a:rect l="0" t="0" r="r" b="b"/>
              <a:pathLst>
                <a:path w="127" h="325">
                  <a:moveTo>
                    <a:pt x="0" y="54"/>
                  </a:moveTo>
                  <a:lnTo>
                    <a:pt x="127" y="0"/>
                  </a:lnTo>
                  <a:lnTo>
                    <a:pt x="127" y="244"/>
                  </a:lnTo>
                  <a:lnTo>
                    <a:pt x="0" y="325"/>
                  </a:lnTo>
                  <a:lnTo>
                    <a:pt x="0" y="54"/>
                  </a:lnTo>
                  <a:close/>
                </a:path>
              </a:pathLst>
            </a:custGeom>
            <a:solidFill>
              <a:srgbClr val="7F7F7F"/>
            </a:solidFill>
            <a:ln w="0">
              <a:solidFill>
                <a:srgbClr val="000000"/>
              </a:solidFill>
              <a:prstDash val="solid"/>
              <a:round/>
              <a:headEnd/>
              <a:tailEnd/>
            </a:ln>
          </p:spPr>
          <p:txBody>
            <a:bodyPr/>
            <a:lstStyle/>
            <a:p>
              <a:endParaRPr lang="en-US"/>
            </a:p>
          </p:txBody>
        </p:sp>
        <p:sp>
          <p:nvSpPr>
            <p:cNvPr id="530744" name="Rectangle 312"/>
            <p:cNvSpPr>
              <a:spLocks noChangeArrowheads="1"/>
            </p:cNvSpPr>
            <p:nvPr/>
          </p:nvSpPr>
          <p:spPr bwMode="auto">
            <a:xfrm>
              <a:off x="4508" y="2378"/>
              <a:ext cx="9"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IBM </a:t>
              </a:r>
              <a:endParaRPr lang="en-AU" sz="2000" b="1">
                <a:latin typeface="Arial Narrow" pitchFamily="34" charset="0"/>
              </a:endParaRPr>
            </a:p>
          </p:txBody>
        </p:sp>
        <p:sp>
          <p:nvSpPr>
            <p:cNvPr id="530745" name="Rectangle 313"/>
            <p:cNvSpPr>
              <a:spLocks noChangeArrowheads="1"/>
            </p:cNvSpPr>
            <p:nvPr/>
          </p:nvSpPr>
          <p:spPr bwMode="auto">
            <a:xfrm>
              <a:off x="4506" y="2386"/>
              <a:ext cx="19"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Mainframe</a:t>
              </a:r>
              <a:endParaRPr lang="en-AU" sz="2000" b="1">
                <a:latin typeface="Arial Narrow" pitchFamily="34" charset="0"/>
              </a:endParaRPr>
            </a:p>
          </p:txBody>
        </p:sp>
        <p:sp>
          <p:nvSpPr>
            <p:cNvPr id="530746" name="Rectangle 314"/>
            <p:cNvSpPr>
              <a:spLocks noChangeArrowheads="1"/>
            </p:cNvSpPr>
            <p:nvPr/>
          </p:nvSpPr>
          <p:spPr bwMode="auto">
            <a:xfrm>
              <a:off x="4497" y="2450"/>
              <a:ext cx="34"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µ¥ÀÌÅ¸º£ÀÌ½º¼­¹ö</a:t>
              </a:r>
              <a:endParaRPr lang="en-AU" sz="2000" b="1">
                <a:latin typeface="Arial Narrow" pitchFamily="34" charset="0"/>
              </a:endParaRPr>
            </a:p>
          </p:txBody>
        </p:sp>
        <p:sp>
          <p:nvSpPr>
            <p:cNvPr id="530747" name="Rectangle 315"/>
            <p:cNvSpPr>
              <a:spLocks noChangeArrowheads="1"/>
            </p:cNvSpPr>
            <p:nvPr/>
          </p:nvSpPr>
          <p:spPr bwMode="auto">
            <a:xfrm>
              <a:off x="4641" y="2111"/>
              <a:ext cx="86" cy="72"/>
            </a:xfrm>
            <a:prstGeom prst="rect">
              <a:avLst/>
            </a:prstGeom>
            <a:noFill/>
            <a:ln w="0">
              <a:solidFill>
                <a:srgbClr val="000000"/>
              </a:solidFill>
              <a:miter lim="800000"/>
              <a:headEnd/>
              <a:tailEnd/>
            </a:ln>
          </p:spPr>
          <p:txBody>
            <a:bodyPr/>
            <a:lstStyle/>
            <a:p>
              <a:endParaRPr lang="en-US"/>
            </a:p>
          </p:txBody>
        </p:sp>
        <p:sp>
          <p:nvSpPr>
            <p:cNvPr id="530748" name="Freeform 316"/>
            <p:cNvSpPr>
              <a:spLocks/>
            </p:cNvSpPr>
            <p:nvPr/>
          </p:nvSpPr>
          <p:spPr bwMode="auto">
            <a:xfrm>
              <a:off x="4641" y="2097"/>
              <a:ext cx="120" cy="14"/>
            </a:xfrm>
            <a:custGeom>
              <a:avLst/>
              <a:gdLst/>
              <a:ahLst/>
              <a:cxnLst>
                <a:cxn ang="0">
                  <a:pos x="0" y="57"/>
                </a:cxn>
                <a:cxn ang="0">
                  <a:pos x="191" y="0"/>
                </a:cxn>
                <a:cxn ang="0">
                  <a:pos x="479" y="0"/>
                </a:cxn>
                <a:cxn ang="0">
                  <a:pos x="342" y="57"/>
                </a:cxn>
                <a:cxn ang="0">
                  <a:pos x="0" y="57"/>
                </a:cxn>
              </a:cxnLst>
              <a:rect l="0" t="0" r="r" b="b"/>
              <a:pathLst>
                <a:path w="479" h="57">
                  <a:moveTo>
                    <a:pt x="0" y="57"/>
                  </a:moveTo>
                  <a:lnTo>
                    <a:pt x="191" y="0"/>
                  </a:lnTo>
                  <a:lnTo>
                    <a:pt x="479" y="0"/>
                  </a:lnTo>
                  <a:lnTo>
                    <a:pt x="342" y="57"/>
                  </a:lnTo>
                  <a:lnTo>
                    <a:pt x="0" y="57"/>
                  </a:lnTo>
                  <a:close/>
                </a:path>
              </a:pathLst>
            </a:custGeom>
            <a:solidFill>
              <a:srgbClr val="7F7F7F"/>
            </a:solidFill>
            <a:ln w="0">
              <a:solidFill>
                <a:srgbClr val="000000"/>
              </a:solidFill>
              <a:prstDash val="solid"/>
              <a:round/>
              <a:headEnd/>
              <a:tailEnd/>
            </a:ln>
          </p:spPr>
          <p:txBody>
            <a:bodyPr/>
            <a:lstStyle/>
            <a:p>
              <a:endParaRPr lang="en-US"/>
            </a:p>
          </p:txBody>
        </p:sp>
        <p:sp>
          <p:nvSpPr>
            <p:cNvPr id="530749" name="Freeform 317"/>
            <p:cNvSpPr>
              <a:spLocks/>
            </p:cNvSpPr>
            <p:nvPr/>
          </p:nvSpPr>
          <p:spPr bwMode="auto">
            <a:xfrm>
              <a:off x="4727" y="2097"/>
              <a:ext cx="34" cy="86"/>
            </a:xfrm>
            <a:custGeom>
              <a:avLst/>
              <a:gdLst/>
              <a:ahLst/>
              <a:cxnLst>
                <a:cxn ang="0">
                  <a:pos x="0" y="57"/>
                </a:cxn>
                <a:cxn ang="0">
                  <a:pos x="137" y="0"/>
                </a:cxn>
                <a:cxn ang="0">
                  <a:pos x="137" y="258"/>
                </a:cxn>
                <a:cxn ang="0">
                  <a:pos x="0" y="344"/>
                </a:cxn>
                <a:cxn ang="0">
                  <a:pos x="0" y="57"/>
                </a:cxn>
              </a:cxnLst>
              <a:rect l="0" t="0" r="r" b="b"/>
              <a:pathLst>
                <a:path w="137" h="344">
                  <a:moveTo>
                    <a:pt x="0" y="57"/>
                  </a:moveTo>
                  <a:lnTo>
                    <a:pt x="137" y="0"/>
                  </a:lnTo>
                  <a:lnTo>
                    <a:pt x="137" y="258"/>
                  </a:lnTo>
                  <a:lnTo>
                    <a:pt x="0" y="344"/>
                  </a:lnTo>
                  <a:lnTo>
                    <a:pt x="0" y="57"/>
                  </a:lnTo>
                  <a:close/>
                </a:path>
              </a:pathLst>
            </a:custGeom>
            <a:solidFill>
              <a:srgbClr val="7F7F7F"/>
            </a:solidFill>
            <a:ln w="0">
              <a:solidFill>
                <a:srgbClr val="000000"/>
              </a:solidFill>
              <a:prstDash val="solid"/>
              <a:round/>
              <a:headEnd/>
              <a:tailEnd/>
            </a:ln>
          </p:spPr>
          <p:txBody>
            <a:bodyPr/>
            <a:lstStyle/>
            <a:p>
              <a:endParaRPr lang="en-US"/>
            </a:p>
          </p:txBody>
        </p:sp>
        <p:sp>
          <p:nvSpPr>
            <p:cNvPr id="530750" name="Rectangle 318"/>
            <p:cNvSpPr>
              <a:spLocks noChangeArrowheads="1"/>
            </p:cNvSpPr>
            <p:nvPr/>
          </p:nvSpPr>
          <p:spPr bwMode="auto">
            <a:xfrm>
              <a:off x="4679" y="2112"/>
              <a:ext cx="20"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Windows95</a:t>
              </a:r>
              <a:endParaRPr lang="en-AU" sz="2000" b="1">
                <a:latin typeface="Arial Narrow" pitchFamily="34" charset="0"/>
              </a:endParaRPr>
            </a:p>
          </p:txBody>
        </p:sp>
        <p:sp>
          <p:nvSpPr>
            <p:cNvPr id="530751" name="Rectangle 319"/>
            <p:cNvSpPr>
              <a:spLocks noChangeArrowheads="1"/>
            </p:cNvSpPr>
            <p:nvPr/>
          </p:nvSpPr>
          <p:spPr bwMode="auto">
            <a:xfrm>
              <a:off x="4667" y="2188"/>
              <a:ext cx="35"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¹®¼­°ü¸® ¾ÖÇÃ¸´</a:t>
              </a:r>
              <a:endParaRPr lang="en-AU" sz="2000" b="1">
                <a:latin typeface="Arial Narrow" pitchFamily="34" charset="0"/>
              </a:endParaRPr>
            </a:p>
          </p:txBody>
        </p:sp>
        <p:sp>
          <p:nvSpPr>
            <p:cNvPr id="530752" name="Line 320"/>
            <p:cNvSpPr>
              <a:spLocks noChangeShapeType="1"/>
            </p:cNvSpPr>
            <p:nvPr/>
          </p:nvSpPr>
          <p:spPr bwMode="auto">
            <a:xfrm>
              <a:off x="4309" y="2168"/>
              <a:ext cx="104" cy="38"/>
            </a:xfrm>
            <a:prstGeom prst="line">
              <a:avLst/>
            </a:prstGeom>
            <a:noFill/>
            <a:ln w="0">
              <a:solidFill>
                <a:srgbClr val="000000"/>
              </a:solidFill>
              <a:round/>
              <a:headEnd/>
              <a:tailEnd/>
            </a:ln>
          </p:spPr>
          <p:txBody>
            <a:bodyPr/>
            <a:lstStyle/>
            <a:p>
              <a:endParaRPr lang="en-US"/>
            </a:p>
          </p:txBody>
        </p:sp>
        <p:sp>
          <p:nvSpPr>
            <p:cNvPr id="530753" name="Line 321"/>
            <p:cNvSpPr>
              <a:spLocks noChangeShapeType="1"/>
            </p:cNvSpPr>
            <p:nvPr/>
          </p:nvSpPr>
          <p:spPr bwMode="auto">
            <a:xfrm flipH="1">
              <a:off x="4413" y="2161"/>
              <a:ext cx="90" cy="45"/>
            </a:xfrm>
            <a:prstGeom prst="line">
              <a:avLst/>
            </a:prstGeom>
            <a:noFill/>
            <a:ln w="0">
              <a:solidFill>
                <a:srgbClr val="000000"/>
              </a:solidFill>
              <a:round/>
              <a:headEnd/>
              <a:tailEnd/>
            </a:ln>
          </p:spPr>
          <p:txBody>
            <a:bodyPr/>
            <a:lstStyle/>
            <a:p>
              <a:endParaRPr lang="en-US"/>
            </a:p>
          </p:txBody>
        </p:sp>
        <p:sp>
          <p:nvSpPr>
            <p:cNvPr id="530754" name="Line 322"/>
            <p:cNvSpPr>
              <a:spLocks noChangeShapeType="1"/>
            </p:cNvSpPr>
            <p:nvPr/>
          </p:nvSpPr>
          <p:spPr bwMode="auto">
            <a:xfrm flipH="1">
              <a:off x="4349" y="2280"/>
              <a:ext cx="64" cy="51"/>
            </a:xfrm>
            <a:prstGeom prst="line">
              <a:avLst/>
            </a:prstGeom>
            <a:noFill/>
            <a:ln w="0">
              <a:solidFill>
                <a:srgbClr val="000000"/>
              </a:solidFill>
              <a:round/>
              <a:headEnd/>
              <a:tailEnd/>
            </a:ln>
          </p:spPr>
          <p:txBody>
            <a:bodyPr/>
            <a:lstStyle/>
            <a:p>
              <a:endParaRPr lang="en-US"/>
            </a:p>
          </p:txBody>
        </p:sp>
        <p:sp>
          <p:nvSpPr>
            <p:cNvPr id="530755" name="Line 323"/>
            <p:cNvSpPr>
              <a:spLocks noChangeShapeType="1"/>
            </p:cNvSpPr>
            <p:nvPr/>
          </p:nvSpPr>
          <p:spPr bwMode="auto">
            <a:xfrm flipV="1">
              <a:off x="4389" y="2279"/>
              <a:ext cx="152" cy="86"/>
            </a:xfrm>
            <a:prstGeom prst="line">
              <a:avLst/>
            </a:prstGeom>
            <a:noFill/>
            <a:ln w="0">
              <a:solidFill>
                <a:srgbClr val="000000"/>
              </a:solidFill>
              <a:round/>
              <a:headEnd/>
              <a:tailEnd/>
            </a:ln>
          </p:spPr>
          <p:txBody>
            <a:bodyPr/>
            <a:lstStyle/>
            <a:p>
              <a:endParaRPr lang="en-US"/>
            </a:p>
          </p:txBody>
        </p:sp>
        <p:sp>
          <p:nvSpPr>
            <p:cNvPr id="530756" name="Line 324"/>
            <p:cNvSpPr>
              <a:spLocks noChangeShapeType="1"/>
            </p:cNvSpPr>
            <p:nvPr/>
          </p:nvSpPr>
          <p:spPr bwMode="auto">
            <a:xfrm flipH="1">
              <a:off x="4597" y="2183"/>
              <a:ext cx="104" cy="62"/>
            </a:xfrm>
            <a:prstGeom prst="line">
              <a:avLst/>
            </a:prstGeom>
            <a:noFill/>
            <a:ln w="0">
              <a:solidFill>
                <a:srgbClr val="000000"/>
              </a:solidFill>
              <a:round/>
              <a:headEnd/>
              <a:tailEnd/>
            </a:ln>
          </p:spPr>
          <p:txBody>
            <a:bodyPr/>
            <a:lstStyle/>
            <a:p>
              <a:endParaRPr lang="en-US"/>
            </a:p>
          </p:txBody>
        </p:sp>
        <p:sp>
          <p:nvSpPr>
            <p:cNvPr id="530757" name="Line 325"/>
            <p:cNvSpPr>
              <a:spLocks noChangeShapeType="1"/>
            </p:cNvSpPr>
            <p:nvPr/>
          </p:nvSpPr>
          <p:spPr bwMode="auto">
            <a:xfrm flipH="1">
              <a:off x="4453" y="2140"/>
              <a:ext cx="188" cy="100"/>
            </a:xfrm>
            <a:prstGeom prst="line">
              <a:avLst/>
            </a:prstGeom>
            <a:noFill/>
            <a:ln w="0">
              <a:solidFill>
                <a:srgbClr val="000000"/>
              </a:solidFill>
              <a:round/>
              <a:headEnd/>
              <a:tailEnd/>
            </a:ln>
          </p:spPr>
          <p:txBody>
            <a:bodyPr/>
            <a:lstStyle/>
            <a:p>
              <a:endParaRPr lang="en-US"/>
            </a:p>
          </p:txBody>
        </p:sp>
        <p:sp>
          <p:nvSpPr>
            <p:cNvPr id="530758" name="Line 326"/>
            <p:cNvSpPr>
              <a:spLocks noChangeShapeType="1"/>
            </p:cNvSpPr>
            <p:nvPr/>
          </p:nvSpPr>
          <p:spPr bwMode="auto">
            <a:xfrm>
              <a:off x="4389" y="2365"/>
              <a:ext cx="83" cy="39"/>
            </a:xfrm>
            <a:prstGeom prst="line">
              <a:avLst/>
            </a:prstGeom>
            <a:noFill/>
            <a:ln w="0">
              <a:solidFill>
                <a:srgbClr val="000000"/>
              </a:solidFill>
              <a:round/>
              <a:headEnd/>
              <a:tailEnd/>
            </a:ln>
          </p:spPr>
          <p:txBody>
            <a:bodyPr/>
            <a:lstStyle/>
            <a:p>
              <a:endParaRPr lang="en-US"/>
            </a:p>
          </p:txBody>
        </p:sp>
        <p:sp>
          <p:nvSpPr>
            <p:cNvPr id="530759" name="Line 327"/>
            <p:cNvSpPr>
              <a:spLocks noChangeShapeType="1"/>
            </p:cNvSpPr>
            <p:nvPr/>
          </p:nvSpPr>
          <p:spPr bwMode="auto">
            <a:xfrm>
              <a:off x="4637" y="2279"/>
              <a:ext cx="63" cy="56"/>
            </a:xfrm>
            <a:prstGeom prst="line">
              <a:avLst/>
            </a:prstGeom>
            <a:noFill/>
            <a:ln w="0">
              <a:solidFill>
                <a:srgbClr val="000000"/>
              </a:solidFill>
              <a:round/>
              <a:headEnd/>
              <a:tailEnd/>
            </a:ln>
          </p:spPr>
          <p:txBody>
            <a:bodyPr/>
            <a:lstStyle/>
            <a:p>
              <a:endParaRPr lang="en-US"/>
            </a:p>
          </p:txBody>
        </p:sp>
        <p:sp>
          <p:nvSpPr>
            <p:cNvPr id="530760" name="Line 328"/>
            <p:cNvSpPr>
              <a:spLocks noChangeShapeType="1"/>
            </p:cNvSpPr>
            <p:nvPr/>
          </p:nvSpPr>
          <p:spPr bwMode="auto">
            <a:xfrm flipH="1">
              <a:off x="4568" y="2335"/>
              <a:ext cx="132" cy="69"/>
            </a:xfrm>
            <a:prstGeom prst="line">
              <a:avLst/>
            </a:prstGeom>
            <a:noFill/>
            <a:ln w="0">
              <a:solidFill>
                <a:srgbClr val="000000"/>
              </a:solidFill>
              <a:round/>
              <a:headEnd/>
              <a:tailEnd/>
            </a:ln>
          </p:spPr>
          <p:txBody>
            <a:bodyPr/>
            <a:lstStyle/>
            <a:p>
              <a:endParaRPr lang="en-US"/>
            </a:p>
          </p:txBody>
        </p:sp>
        <p:sp>
          <p:nvSpPr>
            <p:cNvPr id="530761" name="Freeform 329"/>
            <p:cNvSpPr>
              <a:spLocks/>
            </p:cNvSpPr>
            <p:nvPr/>
          </p:nvSpPr>
          <p:spPr bwMode="auto">
            <a:xfrm>
              <a:off x="4224" y="1968"/>
              <a:ext cx="526" cy="91"/>
            </a:xfrm>
            <a:custGeom>
              <a:avLst/>
              <a:gdLst/>
              <a:ahLst/>
              <a:cxnLst>
                <a:cxn ang="0">
                  <a:pos x="0" y="0"/>
                </a:cxn>
                <a:cxn ang="0">
                  <a:pos x="1658" y="0"/>
                </a:cxn>
                <a:cxn ang="0">
                  <a:pos x="1694" y="36"/>
                </a:cxn>
                <a:cxn ang="0">
                  <a:pos x="1694" y="336"/>
                </a:cxn>
                <a:cxn ang="0">
                  <a:pos x="0" y="336"/>
                </a:cxn>
                <a:cxn ang="0">
                  <a:pos x="0" y="0"/>
                </a:cxn>
              </a:cxnLst>
              <a:rect l="0" t="0" r="r" b="b"/>
              <a:pathLst>
                <a:path w="1694" h="336">
                  <a:moveTo>
                    <a:pt x="0" y="0"/>
                  </a:moveTo>
                  <a:lnTo>
                    <a:pt x="1658" y="0"/>
                  </a:lnTo>
                  <a:lnTo>
                    <a:pt x="1694" y="36"/>
                  </a:lnTo>
                  <a:lnTo>
                    <a:pt x="1694" y="336"/>
                  </a:lnTo>
                  <a:lnTo>
                    <a:pt x="0" y="336"/>
                  </a:lnTo>
                  <a:lnTo>
                    <a:pt x="0" y="0"/>
                  </a:lnTo>
                </a:path>
              </a:pathLst>
            </a:custGeom>
            <a:noFill/>
            <a:ln w="0">
              <a:solidFill>
                <a:srgbClr val="000000"/>
              </a:solidFill>
              <a:prstDash val="solid"/>
              <a:round/>
              <a:headEnd/>
              <a:tailEnd/>
            </a:ln>
          </p:spPr>
          <p:txBody>
            <a:bodyPr/>
            <a:lstStyle/>
            <a:p>
              <a:endParaRPr lang="en-US"/>
            </a:p>
          </p:txBody>
        </p:sp>
        <p:sp>
          <p:nvSpPr>
            <p:cNvPr id="530762" name="Freeform 330"/>
            <p:cNvSpPr>
              <a:spLocks/>
            </p:cNvSpPr>
            <p:nvPr/>
          </p:nvSpPr>
          <p:spPr bwMode="auto">
            <a:xfrm>
              <a:off x="4739" y="1968"/>
              <a:ext cx="11" cy="10"/>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0">
              <a:solidFill>
                <a:srgbClr val="000000"/>
              </a:solidFill>
              <a:prstDash val="solid"/>
              <a:round/>
              <a:headEnd/>
              <a:tailEnd/>
            </a:ln>
          </p:spPr>
          <p:txBody>
            <a:bodyPr/>
            <a:lstStyle/>
            <a:p>
              <a:endParaRPr lang="en-US"/>
            </a:p>
          </p:txBody>
        </p:sp>
        <p:sp>
          <p:nvSpPr>
            <p:cNvPr id="530763" name="Rectangle 331"/>
            <p:cNvSpPr>
              <a:spLocks noChangeArrowheads="1"/>
            </p:cNvSpPr>
            <p:nvPr/>
          </p:nvSpPr>
          <p:spPr bwMode="auto">
            <a:xfrm>
              <a:off x="4307" y="1970"/>
              <a:ext cx="124" cy="6"/>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ºÐ»ê È¯°æÀÇ ÇÏµå¿þ¾î¹× ³×Æ®¿÷À¸·ÎÀÇ Á¤º¸ ½Ã½ºÅÛ ¿¬°á ¸ðµ¨</a:t>
              </a:r>
              <a:endParaRPr lang="en-AU" sz="2000" b="1">
                <a:latin typeface="Arial Narrow" pitchFamily="34" charset="0"/>
              </a:endParaRPr>
            </a:p>
          </p:txBody>
        </p:sp>
        <p:sp>
          <p:nvSpPr>
            <p:cNvPr id="530764" name="Rectangle 332"/>
            <p:cNvSpPr>
              <a:spLocks noChangeArrowheads="1"/>
            </p:cNvSpPr>
            <p:nvPr/>
          </p:nvSpPr>
          <p:spPr bwMode="auto">
            <a:xfrm>
              <a:off x="4262" y="1977"/>
              <a:ext cx="52"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 À©µµ¿ì 95 : Å¬¶óÀÌ¾ðÆ®</a:t>
              </a:r>
              <a:endParaRPr lang="en-AU" sz="2000" b="1">
                <a:latin typeface="Arial Narrow" pitchFamily="34" charset="0"/>
              </a:endParaRPr>
            </a:p>
          </p:txBody>
        </p:sp>
        <p:sp>
          <p:nvSpPr>
            <p:cNvPr id="530765" name="Rectangle 333"/>
            <p:cNvSpPr>
              <a:spLocks noChangeArrowheads="1"/>
            </p:cNvSpPr>
            <p:nvPr/>
          </p:nvSpPr>
          <p:spPr bwMode="auto">
            <a:xfrm>
              <a:off x="4257" y="1984"/>
              <a:ext cx="46" cy="6"/>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 À©µµ¿ì NT: ÀÀ¿ë¼­¹ö</a:t>
              </a:r>
              <a:endParaRPr lang="en-AU" sz="2000" b="1">
                <a:latin typeface="Arial Narrow" pitchFamily="34" charset="0"/>
              </a:endParaRPr>
            </a:p>
          </p:txBody>
        </p:sp>
        <p:sp>
          <p:nvSpPr>
            <p:cNvPr id="530766" name="Rectangle 334"/>
            <p:cNvSpPr>
              <a:spLocks noChangeArrowheads="1"/>
            </p:cNvSpPr>
            <p:nvPr/>
          </p:nvSpPr>
          <p:spPr bwMode="auto">
            <a:xfrm>
              <a:off x="4294" y="1992"/>
              <a:ext cx="103" cy="5"/>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 À¯´Ð½º ¸Ó½Å: ÀÀ¿ë ¼­¹ö ¹× µ¥ÀÌÅ¸ ¼­¹ö, Åë½Å ¼­¹ö</a:t>
              </a:r>
              <a:endParaRPr lang="en-AU" sz="2000" b="1">
                <a:latin typeface="Arial Narrow" pitchFamily="34" charset="0"/>
              </a:endParaRPr>
            </a:p>
          </p:txBody>
        </p:sp>
        <p:sp>
          <p:nvSpPr>
            <p:cNvPr id="530767" name="Rectangle 335"/>
            <p:cNvSpPr>
              <a:spLocks noChangeArrowheads="1"/>
            </p:cNvSpPr>
            <p:nvPr/>
          </p:nvSpPr>
          <p:spPr bwMode="auto">
            <a:xfrm>
              <a:off x="4281" y="1999"/>
              <a:ext cx="81" cy="6"/>
            </a:xfrm>
            <a:prstGeom prst="rect">
              <a:avLst/>
            </a:prstGeom>
            <a:noFill/>
            <a:ln w="9525">
              <a:noFill/>
              <a:miter lim="800000"/>
              <a:headEnd/>
              <a:tailEnd/>
            </a:ln>
          </p:spPr>
          <p:txBody>
            <a:bodyPr wrap="none" lIns="0" tIns="0" rIns="0" bIns="0">
              <a:spAutoFit/>
            </a:bodyPr>
            <a:lstStyle/>
            <a:p>
              <a:pPr algn="ctr" eaLnBrk="1" hangingPunct="1">
                <a:lnSpc>
                  <a:spcPct val="90000"/>
                </a:lnSpc>
                <a:spcBef>
                  <a:spcPct val="50000"/>
                </a:spcBef>
              </a:pPr>
              <a:r>
                <a:rPr lang="en-AU" sz="100">
                  <a:solidFill>
                    <a:srgbClr val="000000"/>
                  </a:solidFill>
                </a:rPr>
                <a:t> - IBM ¸ÞÀÎÇÁ·¹ÀÓ: µ¥ÀÌÅ¸ ¼­¹ö, Åë½Å ¼­¹ö</a:t>
              </a:r>
              <a:endParaRPr lang="en-AU" sz="2000" b="1">
                <a:latin typeface="Arial Narrow" pitchFamily="34" charset="0"/>
              </a:endParaRPr>
            </a:p>
          </p:txBody>
        </p:sp>
        <p:grpSp>
          <p:nvGrpSpPr>
            <p:cNvPr id="530768" name="Group 336"/>
            <p:cNvGrpSpPr>
              <a:grpSpLocks/>
            </p:cNvGrpSpPr>
            <p:nvPr/>
          </p:nvGrpSpPr>
          <p:grpSpPr bwMode="auto">
            <a:xfrm>
              <a:off x="4243" y="2086"/>
              <a:ext cx="120" cy="86"/>
              <a:chOff x="4272" y="2097"/>
              <a:chExt cx="120" cy="86"/>
            </a:xfrm>
          </p:grpSpPr>
          <p:sp>
            <p:nvSpPr>
              <p:cNvPr id="530769" name="Rectangle 337"/>
              <p:cNvSpPr>
                <a:spLocks noChangeArrowheads="1"/>
              </p:cNvSpPr>
              <p:nvPr/>
            </p:nvSpPr>
            <p:spPr bwMode="auto">
              <a:xfrm>
                <a:off x="4272" y="2112"/>
                <a:ext cx="85" cy="71"/>
              </a:xfrm>
              <a:prstGeom prst="rect">
                <a:avLst/>
              </a:prstGeom>
              <a:noFill/>
              <a:ln w="0">
                <a:solidFill>
                  <a:srgbClr val="000000"/>
                </a:solidFill>
                <a:miter lim="800000"/>
                <a:headEnd/>
                <a:tailEnd/>
              </a:ln>
            </p:spPr>
            <p:txBody>
              <a:bodyPr/>
              <a:lstStyle/>
              <a:p>
                <a:endParaRPr lang="en-US"/>
              </a:p>
            </p:txBody>
          </p:sp>
          <p:sp>
            <p:nvSpPr>
              <p:cNvPr id="530770" name="Freeform 338"/>
              <p:cNvSpPr>
                <a:spLocks/>
              </p:cNvSpPr>
              <p:nvPr/>
            </p:nvSpPr>
            <p:spPr bwMode="auto">
              <a:xfrm>
                <a:off x="4272" y="2097"/>
                <a:ext cx="120" cy="15"/>
              </a:xfrm>
              <a:custGeom>
                <a:avLst/>
                <a:gdLst/>
                <a:ahLst/>
                <a:cxnLst>
                  <a:cxn ang="0">
                    <a:pos x="0" y="57"/>
                  </a:cxn>
                  <a:cxn ang="0">
                    <a:pos x="191" y="0"/>
                  </a:cxn>
                  <a:cxn ang="0">
                    <a:pos x="479" y="0"/>
                  </a:cxn>
                  <a:cxn ang="0">
                    <a:pos x="343" y="57"/>
                  </a:cxn>
                  <a:cxn ang="0">
                    <a:pos x="0" y="57"/>
                  </a:cxn>
                </a:cxnLst>
                <a:rect l="0" t="0" r="r" b="b"/>
                <a:pathLst>
                  <a:path w="479" h="57">
                    <a:moveTo>
                      <a:pt x="0" y="57"/>
                    </a:moveTo>
                    <a:lnTo>
                      <a:pt x="191" y="0"/>
                    </a:lnTo>
                    <a:lnTo>
                      <a:pt x="479" y="0"/>
                    </a:lnTo>
                    <a:lnTo>
                      <a:pt x="343" y="57"/>
                    </a:lnTo>
                    <a:lnTo>
                      <a:pt x="0" y="57"/>
                    </a:lnTo>
                    <a:close/>
                  </a:path>
                </a:pathLst>
              </a:custGeom>
              <a:solidFill>
                <a:srgbClr val="7F7F7F"/>
              </a:solidFill>
              <a:ln w="0">
                <a:solidFill>
                  <a:srgbClr val="000000"/>
                </a:solidFill>
                <a:prstDash val="solid"/>
                <a:round/>
                <a:headEnd/>
                <a:tailEnd/>
              </a:ln>
            </p:spPr>
            <p:txBody>
              <a:bodyPr/>
              <a:lstStyle/>
              <a:p>
                <a:endParaRPr lang="en-US"/>
              </a:p>
            </p:txBody>
          </p:sp>
          <p:sp>
            <p:nvSpPr>
              <p:cNvPr id="530771" name="Freeform 339"/>
              <p:cNvSpPr>
                <a:spLocks/>
              </p:cNvSpPr>
              <p:nvPr/>
            </p:nvSpPr>
            <p:spPr bwMode="auto">
              <a:xfrm>
                <a:off x="4357" y="2097"/>
                <a:ext cx="35" cy="86"/>
              </a:xfrm>
              <a:custGeom>
                <a:avLst/>
                <a:gdLst/>
                <a:ahLst/>
                <a:cxnLst>
                  <a:cxn ang="0">
                    <a:pos x="0" y="57"/>
                  </a:cxn>
                  <a:cxn ang="0">
                    <a:pos x="136" y="0"/>
                  </a:cxn>
                  <a:cxn ang="0">
                    <a:pos x="136" y="259"/>
                  </a:cxn>
                  <a:cxn ang="0">
                    <a:pos x="0" y="344"/>
                  </a:cxn>
                  <a:cxn ang="0">
                    <a:pos x="0" y="57"/>
                  </a:cxn>
                </a:cxnLst>
                <a:rect l="0" t="0" r="r" b="b"/>
                <a:pathLst>
                  <a:path w="136" h="344">
                    <a:moveTo>
                      <a:pt x="0" y="57"/>
                    </a:moveTo>
                    <a:lnTo>
                      <a:pt x="136" y="0"/>
                    </a:lnTo>
                    <a:lnTo>
                      <a:pt x="136" y="259"/>
                    </a:lnTo>
                    <a:lnTo>
                      <a:pt x="0" y="344"/>
                    </a:lnTo>
                    <a:lnTo>
                      <a:pt x="0" y="57"/>
                    </a:lnTo>
                    <a:close/>
                  </a:path>
                </a:pathLst>
              </a:custGeom>
              <a:solidFill>
                <a:srgbClr val="7F7F7F"/>
              </a:solidFill>
              <a:ln w="0">
                <a:solidFill>
                  <a:srgbClr val="000000"/>
                </a:solidFill>
                <a:prstDash val="solid"/>
                <a:round/>
                <a:headEnd/>
                <a:tailEnd/>
              </a:ln>
            </p:spPr>
            <p:txBody>
              <a:bodyPr/>
              <a:lstStyle/>
              <a:p>
                <a:endParaRPr lang="en-US"/>
              </a:p>
            </p:txBody>
          </p:sp>
        </p:grpSp>
      </p:grpSp>
    </p:spTree>
    <p:extLst>
      <p:ext uri="{BB962C8B-B14F-4D97-AF65-F5344CB8AC3E}">
        <p14:creationId xmlns:p14="http://schemas.microsoft.com/office/powerpoint/2010/main" val="2766569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Why Unified?</a:t>
            </a:r>
          </a:p>
        </p:txBody>
      </p:sp>
      <p:sp>
        <p:nvSpPr>
          <p:cNvPr id="98307" name="Rectangle 3"/>
          <p:cNvSpPr>
            <a:spLocks noGrp="1" noChangeArrowheads="1"/>
          </p:cNvSpPr>
          <p:nvPr>
            <p:ph type="body" idx="1"/>
          </p:nvPr>
        </p:nvSpPr>
        <p:spPr>
          <a:xfrm>
            <a:off x="510363" y="1205024"/>
            <a:ext cx="8040688" cy="5791200"/>
          </a:xfrm>
        </p:spPr>
        <p:txBody>
          <a:bodyPr>
            <a:normAutofit/>
          </a:bodyPr>
          <a:lstStyle/>
          <a:p>
            <a:pPr>
              <a:lnSpc>
                <a:spcPct val="90000"/>
              </a:lnSpc>
            </a:pPr>
            <a:r>
              <a:rPr lang="en-US" sz="1800" dirty="0"/>
              <a:t>To integrate models from different domains</a:t>
            </a:r>
          </a:p>
          <a:p>
            <a:pPr>
              <a:lnSpc>
                <a:spcPct val="90000"/>
              </a:lnSpc>
            </a:pPr>
            <a:r>
              <a:rPr lang="en-US" sz="1800" dirty="0"/>
              <a:t>Supporting Development Life Cycle:</a:t>
            </a:r>
          </a:p>
          <a:p>
            <a:pPr lvl="1">
              <a:lnSpc>
                <a:spcPct val="90000"/>
              </a:lnSpc>
            </a:pPr>
            <a:r>
              <a:rPr lang="en-US" sz="1600" dirty="0"/>
              <a:t>Visual syntax for modeling</a:t>
            </a:r>
          </a:p>
          <a:p>
            <a:pPr lvl="1">
              <a:lnSpc>
                <a:spcPct val="90000"/>
              </a:lnSpc>
            </a:pPr>
            <a:r>
              <a:rPr lang="en-US" sz="1600" dirty="0"/>
              <a:t>At all levels of development</a:t>
            </a:r>
          </a:p>
          <a:p>
            <a:pPr lvl="2">
              <a:lnSpc>
                <a:spcPct val="90000"/>
              </a:lnSpc>
            </a:pPr>
            <a:r>
              <a:rPr lang="en-US" sz="1400" dirty="0"/>
              <a:t>From requirements to implementation</a:t>
            </a:r>
          </a:p>
          <a:p>
            <a:pPr>
              <a:lnSpc>
                <a:spcPct val="90000"/>
              </a:lnSpc>
            </a:pPr>
            <a:r>
              <a:rPr lang="en-US" sz="1800" dirty="0"/>
              <a:t>Wide Application Domains</a:t>
            </a:r>
          </a:p>
          <a:p>
            <a:pPr lvl="1">
              <a:lnSpc>
                <a:spcPct val="90000"/>
              </a:lnSpc>
            </a:pPr>
            <a:r>
              <a:rPr lang="en-US" sz="1600" dirty="0"/>
              <a:t>Used to model different type of applications</a:t>
            </a:r>
          </a:p>
          <a:p>
            <a:pPr lvl="2">
              <a:lnSpc>
                <a:spcPct val="90000"/>
              </a:lnSpc>
            </a:pPr>
            <a:r>
              <a:rPr lang="en-US" sz="1400" dirty="0"/>
              <a:t>From real-time embedded systems</a:t>
            </a:r>
          </a:p>
          <a:p>
            <a:pPr lvl="2">
              <a:lnSpc>
                <a:spcPct val="90000"/>
              </a:lnSpc>
            </a:pPr>
            <a:r>
              <a:rPr lang="en-US" sz="1400" dirty="0"/>
              <a:t>To management decision support systems</a:t>
            </a:r>
          </a:p>
          <a:p>
            <a:pPr>
              <a:lnSpc>
                <a:spcPct val="90000"/>
              </a:lnSpc>
            </a:pPr>
            <a:r>
              <a:rPr lang="en-US" sz="1800" dirty="0"/>
              <a:t>Platform Neutral:</a:t>
            </a:r>
          </a:p>
          <a:p>
            <a:pPr lvl="1">
              <a:lnSpc>
                <a:spcPct val="90000"/>
              </a:lnSpc>
            </a:pPr>
            <a:r>
              <a:rPr lang="en-US" sz="1600" dirty="0"/>
              <a:t>Excellent support for pure OO languages:</a:t>
            </a:r>
          </a:p>
          <a:p>
            <a:pPr lvl="2">
              <a:lnSpc>
                <a:spcPct val="90000"/>
              </a:lnSpc>
            </a:pPr>
            <a:r>
              <a:rPr lang="en-US" sz="1400" dirty="0"/>
              <a:t>Smalltalk, Java, C#, ..</a:t>
            </a:r>
          </a:p>
          <a:p>
            <a:pPr lvl="1">
              <a:lnSpc>
                <a:spcPct val="90000"/>
              </a:lnSpc>
            </a:pPr>
            <a:r>
              <a:rPr lang="en-US" sz="1600" dirty="0"/>
              <a:t>Also effective for hybrid languages:</a:t>
            </a:r>
          </a:p>
          <a:p>
            <a:pPr lvl="2">
              <a:lnSpc>
                <a:spcPct val="90000"/>
              </a:lnSpc>
            </a:pPr>
            <a:r>
              <a:rPr lang="en-US" sz="1400" dirty="0"/>
              <a:t>Visual Basic</a:t>
            </a:r>
          </a:p>
          <a:p>
            <a:pPr>
              <a:lnSpc>
                <a:spcPct val="90000"/>
              </a:lnSpc>
            </a:pPr>
            <a:r>
              <a:rPr lang="en-US" sz="1800" dirty="0"/>
              <a:t>Support for Development Processes</a:t>
            </a:r>
          </a:p>
          <a:p>
            <a:pPr lvl="1">
              <a:lnSpc>
                <a:spcPct val="90000"/>
              </a:lnSpc>
            </a:pPr>
            <a:r>
              <a:rPr lang="en-US" sz="1600" dirty="0"/>
              <a:t>For both UP and other software engineering processes</a:t>
            </a:r>
          </a:p>
          <a:p>
            <a:pPr>
              <a:lnSpc>
                <a:spcPct val="90000"/>
              </a:lnSpc>
            </a:pPr>
            <a:r>
              <a:rPr lang="en-US" sz="1800" dirty="0"/>
              <a:t>Own internal concepts</a:t>
            </a:r>
          </a:p>
          <a:p>
            <a:pPr lvl="1">
              <a:lnSpc>
                <a:spcPct val="90000"/>
              </a:lnSpc>
            </a:pPr>
            <a:r>
              <a:rPr lang="en-US" sz="1600" dirty="0"/>
              <a:t>Tries to be consistent and uniform </a:t>
            </a:r>
          </a:p>
          <a:p>
            <a:pPr lvl="1">
              <a:lnSpc>
                <a:spcPct val="90000"/>
              </a:lnSpc>
            </a:pPr>
            <a:r>
              <a:rPr lang="en-US" sz="1600" dirty="0"/>
              <a:t>in its application of internal concepts</a:t>
            </a:r>
          </a:p>
        </p:txBody>
      </p:sp>
    </p:spTree>
    <p:extLst>
      <p:ext uri="{BB962C8B-B14F-4D97-AF65-F5344CB8AC3E}">
        <p14:creationId xmlns:p14="http://schemas.microsoft.com/office/powerpoint/2010/main" val="3476760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495300" y="270764"/>
            <a:ext cx="7772400" cy="914400"/>
          </a:xfrm>
        </p:spPr>
        <p:txBody>
          <a:bodyPr>
            <a:noAutofit/>
          </a:bodyPr>
          <a:lstStyle/>
          <a:p>
            <a:r>
              <a:rPr lang="en-US" altLang="zh-CN" sz="3200" dirty="0">
                <a:ea typeface="宋体" pitchFamily="2" charset="-122"/>
              </a:rPr>
              <a:t>A Language Is Not Enough to Build a System</a:t>
            </a:r>
          </a:p>
        </p:txBody>
      </p:sp>
      <p:sp>
        <p:nvSpPr>
          <p:cNvPr id="383004" name="Freeform 28"/>
          <p:cNvSpPr>
            <a:spLocks/>
          </p:cNvSpPr>
          <p:nvPr/>
        </p:nvSpPr>
        <p:spPr bwMode="auto">
          <a:xfrm>
            <a:off x="1289050" y="873125"/>
            <a:ext cx="6629400" cy="5181600"/>
          </a:xfrm>
          <a:custGeom>
            <a:avLst/>
            <a:gdLst/>
            <a:ahLst/>
            <a:cxnLst>
              <a:cxn ang="0">
                <a:pos x="2087" y="0"/>
              </a:cxn>
              <a:cxn ang="0">
                <a:pos x="0" y="3264"/>
              </a:cxn>
              <a:cxn ang="0">
                <a:pos x="4176" y="3264"/>
              </a:cxn>
              <a:cxn ang="0">
                <a:pos x="2087" y="0"/>
              </a:cxn>
            </a:cxnLst>
            <a:rect l="0" t="0" r="r" b="b"/>
            <a:pathLst>
              <a:path w="4176" h="3264">
                <a:moveTo>
                  <a:pt x="2087" y="0"/>
                </a:moveTo>
                <a:lnTo>
                  <a:pt x="0" y="3264"/>
                </a:lnTo>
                <a:lnTo>
                  <a:pt x="4176" y="3264"/>
                </a:lnTo>
                <a:lnTo>
                  <a:pt x="2087" y="0"/>
                </a:lnTo>
                <a:close/>
              </a:path>
            </a:pathLst>
          </a:custGeom>
          <a:solidFill>
            <a:srgbClr val="808080"/>
          </a:solidFill>
          <a:ln w="9525">
            <a:noFill/>
            <a:round/>
            <a:headEnd/>
            <a:tailEnd/>
          </a:ln>
        </p:spPr>
        <p:txBody>
          <a:bodyPr/>
          <a:lstStyle/>
          <a:p>
            <a:endParaRPr lang="en-US"/>
          </a:p>
        </p:txBody>
      </p:sp>
      <p:sp>
        <p:nvSpPr>
          <p:cNvPr id="383005" name="Freeform 29"/>
          <p:cNvSpPr>
            <a:spLocks/>
          </p:cNvSpPr>
          <p:nvPr/>
        </p:nvSpPr>
        <p:spPr bwMode="auto">
          <a:xfrm>
            <a:off x="1314450" y="923925"/>
            <a:ext cx="6629400" cy="5181600"/>
          </a:xfrm>
          <a:custGeom>
            <a:avLst/>
            <a:gdLst/>
            <a:ahLst/>
            <a:cxnLst>
              <a:cxn ang="0">
                <a:pos x="2087" y="0"/>
              </a:cxn>
              <a:cxn ang="0">
                <a:pos x="0" y="3264"/>
              </a:cxn>
              <a:cxn ang="0">
                <a:pos x="4176" y="3264"/>
              </a:cxn>
              <a:cxn ang="0">
                <a:pos x="2087" y="0"/>
              </a:cxn>
            </a:cxnLst>
            <a:rect l="0" t="0" r="r" b="b"/>
            <a:pathLst>
              <a:path w="4176" h="3264">
                <a:moveTo>
                  <a:pt x="2087" y="0"/>
                </a:moveTo>
                <a:lnTo>
                  <a:pt x="0" y="3264"/>
                </a:lnTo>
                <a:lnTo>
                  <a:pt x="4176" y="3264"/>
                </a:lnTo>
                <a:lnTo>
                  <a:pt x="2087" y="0"/>
                </a:lnTo>
                <a:close/>
              </a:path>
            </a:pathLst>
          </a:custGeom>
          <a:solidFill>
            <a:srgbClr val="99FFCC"/>
          </a:solidFill>
          <a:ln w="9525">
            <a:noFill/>
            <a:round/>
            <a:headEnd/>
            <a:tailEnd/>
          </a:ln>
        </p:spPr>
        <p:txBody>
          <a:bodyPr/>
          <a:lstStyle/>
          <a:p>
            <a:endParaRPr lang="en-US"/>
          </a:p>
        </p:txBody>
      </p:sp>
      <p:sp>
        <p:nvSpPr>
          <p:cNvPr id="383007" name="Oval 31"/>
          <p:cNvSpPr>
            <a:spLocks noChangeArrowheads="1"/>
          </p:cNvSpPr>
          <p:nvPr/>
        </p:nvSpPr>
        <p:spPr bwMode="auto">
          <a:xfrm>
            <a:off x="4078288" y="1752600"/>
            <a:ext cx="238125" cy="192088"/>
          </a:xfrm>
          <a:prstGeom prst="ellipse">
            <a:avLst/>
          </a:prstGeom>
          <a:solidFill>
            <a:srgbClr val="FFFFFF"/>
          </a:solidFill>
          <a:ln w="9525">
            <a:solidFill>
              <a:srgbClr val="000000"/>
            </a:solidFill>
            <a:round/>
            <a:headEnd/>
            <a:tailEnd/>
          </a:ln>
        </p:spPr>
        <p:txBody>
          <a:bodyPr/>
          <a:lstStyle/>
          <a:p>
            <a:endParaRPr lang="en-US"/>
          </a:p>
        </p:txBody>
      </p:sp>
      <p:sp>
        <p:nvSpPr>
          <p:cNvPr id="383008" name="Freeform 32"/>
          <p:cNvSpPr>
            <a:spLocks/>
          </p:cNvSpPr>
          <p:nvPr/>
        </p:nvSpPr>
        <p:spPr bwMode="auto">
          <a:xfrm>
            <a:off x="3960813" y="1963738"/>
            <a:ext cx="492125" cy="725487"/>
          </a:xfrm>
          <a:custGeom>
            <a:avLst/>
            <a:gdLst/>
            <a:ahLst/>
            <a:cxnLst>
              <a:cxn ang="0">
                <a:pos x="147" y="16"/>
              </a:cxn>
              <a:cxn ang="0">
                <a:pos x="139" y="33"/>
              </a:cxn>
              <a:cxn ang="0">
                <a:pos x="118" y="10"/>
              </a:cxn>
              <a:cxn ang="0">
                <a:pos x="118" y="0"/>
              </a:cxn>
              <a:cxn ang="0">
                <a:pos x="81" y="0"/>
              </a:cxn>
              <a:cxn ang="0">
                <a:pos x="33" y="24"/>
              </a:cxn>
              <a:cxn ang="0">
                <a:pos x="0" y="122"/>
              </a:cxn>
              <a:cxn ang="0">
                <a:pos x="38" y="151"/>
              </a:cxn>
              <a:cxn ang="0">
                <a:pos x="72" y="180"/>
              </a:cxn>
              <a:cxn ang="0">
                <a:pos x="72" y="457"/>
              </a:cxn>
              <a:cxn ang="0">
                <a:pos x="166" y="457"/>
              </a:cxn>
              <a:cxn ang="0">
                <a:pos x="166" y="242"/>
              </a:cxn>
              <a:cxn ang="0">
                <a:pos x="207" y="457"/>
              </a:cxn>
              <a:cxn ang="0">
                <a:pos x="307" y="457"/>
              </a:cxn>
              <a:cxn ang="0">
                <a:pos x="262" y="236"/>
              </a:cxn>
              <a:cxn ang="0">
                <a:pos x="262" y="182"/>
              </a:cxn>
              <a:cxn ang="0">
                <a:pos x="310" y="120"/>
              </a:cxn>
              <a:cxn ang="0">
                <a:pos x="235" y="113"/>
              </a:cxn>
              <a:cxn ang="0">
                <a:pos x="190" y="114"/>
              </a:cxn>
              <a:cxn ang="0">
                <a:pos x="192" y="181"/>
              </a:cxn>
              <a:cxn ang="0">
                <a:pos x="235" y="181"/>
              </a:cxn>
              <a:cxn ang="0">
                <a:pos x="235" y="204"/>
              </a:cxn>
              <a:cxn ang="0">
                <a:pos x="91" y="204"/>
              </a:cxn>
              <a:cxn ang="0">
                <a:pos x="91" y="61"/>
              </a:cxn>
              <a:cxn ang="0">
                <a:pos x="235" y="61"/>
              </a:cxn>
              <a:cxn ang="0">
                <a:pos x="235" y="113"/>
              </a:cxn>
              <a:cxn ang="0">
                <a:pos x="310" y="120"/>
              </a:cxn>
              <a:cxn ang="0">
                <a:pos x="262" y="13"/>
              </a:cxn>
              <a:cxn ang="0">
                <a:pos x="238" y="1"/>
              </a:cxn>
              <a:cxn ang="0">
                <a:pos x="194" y="1"/>
              </a:cxn>
              <a:cxn ang="0">
                <a:pos x="171" y="31"/>
              </a:cxn>
              <a:cxn ang="0">
                <a:pos x="161" y="16"/>
              </a:cxn>
              <a:cxn ang="0">
                <a:pos x="173" y="1"/>
              </a:cxn>
              <a:cxn ang="0">
                <a:pos x="135" y="1"/>
              </a:cxn>
              <a:cxn ang="0">
                <a:pos x="147" y="16"/>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close/>
              </a:path>
            </a:pathLst>
          </a:custGeom>
          <a:solidFill>
            <a:srgbClr val="FFFFFF"/>
          </a:solidFill>
          <a:ln w="9525">
            <a:noFill/>
            <a:round/>
            <a:headEnd/>
            <a:tailEnd/>
          </a:ln>
        </p:spPr>
        <p:txBody>
          <a:bodyPr/>
          <a:lstStyle/>
          <a:p>
            <a:endParaRPr lang="en-US"/>
          </a:p>
        </p:txBody>
      </p:sp>
      <p:sp>
        <p:nvSpPr>
          <p:cNvPr id="383009" name="Freeform 33"/>
          <p:cNvSpPr>
            <a:spLocks/>
          </p:cNvSpPr>
          <p:nvPr/>
        </p:nvSpPr>
        <p:spPr bwMode="auto">
          <a:xfrm>
            <a:off x="3960813" y="1963738"/>
            <a:ext cx="492125" cy="725487"/>
          </a:xfrm>
          <a:custGeom>
            <a:avLst/>
            <a:gdLst/>
            <a:ahLst/>
            <a:cxnLst>
              <a:cxn ang="0">
                <a:pos x="147" y="16"/>
              </a:cxn>
              <a:cxn ang="0">
                <a:pos x="139" y="33"/>
              </a:cxn>
              <a:cxn ang="0">
                <a:pos x="118" y="10"/>
              </a:cxn>
              <a:cxn ang="0">
                <a:pos x="118" y="0"/>
              </a:cxn>
              <a:cxn ang="0">
                <a:pos x="81" y="0"/>
              </a:cxn>
              <a:cxn ang="0">
                <a:pos x="33" y="24"/>
              </a:cxn>
              <a:cxn ang="0">
                <a:pos x="0" y="122"/>
              </a:cxn>
              <a:cxn ang="0">
                <a:pos x="38" y="151"/>
              </a:cxn>
              <a:cxn ang="0">
                <a:pos x="72" y="180"/>
              </a:cxn>
              <a:cxn ang="0">
                <a:pos x="72" y="457"/>
              </a:cxn>
              <a:cxn ang="0">
                <a:pos x="166" y="457"/>
              </a:cxn>
              <a:cxn ang="0">
                <a:pos x="166" y="242"/>
              </a:cxn>
              <a:cxn ang="0">
                <a:pos x="207" y="457"/>
              </a:cxn>
              <a:cxn ang="0">
                <a:pos x="307" y="457"/>
              </a:cxn>
              <a:cxn ang="0">
                <a:pos x="262" y="236"/>
              </a:cxn>
              <a:cxn ang="0">
                <a:pos x="262" y="182"/>
              </a:cxn>
              <a:cxn ang="0">
                <a:pos x="310" y="120"/>
              </a:cxn>
              <a:cxn ang="0">
                <a:pos x="235" y="113"/>
              </a:cxn>
              <a:cxn ang="0">
                <a:pos x="190" y="114"/>
              </a:cxn>
              <a:cxn ang="0">
                <a:pos x="192" y="181"/>
              </a:cxn>
              <a:cxn ang="0">
                <a:pos x="235" y="181"/>
              </a:cxn>
              <a:cxn ang="0">
                <a:pos x="235" y="204"/>
              </a:cxn>
              <a:cxn ang="0">
                <a:pos x="91" y="204"/>
              </a:cxn>
              <a:cxn ang="0">
                <a:pos x="91" y="61"/>
              </a:cxn>
              <a:cxn ang="0">
                <a:pos x="235" y="61"/>
              </a:cxn>
              <a:cxn ang="0">
                <a:pos x="235" y="113"/>
              </a:cxn>
              <a:cxn ang="0">
                <a:pos x="310" y="120"/>
              </a:cxn>
              <a:cxn ang="0">
                <a:pos x="262" y="13"/>
              </a:cxn>
              <a:cxn ang="0">
                <a:pos x="238" y="1"/>
              </a:cxn>
              <a:cxn ang="0">
                <a:pos x="194" y="1"/>
              </a:cxn>
              <a:cxn ang="0">
                <a:pos x="171" y="31"/>
              </a:cxn>
              <a:cxn ang="0">
                <a:pos x="161" y="16"/>
              </a:cxn>
              <a:cxn ang="0">
                <a:pos x="173" y="1"/>
              </a:cxn>
              <a:cxn ang="0">
                <a:pos x="135" y="1"/>
              </a:cxn>
              <a:cxn ang="0">
                <a:pos x="147" y="16"/>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path>
            </a:pathLst>
          </a:custGeom>
          <a:noFill/>
          <a:ln w="9525">
            <a:solidFill>
              <a:srgbClr val="000000"/>
            </a:solidFill>
            <a:prstDash val="solid"/>
            <a:round/>
            <a:headEnd/>
            <a:tailEnd/>
          </a:ln>
        </p:spPr>
        <p:txBody>
          <a:bodyPr/>
          <a:lstStyle/>
          <a:p>
            <a:endParaRPr lang="en-US"/>
          </a:p>
        </p:txBody>
      </p:sp>
      <p:sp>
        <p:nvSpPr>
          <p:cNvPr id="383011" name="Freeform 35"/>
          <p:cNvSpPr>
            <a:spLocks/>
          </p:cNvSpPr>
          <p:nvPr/>
        </p:nvSpPr>
        <p:spPr bwMode="auto">
          <a:xfrm>
            <a:off x="4338638" y="1968500"/>
            <a:ext cx="42862" cy="31750"/>
          </a:xfrm>
          <a:custGeom>
            <a:avLst/>
            <a:gdLst/>
            <a:ahLst/>
            <a:cxnLst>
              <a:cxn ang="0">
                <a:pos x="0" y="0"/>
              </a:cxn>
              <a:cxn ang="0">
                <a:pos x="1" y="0"/>
              </a:cxn>
              <a:cxn ang="0">
                <a:pos x="2" y="0"/>
              </a:cxn>
              <a:cxn ang="0">
                <a:pos x="12" y="2"/>
              </a:cxn>
              <a:cxn ang="0">
                <a:pos x="20" y="6"/>
              </a:cxn>
              <a:cxn ang="0">
                <a:pos x="25" y="12"/>
              </a:cxn>
              <a:cxn ang="0">
                <a:pos x="27" y="16"/>
              </a:cxn>
              <a:cxn ang="0">
                <a:pos x="27" y="20"/>
              </a:cxn>
              <a:cxn ang="0">
                <a:pos x="2" y="20"/>
              </a:cxn>
              <a:cxn ang="0">
                <a:pos x="0" y="0"/>
              </a:cxn>
            </a:cxnLst>
            <a:rect l="0" t="0" r="r" b="b"/>
            <a:pathLst>
              <a:path w="27" h="20">
                <a:moveTo>
                  <a:pt x="0" y="0"/>
                </a:moveTo>
                <a:lnTo>
                  <a:pt x="1" y="0"/>
                </a:lnTo>
                <a:lnTo>
                  <a:pt x="2" y="0"/>
                </a:lnTo>
                <a:lnTo>
                  <a:pt x="12" y="2"/>
                </a:lnTo>
                <a:lnTo>
                  <a:pt x="20" y="6"/>
                </a:lnTo>
                <a:lnTo>
                  <a:pt x="25" y="12"/>
                </a:lnTo>
                <a:lnTo>
                  <a:pt x="27" y="16"/>
                </a:lnTo>
                <a:lnTo>
                  <a:pt x="27" y="20"/>
                </a:lnTo>
                <a:lnTo>
                  <a:pt x="2" y="20"/>
                </a:lnTo>
                <a:lnTo>
                  <a:pt x="0" y="0"/>
                </a:lnTo>
                <a:close/>
              </a:path>
            </a:pathLst>
          </a:custGeom>
          <a:solidFill>
            <a:srgbClr val="FFFFFF"/>
          </a:solidFill>
          <a:ln w="9525">
            <a:noFill/>
            <a:round/>
            <a:headEnd/>
            <a:tailEnd/>
          </a:ln>
        </p:spPr>
        <p:txBody>
          <a:bodyPr/>
          <a:lstStyle/>
          <a:p>
            <a:endParaRPr lang="en-US"/>
          </a:p>
        </p:txBody>
      </p:sp>
      <p:sp>
        <p:nvSpPr>
          <p:cNvPr id="383012" name="Freeform 36"/>
          <p:cNvSpPr>
            <a:spLocks/>
          </p:cNvSpPr>
          <p:nvPr/>
        </p:nvSpPr>
        <p:spPr bwMode="auto">
          <a:xfrm>
            <a:off x="4338638" y="1968500"/>
            <a:ext cx="42862" cy="31750"/>
          </a:xfrm>
          <a:custGeom>
            <a:avLst/>
            <a:gdLst/>
            <a:ahLst/>
            <a:cxnLst>
              <a:cxn ang="0">
                <a:pos x="0" y="0"/>
              </a:cxn>
              <a:cxn ang="0">
                <a:pos x="1" y="0"/>
              </a:cxn>
              <a:cxn ang="0">
                <a:pos x="2" y="0"/>
              </a:cxn>
              <a:cxn ang="0">
                <a:pos x="12" y="2"/>
              </a:cxn>
              <a:cxn ang="0">
                <a:pos x="20" y="6"/>
              </a:cxn>
              <a:cxn ang="0">
                <a:pos x="25" y="12"/>
              </a:cxn>
              <a:cxn ang="0">
                <a:pos x="27" y="16"/>
              </a:cxn>
              <a:cxn ang="0">
                <a:pos x="27" y="20"/>
              </a:cxn>
            </a:cxnLst>
            <a:rect l="0" t="0" r="r" b="b"/>
            <a:pathLst>
              <a:path w="27" h="20">
                <a:moveTo>
                  <a:pt x="0" y="0"/>
                </a:moveTo>
                <a:lnTo>
                  <a:pt x="1" y="0"/>
                </a:lnTo>
                <a:lnTo>
                  <a:pt x="2" y="0"/>
                </a:lnTo>
                <a:lnTo>
                  <a:pt x="12" y="2"/>
                </a:lnTo>
                <a:lnTo>
                  <a:pt x="20" y="6"/>
                </a:lnTo>
                <a:lnTo>
                  <a:pt x="25" y="12"/>
                </a:lnTo>
                <a:lnTo>
                  <a:pt x="27" y="16"/>
                </a:lnTo>
                <a:lnTo>
                  <a:pt x="27" y="20"/>
                </a:lnTo>
              </a:path>
            </a:pathLst>
          </a:custGeom>
          <a:noFill/>
          <a:ln w="9525">
            <a:solidFill>
              <a:srgbClr val="000000"/>
            </a:solidFill>
            <a:prstDash val="solid"/>
            <a:round/>
            <a:headEnd/>
            <a:tailEnd/>
          </a:ln>
        </p:spPr>
        <p:txBody>
          <a:bodyPr/>
          <a:lstStyle/>
          <a:p>
            <a:endParaRPr lang="en-US"/>
          </a:p>
        </p:txBody>
      </p:sp>
      <p:sp>
        <p:nvSpPr>
          <p:cNvPr id="383014" name="Freeform 38"/>
          <p:cNvSpPr>
            <a:spLocks/>
          </p:cNvSpPr>
          <p:nvPr/>
        </p:nvSpPr>
        <p:spPr bwMode="auto">
          <a:xfrm>
            <a:off x="4016375" y="1965325"/>
            <a:ext cx="88900" cy="52388"/>
          </a:xfrm>
          <a:custGeom>
            <a:avLst/>
            <a:gdLst/>
            <a:ahLst/>
            <a:cxnLst>
              <a:cxn ang="0">
                <a:pos x="0" y="33"/>
              </a:cxn>
              <a:cxn ang="0">
                <a:pos x="0" y="31"/>
              </a:cxn>
              <a:cxn ang="0">
                <a:pos x="0" y="29"/>
              </a:cxn>
              <a:cxn ang="0">
                <a:pos x="1" y="23"/>
              </a:cxn>
              <a:cxn ang="0">
                <a:pos x="4" y="18"/>
              </a:cxn>
              <a:cxn ang="0">
                <a:pos x="8" y="13"/>
              </a:cxn>
              <a:cxn ang="0">
                <a:pos x="14" y="9"/>
              </a:cxn>
              <a:cxn ang="0">
                <a:pos x="20" y="5"/>
              </a:cxn>
              <a:cxn ang="0">
                <a:pos x="28" y="2"/>
              </a:cxn>
              <a:cxn ang="0">
                <a:pos x="37" y="1"/>
              </a:cxn>
              <a:cxn ang="0">
                <a:pos x="46" y="0"/>
              </a:cxn>
              <a:cxn ang="0">
                <a:pos x="51" y="0"/>
              </a:cxn>
              <a:cxn ang="0">
                <a:pos x="56" y="1"/>
              </a:cxn>
              <a:cxn ang="0">
                <a:pos x="46" y="29"/>
              </a:cxn>
              <a:cxn ang="0">
                <a:pos x="0" y="33"/>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lnTo>
                  <a:pt x="46" y="29"/>
                </a:lnTo>
                <a:lnTo>
                  <a:pt x="0" y="33"/>
                </a:lnTo>
                <a:close/>
              </a:path>
            </a:pathLst>
          </a:custGeom>
          <a:solidFill>
            <a:srgbClr val="FFFFFF"/>
          </a:solidFill>
          <a:ln w="9525">
            <a:noFill/>
            <a:round/>
            <a:headEnd/>
            <a:tailEnd/>
          </a:ln>
        </p:spPr>
        <p:txBody>
          <a:bodyPr/>
          <a:lstStyle/>
          <a:p>
            <a:endParaRPr lang="en-US"/>
          </a:p>
        </p:txBody>
      </p:sp>
      <p:sp>
        <p:nvSpPr>
          <p:cNvPr id="383015" name="Freeform 39"/>
          <p:cNvSpPr>
            <a:spLocks/>
          </p:cNvSpPr>
          <p:nvPr/>
        </p:nvSpPr>
        <p:spPr bwMode="auto">
          <a:xfrm>
            <a:off x="4016375" y="1965325"/>
            <a:ext cx="88900" cy="52388"/>
          </a:xfrm>
          <a:custGeom>
            <a:avLst/>
            <a:gdLst/>
            <a:ahLst/>
            <a:cxnLst>
              <a:cxn ang="0">
                <a:pos x="0" y="33"/>
              </a:cxn>
              <a:cxn ang="0">
                <a:pos x="0" y="31"/>
              </a:cxn>
              <a:cxn ang="0">
                <a:pos x="0" y="29"/>
              </a:cxn>
              <a:cxn ang="0">
                <a:pos x="1" y="23"/>
              </a:cxn>
              <a:cxn ang="0">
                <a:pos x="4" y="18"/>
              </a:cxn>
              <a:cxn ang="0">
                <a:pos x="8" y="13"/>
              </a:cxn>
              <a:cxn ang="0">
                <a:pos x="14" y="9"/>
              </a:cxn>
              <a:cxn ang="0">
                <a:pos x="20" y="5"/>
              </a:cxn>
              <a:cxn ang="0">
                <a:pos x="28" y="2"/>
              </a:cxn>
              <a:cxn ang="0">
                <a:pos x="37" y="1"/>
              </a:cxn>
              <a:cxn ang="0">
                <a:pos x="46" y="0"/>
              </a:cxn>
              <a:cxn ang="0">
                <a:pos x="51" y="0"/>
              </a:cxn>
              <a:cxn ang="0">
                <a:pos x="56" y="1"/>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path>
            </a:pathLst>
          </a:custGeom>
          <a:noFill/>
          <a:ln w="9525">
            <a:solidFill>
              <a:srgbClr val="000000"/>
            </a:solidFill>
            <a:prstDash val="solid"/>
            <a:round/>
            <a:headEnd/>
            <a:tailEnd/>
          </a:ln>
        </p:spPr>
        <p:txBody>
          <a:bodyPr/>
          <a:lstStyle/>
          <a:p>
            <a:endParaRPr lang="en-US"/>
          </a:p>
        </p:txBody>
      </p:sp>
      <p:sp>
        <p:nvSpPr>
          <p:cNvPr id="383017" name="Freeform 41"/>
          <p:cNvSpPr>
            <a:spLocks/>
          </p:cNvSpPr>
          <p:nvPr/>
        </p:nvSpPr>
        <p:spPr bwMode="auto">
          <a:xfrm>
            <a:off x="3956050" y="2159000"/>
            <a:ext cx="149225" cy="96838"/>
          </a:xfrm>
          <a:custGeom>
            <a:avLst/>
            <a:gdLst/>
            <a:ahLst/>
            <a:cxnLst>
              <a:cxn ang="0">
                <a:pos x="94" y="46"/>
              </a:cxn>
              <a:cxn ang="0">
                <a:pos x="86" y="53"/>
              </a:cxn>
              <a:cxn ang="0">
                <a:pos x="76" y="57"/>
              </a:cxn>
              <a:cxn ang="0">
                <a:pos x="65" y="60"/>
              </a:cxn>
              <a:cxn ang="0">
                <a:pos x="54" y="61"/>
              </a:cxn>
              <a:cxn ang="0">
                <a:pos x="43" y="60"/>
              </a:cxn>
              <a:cxn ang="0">
                <a:pos x="33" y="58"/>
              </a:cxn>
              <a:cxn ang="0">
                <a:pos x="24" y="54"/>
              </a:cxn>
              <a:cxn ang="0">
                <a:pos x="16" y="49"/>
              </a:cxn>
              <a:cxn ang="0">
                <a:pos x="9" y="42"/>
              </a:cxn>
              <a:cxn ang="0">
                <a:pos x="4" y="35"/>
              </a:cxn>
              <a:cxn ang="0">
                <a:pos x="1" y="27"/>
              </a:cxn>
              <a:cxn ang="0">
                <a:pos x="0" y="18"/>
              </a:cxn>
              <a:cxn ang="0">
                <a:pos x="1" y="9"/>
              </a:cxn>
              <a:cxn ang="0">
                <a:pos x="5" y="0"/>
              </a:cxn>
              <a:cxn ang="0">
                <a:pos x="54" y="18"/>
              </a:cxn>
              <a:cxn ang="0">
                <a:pos x="94" y="46"/>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lnTo>
                  <a:pt x="54" y="18"/>
                </a:lnTo>
                <a:lnTo>
                  <a:pt x="94" y="46"/>
                </a:lnTo>
                <a:close/>
              </a:path>
            </a:pathLst>
          </a:custGeom>
          <a:solidFill>
            <a:srgbClr val="FFFFFF"/>
          </a:solidFill>
          <a:ln w="9525">
            <a:noFill/>
            <a:round/>
            <a:headEnd/>
            <a:tailEnd/>
          </a:ln>
        </p:spPr>
        <p:txBody>
          <a:bodyPr/>
          <a:lstStyle/>
          <a:p>
            <a:endParaRPr lang="en-US"/>
          </a:p>
        </p:txBody>
      </p:sp>
      <p:sp>
        <p:nvSpPr>
          <p:cNvPr id="383018" name="Freeform 42"/>
          <p:cNvSpPr>
            <a:spLocks/>
          </p:cNvSpPr>
          <p:nvPr/>
        </p:nvSpPr>
        <p:spPr bwMode="auto">
          <a:xfrm>
            <a:off x="3956050" y="2159000"/>
            <a:ext cx="149225" cy="96838"/>
          </a:xfrm>
          <a:custGeom>
            <a:avLst/>
            <a:gdLst/>
            <a:ahLst/>
            <a:cxnLst>
              <a:cxn ang="0">
                <a:pos x="94" y="46"/>
              </a:cxn>
              <a:cxn ang="0">
                <a:pos x="86" y="53"/>
              </a:cxn>
              <a:cxn ang="0">
                <a:pos x="76" y="57"/>
              </a:cxn>
              <a:cxn ang="0">
                <a:pos x="65" y="60"/>
              </a:cxn>
              <a:cxn ang="0">
                <a:pos x="54" y="61"/>
              </a:cxn>
              <a:cxn ang="0">
                <a:pos x="43" y="60"/>
              </a:cxn>
              <a:cxn ang="0">
                <a:pos x="33" y="58"/>
              </a:cxn>
              <a:cxn ang="0">
                <a:pos x="24" y="54"/>
              </a:cxn>
              <a:cxn ang="0">
                <a:pos x="16" y="49"/>
              </a:cxn>
              <a:cxn ang="0">
                <a:pos x="9" y="42"/>
              </a:cxn>
              <a:cxn ang="0">
                <a:pos x="4" y="35"/>
              </a:cxn>
              <a:cxn ang="0">
                <a:pos x="1" y="27"/>
              </a:cxn>
              <a:cxn ang="0">
                <a:pos x="0" y="18"/>
              </a:cxn>
              <a:cxn ang="0">
                <a:pos x="1" y="9"/>
              </a:cxn>
              <a:cxn ang="0">
                <a:pos x="5" y="0"/>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path>
            </a:pathLst>
          </a:custGeom>
          <a:noFill/>
          <a:ln w="9525">
            <a:solidFill>
              <a:srgbClr val="000000"/>
            </a:solidFill>
            <a:prstDash val="solid"/>
            <a:round/>
            <a:headEnd/>
            <a:tailEnd/>
          </a:ln>
        </p:spPr>
        <p:txBody>
          <a:bodyPr/>
          <a:lstStyle/>
          <a:p>
            <a:endParaRPr lang="en-US"/>
          </a:p>
        </p:txBody>
      </p:sp>
      <p:sp>
        <p:nvSpPr>
          <p:cNvPr id="383020" name="Freeform 44"/>
          <p:cNvSpPr>
            <a:spLocks/>
          </p:cNvSpPr>
          <p:nvPr/>
        </p:nvSpPr>
        <p:spPr bwMode="auto">
          <a:xfrm>
            <a:off x="4338638" y="2120900"/>
            <a:ext cx="122237" cy="134938"/>
          </a:xfrm>
          <a:custGeom>
            <a:avLst/>
            <a:gdLst/>
            <a:ahLst/>
            <a:cxnLst>
              <a:cxn ang="0">
                <a:pos x="45" y="0"/>
              </a:cxn>
              <a:cxn ang="0">
                <a:pos x="58" y="7"/>
              </a:cxn>
              <a:cxn ang="0">
                <a:pos x="69" y="16"/>
              </a:cxn>
              <a:cxn ang="0">
                <a:pos x="72" y="22"/>
              </a:cxn>
              <a:cxn ang="0">
                <a:pos x="75" y="28"/>
              </a:cxn>
              <a:cxn ang="0">
                <a:pos x="76" y="34"/>
              </a:cxn>
              <a:cxn ang="0">
                <a:pos x="77" y="41"/>
              </a:cxn>
              <a:cxn ang="0">
                <a:pos x="76" y="50"/>
              </a:cxn>
              <a:cxn ang="0">
                <a:pos x="73" y="58"/>
              </a:cxn>
              <a:cxn ang="0">
                <a:pos x="68" y="66"/>
              </a:cxn>
              <a:cxn ang="0">
                <a:pos x="62" y="72"/>
              </a:cxn>
              <a:cxn ang="0">
                <a:pos x="54" y="77"/>
              </a:cxn>
              <a:cxn ang="0">
                <a:pos x="45" y="82"/>
              </a:cxn>
              <a:cxn ang="0">
                <a:pos x="36" y="84"/>
              </a:cxn>
              <a:cxn ang="0">
                <a:pos x="25" y="85"/>
              </a:cxn>
              <a:cxn ang="0">
                <a:pos x="12" y="84"/>
              </a:cxn>
              <a:cxn ang="0">
                <a:pos x="0" y="79"/>
              </a:cxn>
              <a:cxn ang="0">
                <a:pos x="25" y="41"/>
              </a:cxn>
              <a:cxn ang="0">
                <a:pos x="45" y="0"/>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lnTo>
                  <a:pt x="25" y="41"/>
                </a:lnTo>
                <a:lnTo>
                  <a:pt x="45" y="0"/>
                </a:lnTo>
                <a:close/>
              </a:path>
            </a:pathLst>
          </a:custGeom>
          <a:solidFill>
            <a:srgbClr val="FFFFFF"/>
          </a:solidFill>
          <a:ln w="9525">
            <a:noFill/>
            <a:round/>
            <a:headEnd/>
            <a:tailEnd/>
          </a:ln>
        </p:spPr>
        <p:txBody>
          <a:bodyPr/>
          <a:lstStyle/>
          <a:p>
            <a:endParaRPr lang="en-US"/>
          </a:p>
        </p:txBody>
      </p:sp>
      <p:sp>
        <p:nvSpPr>
          <p:cNvPr id="383021" name="Freeform 45"/>
          <p:cNvSpPr>
            <a:spLocks/>
          </p:cNvSpPr>
          <p:nvPr/>
        </p:nvSpPr>
        <p:spPr bwMode="auto">
          <a:xfrm>
            <a:off x="4338638" y="2120900"/>
            <a:ext cx="122237" cy="134938"/>
          </a:xfrm>
          <a:custGeom>
            <a:avLst/>
            <a:gdLst/>
            <a:ahLst/>
            <a:cxnLst>
              <a:cxn ang="0">
                <a:pos x="45" y="0"/>
              </a:cxn>
              <a:cxn ang="0">
                <a:pos x="58" y="7"/>
              </a:cxn>
              <a:cxn ang="0">
                <a:pos x="69" y="16"/>
              </a:cxn>
              <a:cxn ang="0">
                <a:pos x="72" y="22"/>
              </a:cxn>
              <a:cxn ang="0">
                <a:pos x="75" y="28"/>
              </a:cxn>
              <a:cxn ang="0">
                <a:pos x="76" y="34"/>
              </a:cxn>
              <a:cxn ang="0">
                <a:pos x="77" y="41"/>
              </a:cxn>
              <a:cxn ang="0">
                <a:pos x="76" y="50"/>
              </a:cxn>
              <a:cxn ang="0">
                <a:pos x="73" y="58"/>
              </a:cxn>
              <a:cxn ang="0">
                <a:pos x="68" y="66"/>
              </a:cxn>
              <a:cxn ang="0">
                <a:pos x="62" y="72"/>
              </a:cxn>
              <a:cxn ang="0">
                <a:pos x="54" y="77"/>
              </a:cxn>
              <a:cxn ang="0">
                <a:pos x="45" y="82"/>
              </a:cxn>
              <a:cxn ang="0">
                <a:pos x="36" y="84"/>
              </a:cxn>
              <a:cxn ang="0">
                <a:pos x="25" y="85"/>
              </a:cxn>
              <a:cxn ang="0">
                <a:pos x="12" y="84"/>
              </a:cxn>
              <a:cxn ang="0">
                <a:pos x="0" y="79"/>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path>
            </a:pathLst>
          </a:custGeom>
          <a:noFill/>
          <a:ln w="9525">
            <a:solidFill>
              <a:srgbClr val="000000"/>
            </a:solidFill>
            <a:prstDash val="solid"/>
            <a:round/>
            <a:headEnd/>
            <a:tailEnd/>
          </a:ln>
        </p:spPr>
        <p:txBody>
          <a:bodyPr/>
          <a:lstStyle/>
          <a:p>
            <a:endParaRPr lang="en-US"/>
          </a:p>
        </p:txBody>
      </p:sp>
      <p:sp>
        <p:nvSpPr>
          <p:cNvPr id="383023" name="Oval 47"/>
          <p:cNvSpPr>
            <a:spLocks noChangeArrowheads="1"/>
          </p:cNvSpPr>
          <p:nvPr/>
        </p:nvSpPr>
        <p:spPr bwMode="auto">
          <a:xfrm>
            <a:off x="4078288" y="1752600"/>
            <a:ext cx="238125" cy="192088"/>
          </a:xfrm>
          <a:prstGeom prst="ellipse">
            <a:avLst/>
          </a:prstGeom>
          <a:solidFill>
            <a:srgbClr val="FFFFFF"/>
          </a:solidFill>
          <a:ln w="9525">
            <a:solidFill>
              <a:srgbClr val="000000"/>
            </a:solidFill>
            <a:round/>
            <a:headEnd/>
            <a:tailEnd/>
          </a:ln>
        </p:spPr>
        <p:txBody>
          <a:bodyPr/>
          <a:lstStyle/>
          <a:p>
            <a:endParaRPr lang="en-US"/>
          </a:p>
        </p:txBody>
      </p:sp>
      <p:sp>
        <p:nvSpPr>
          <p:cNvPr id="383024" name="Freeform 48"/>
          <p:cNvSpPr>
            <a:spLocks/>
          </p:cNvSpPr>
          <p:nvPr/>
        </p:nvSpPr>
        <p:spPr bwMode="auto">
          <a:xfrm>
            <a:off x="3960813" y="1963738"/>
            <a:ext cx="492125" cy="725487"/>
          </a:xfrm>
          <a:custGeom>
            <a:avLst/>
            <a:gdLst/>
            <a:ahLst/>
            <a:cxnLst>
              <a:cxn ang="0">
                <a:pos x="147" y="16"/>
              </a:cxn>
              <a:cxn ang="0">
                <a:pos x="139" y="33"/>
              </a:cxn>
              <a:cxn ang="0">
                <a:pos x="118" y="10"/>
              </a:cxn>
              <a:cxn ang="0">
                <a:pos x="118" y="0"/>
              </a:cxn>
              <a:cxn ang="0">
                <a:pos x="81" y="0"/>
              </a:cxn>
              <a:cxn ang="0">
                <a:pos x="33" y="24"/>
              </a:cxn>
              <a:cxn ang="0">
                <a:pos x="0" y="122"/>
              </a:cxn>
              <a:cxn ang="0">
                <a:pos x="38" y="151"/>
              </a:cxn>
              <a:cxn ang="0">
                <a:pos x="72" y="180"/>
              </a:cxn>
              <a:cxn ang="0">
                <a:pos x="72" y="457"/>
              </a:cxn>
              <a:cxn ang="0">
                <a:pos x="166" y="457"/>
              </a:cxn>
              <a:cxn ang="0">
                <a:pos x="166" y="242"/>
              </a:cxn>
              <a:cxn ang="0">
                <a:pos x="207" y="457"/>
              </a:cxn>
              <a:cxn ang="0">
                <a:pos x="307" y="457"/>
              </a:cxn>
              <a:cxn ang="0">
                <a:pos x="262" y="236"/>
              </a:cxn>
              <a:cxn ang="0">
                <a:pos x="262" y="182"/>
              </a:cxn>
              <a:cxn ang="0">
                <a:pos x="310" y="120"/>
              </a:cxn>
              <a:cxn ang="0">
                <a:pos x="235" y="113"/>
              </a:cxn>
              <a:cxn ang="0">
                <a:pos x="190" y="114"/>
              </a:cxn>
              <a:cxn ang="0">
                <a:pos x="192" y="181"/>
              </a:cxn>
              <a:cxn ang="0">
                <a:pos x="235" y="181"/>
              </a:cxn>
              <a:cxn ang="0">
                <a:pos x="235" y="204"/>
              </a:cxn>
              <a:cxn ang="0">
                <a:pos x="91" y="204"/>
              </a:cxn>
              <a:cxn ang="0">
                <a:pos x="91" y="61"/>
              </a:cxn>
              <a:cxn ang="0">
                <a:pos x="235" y="61"/>
              </a:cxn>
              <a:cxn ang="0">
                <a:pos x="235" y="113"/>
              </a:cxn>
              <a:cxn ang="0">
                <a:pos x="310" y="120"/>
              </a:cxn>
              <a:cxn ang="0">
                <a:pos x="262" y="13"/>
              </a:cxn>
              <a:cxn ang="0">
                <a:pos x="238" y="1"/>
              </a:cxn>
              <a:cxn ang="0">
                <a:pos x="194" y="1"/>
              </a:cxn>
              <a:cxn ang="0">
                <a:pos x="171" y="31"/>
              </a:cxn>
              <a:cxn ang="0">
                <a:pos x="161" y="16"/>
              </a:cxn>
              <a:cxn ang="0">
                <a:pos x="173" y="1"/>
              </a:cxn>
              <a:cxn ang="0">
                <a:pos x="135" y="1"/>
              </a:cxn>
              <a:cxn ang="0">
                <a:pos x="147" y="16"/>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close/>
              </a:path>
            </a:pathLst>
          </a:custGeom>
          <a:solidFill>
            <a:srgbClr val="FFFFFF"/>
          </a:solidFill>
          <a:ln w="9525">
            <a:noFill/>
            <a:round/>
            <a:headEnd/>
            <a:tailEnd/>
          </a:ln>
        </p:spPr>
        <p:txBody>
          <a:bodyPr/>
          <a:lstStyle/>
          <a:p>
            <a:endParaRPr lang="en-US"/>
          </a:p>
        </p:txBody>
      </p:sp>
      <p:sp>
        <p:nvSpPr>
          <p:cNvPr id="383025" name="Freeform 49"/>
          <p:cNvSpPr>
            <a:spLocks/>
          </p:cNvSpPr>
          <p:nvPr/>
        </p:nvSpPr>
        <p:spPr bwMode="auto">
          <a:xfrm>
            <a:off x="3960813" y="1963738"/>
            <a:ext cx="492125" cy="725487"/>
          </a:xfrm>
          <a:custGeom>
            <a:avLst/>
            <a:gdLst/>
            <a:ahLst/>
            <a:cxnLst>
              <a:cxn ang="0">
                <a:pos x="147" y="16"/>
              </a:cxn>
              <a:cxn ang="0">
                <a:pos x="139" y="33"/>
              </a:cxn>
              <a:cxn ang="0">
                <a:pos x="118" y="10"/>
              </a:cxn>
              <a:cxn ang="0">
                <a:pos x="118" y="0"/>
              </a:cxn>
              <a:cxn ang="0">
                <a:pos x="81" y="0"/>
              </a:cxn>
              <a:cxn ang="0">
                <a:pos x="33" y="24"/>
              </a:cxn>
              <a:cxn ang="0">
                <a:pos x="0" y="122"/>
              </a:cxn>
              <a:cxn ang="0">
                <a:pos x="38" y="151"/>
              </a:cxn>
              <a:cxn ang="0">
                <a:pos x="72" y="180"/>
              </a:cxn>
              <a:cxn ang="0">
                <a:pos x="72" y="457"/>
              </a:cxn>
              <a:cxn ang="0">
                <a:pos x="166" y="457"/>
              </a:cxn>
              <a:cxn ang="0">
                <a:pos x="166" y="242"/>
              </a:cxn>
              <a:cxn ang="0">
                <a:pos x="207" y="457"/>
              </a:cxn>
              <a:cxn ang="0">
                <a:pos x="307" y="457"/>
              </a:cxn>
              <a:cxn ang="0">
                <a:pos x="262" y="236"/>
              </a:cxn>
              <a:cxn ang="0">
                <a:pos x="262" y="182"/>
              </a:cxn>
              <a:cxn ang="0">
                <a:pos x="310" y="120"/>
              </a:cxn>
              <a:cxn ang="0">
                <a:pos x="235" y="113"/>
              </a:cxn>
              <a:cxn ang="0">
                <a:pos x="190" y="114"/>
              </a:cxn>
              <a:cxn ang="0">
                <a:pos x="192" y="181"/>
              </a:cxn>
              <a:cxn ang="0">
                <a:pos x="235" y="181"/>
              </a:cxn>
              <a:cxn ang="0">
                <a:pos x="235" y="204"/>
              </a:cxn>
              <a:cxn ang="0">
                <a:pos x="91" y="204"/>
              </a:cxn>
              <a:cxn ang="0">
                <a:pos x="91" y="61"/>
              </a:cxn>
              <a:cxn ang="0">
                <a:pos x="235" y="61"/>
              </a:cxn>
              <a:cxn ang="0">
                <a:pos x="235" y="113"/>
              </a:cxn>
              <a:cxn ang="0">
                <a:pos x="310" y="120"/>
              </a:cxn>
              <a:cxn ang="0">
                <a:pos x="262" y="13"/>
              </a:cxn>
              <a:cxn ang="0">
                <a:pos x="238" y="1"/>
              </a:cxn>
              <a:cxn ang="0">
                <a:pos x="194" y="1"/>
              </a:cxn>
              <a:cxn ang="0">
                <a:pos x="171" y="31"/>
              </a:cxn>
              <a:cxn ang="0">
                <a:pos x="161" y="16"/>
              </a:cxn>
              <a:cxn ang="0">
                <a:pos x="173" y="1"/>
              </a:cxn>
              <a:cxn ang="0">
                <a:pos x="135" y="1"/>
              </a:cxn>
              <a:cxn ang="0">
                <a:pos x="147" y="16"/>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path>
            </a:pathLst>
          </a:custGeom>
          <a:noFill/>
          <a:ln w="9525">
            <a:solidFill>
              <a:srgbClr val="000000"/>
            </a:solidFill>
            <a:prstDash val="solid"/>
            <a:round/>
            <a:headEnd/>
            <a:tailEnd/>
          </a:ln>
        </p:spPr>
        <p:txBody>
          <a:bodyPr/>
          <a:lstStyle/>
          <a:p>
            <a:endParaRPr lang="en-US"/>
          </a:p>
        </p:txBody>
      </p:sp>
      <p:sp>
        <p:nvSpPr>
          <p:cNvPr id="383027" name="Freeform 51"/>
          <p:cNvSpPr>
            <a:spLocks/>
          </p:cNvSpPr>
          <p:nvPr/>
        </p:nvSpPr>
        <p:spPr bwMode="auto">
          <a:xfrm>
            <a:off x="4338638" y="1968500"/>
            <a:ext cx="42862" cy="31750"/>
          </a:xfrm>
          <a:custGeom>
            <a:avLst/>
            <a:gdLst/>
            <a:ahLst/>
            <a:cxnLst>
              <a:cxn ang="0">
                <a:pos x="0" y="0"/>
              </a:cxn>
              <a:cxn ang="0">
                <a:pos x="1" y="0"/>
              </a:cxn>
              <a:cxn ang="0">
                <a:pos x="2" y="0"/>
              </a:cxn>
              <a:cxn ang="0">
                <a:pos x="12" y="2"/>
              </a:cxn>
              <a:cxn ang="0">
                <a:pos x="20" y="6"/>
              </a:cxn>
              <a:cxn ang="0">
                <a:pos x="25" y="12"/>
              </a:cxn>
              <a:cxn ang="0">
                <a:pos x="27" y="16"/>
              </a:cxn>
              <a:cxn ang="0">
                <a:pos x="27" y="20"/>
              </a:cxn>
              <a:cxn ang="0">
                <a:pos x="2" y="20"/>
              </a:cxn>
              <a:cxn ang="0">
                <a:pos x="0" y="0"/>
              </a:cxn>
            </a:cxnLst>
            <a:rect l="0" t="0" r="r" b="b"/>
            <a:pathLst>
              <a:path w="27" h="20">
                <a:moveTo>
                  <a:pt x="0" y="0"/>
                </a:moveTo>
                <a:lnTo>
                  <a:pt x="1" y="0"/>
                </a:lnTo>
                <a:lnTo>
                  <a:pt x="2" y="0"/>
                </a:lnTo>
                <a:lnTo>
                  <a:pt x="12" y="2"/>
                </a:lnTo>
                <a:lnTo>
                  <a:pt x="20" y="6"/>
                </a:lnTo>
                <a:lnTo>
                  <a:pt x="25" y="12"/>
                </a:lnTo>
                <a:lnTo>
                  <a:pt x="27" y="16"/>
                </a:lnTo>
                <a:lnTo>
                  <a:pt x="27" y="20"/>
                </a:lnTo>
                <a:lnTo>
                  <a:pt x="2" y="20"/>
                </a:lnTo>
                <a:lnTo>
                  <a:pt x="0" y="0"/>
                </a:lnTo>
                <a:close/>
              </a:path>
            </a:pathLst>
          </a:custGeom>
          <a:solidFill>
            <a:srgbClr val="FFFFFF"/>
          </a:solidFill>
          <a:ln w="9525">
            <a:noFill/>
            <a:round/>
            <a:headEnd/>
            <a:tailEnd/>
          </a:ln>
        </p:spPr>
        <p:txBody>
          <a:bodyPr/>
          <a:lstStyle/>
          <a:p>
            <a:endParaRPr lang="en-US"/>
          </a:p>
        </p:txBody>
      </p:sp>
      <p:sp>
        <p:nvSpPr>
          <p:cNvPr id="383028" name="Freeform 52"/>
          <p:cNvSpPr>
            <a:spLocks/>
          </p:cNvSpPr>
          <p:nvPr/>
        </p:nvSpPr>
        <p:spPr bwMode="auto">
          <a:xfrm>
            <a:off x="4338638" y="1968500"/>
            <a:ext cx="42862" cy="31750"/>
          </a:xfrm>
          <a:custGeom>
            <a:avLst/>
            <a:gdLst/>
            <a:ahLst/>
            <a:cxnLst>
              <a:cxn ang="0">
                <a:pos x="0" y="0"/>
              </a:cxn>
              <a:cxn ang="0">
                <a:pos x="1" y="0"/>
              </a:cxn>
              <a:cxn ang="0">
                <a:pos x="2" y="0"/>
              </a:cxn>
              <a:cxn ang="0">
                <a:pos x="12" y="2"/>
              </a:cxn>
              <a:cxn ang="0">
                <a:pos x="20" y="6"/>
              </a:cxn>
              <a:cxn ang="0">
                <a:pos x="25" y="12"/>
              </a:cxn>
              <a:cxn ang="0">
                <a:pos x="27" y="16"/>
              </a:cxn>
              <a:cxn ang="0">
                <a:pos x="27" y="20"/>
              </a:cxn>
            </a:cxnLst>
            <a:rect l="0" t="0" r="r" b="b"/>
            <a:pathLst>
              <a:path w="27" h="20">
                <a:moveTo>
                  <a:pt x="0" y="0"/>
                </a:moveTo>
                <a:lnTo>
                  <a:pt x="1" y="0"/>
                </a:lnTo>
                <a:lnTo>
                  <a:pt x="2" y="0"/>
                </a:lnTo>
                <a:lnTo>
                  <a:pt x="12" y="2"/>
                </a:lnTo>
                <a:lnTo>
                  <a:pt x="20" y="6"/>
                </a:lnTo>
                <a:lnTo>
                  <a:pt x="25" y="12"/>
                </a:lnTo>
                <a:lnTo>
                  <a:pt x="27" y="16"/>
                </a:lnTo>
                <a:lnTo>
                  <a:pt x="27" y="20"/>
                </a:lnTo>
              </a:path>
            </a:pathLst>
          </a:custGeom>
          <a:noFill/>
          <a:ln w="9525">
            <a:solidFill>
              <a:srgbClr val="000000"/>
            </a:solidFill>
            <a:prstDash val="solid"/>
            <a:round/>
            <a:headEnd/>
            <a:tailEnd/>
          </a:ln>
        </p:spPr>
        <p:txBody>
          <a:bodyPr/>
          <a:lstStyle/>
          <a:p>
            <a:endParaRPr lang="en-US"/>
          </a:p>
        </p:txBody>
      </p:sp>
      <p:sp>
        <p:nvSpPr>
          <p:cNvPr id="383030" name="Freeform 54"/>
          <p:cNvSpPr>
            <a:spLocks/>
          </p:cNvSpPr>
          <p:nvPr/>
        </p:nvSpPr>
        <p:spPr bwMode="auto">
          <a:xfrm>
            <a:off x="4016375" y="1965325"/>
            <a:ext cx="88900" cy="52388"/>
          </a:xfrm>
          <a:custGeom>
            <a:avLst/>
            <a:gdLst/>
            <a:ahLst/>
            <a:cxnLst>
              <a:cxn ang="0">
                <a:pos x="0" y="33"/>
              </a:cxn>
              <a:cxn ang="0">
                <a:pos x="0" y="31"/>
              </a:cxn>
              <a:cxn ang="0">
                <a:pos x="0" y="29"/>
              </a:cxn>
              <a:cxn ang="0">
                <a:pos x="1" y="23"/>
              </a:cxn>
              <a:cxn ang="0">
                <a:pos x="4" y="18"/>
              </a:cxn>
              <a:cxn ang="0">
                <a:pos x="8" y="13"/>
              </a:cxn>
              <a:cxn ang="0">
                <a:pos x="14" y="9"/>
              </a:cxn>
              <a:cxn ang="0">
                <a:pos x="20" y="5"/>
              </a:cxn>
              <a:cxn ang="0">
                <a:pos x="28" y="2"/>
              </a:cxn>
              <a:cxn ang="0">
                <a:pos x="37" y="1"/>
              </a:cxn>
              <a:cxn ang="0">
                <a:pos x="46" y="0"/>
              </a:cxn>
              <a:cxn ang="0">
                <a:pos x="51" y="0"/>
              </a:cxn>
              <a:cxn ang="0">
                <a:pos x="56" y="1"/>
              </a:cxn>
              <a:cxn ang="0">
                <a:pos x="46" y="29"/>
              </a:cxn>
              <a:cxn ang="0">
                <a:pos x="0" y="33"/>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lnTo>
                  <a:pt x="46" y="29"/>
                </a:lnTo>
                <a:lnTo>
                  <a:pt x="0" y="33"/>
                </a:lnTo>
                <a:close/>
              </a:path>
            </a:pathLst>
          </a:custGeom>
          <a:solidFill>
            <a:srgbClr val="FFFFFF"/>
          </a:solidFill>
          <a:ln w="9525">
            <a:noFill/>
            <a:round/>
            <a:headEnd/>
            <a:tailEnd/>
          </a:ln>
        </p:spPr>
        <p:txBody>
          <a:bodyPr/>
          <a:lstStyle/>
          <a:p>
            <a:endParaRPr lang="en-US"/>
          </a:p>
        </p:txBody>
      </p:sp>
      <p:sp>
        <p:nvSpPr>
          <p:cNvPr id="383031" name="Freeform 55"/>
          <p:cNvSpPr>
            <a:spLocks/>
          </p:cNvSpPr>
          <p:nvPr/>
        </p:nvSpPr>
        <p:spPr bwMode="auto">
          <a:xfrm>
            <a:off x="4016375" y="1965325"/>
            <a:ext cx="88900" cy="52388"/>
          </a:xfrm>
          <a:custGeom>
            <a:avLst/>
            <a:gdLst/>
            <a:ahLst/>
            <a:cxnLst>
              <a:cxn ang="0">
                <a:pos x="0" y="33"/>
              </a:cxn>
              <a:cxn ang="0">
                <a:pos x="0" y="31"/>
              </a:cxn>
              <a:cxn ang="0">
                <a:pos x="0" y="29"/>
              </a:cxn>
              <a:cxn ang="0">
                <a:pos x="1" y="23"/>
              </a:cxn>
              <a:cxn ang="0">
                <a:pos x="4" y="18"/>
              </a:cxn>
              <a:cxn ang="0">
                <a:pos x="8" y="13"/>
              </a:cxn>
              <a:cxn ang="0">
                <a:pos x="14" y="9"/>
              </a:cxn>
              <a:cxn ang="0">
                <a:pos x="20" y="5"/>
              </a:cxn>
              <a:cxn ang="0">
                <a:pos x="28" y="2"/>
              </a:cxn>
              <a:cxn ang="0">
                <a:pos x="37" y="1"/>
              </a:cxn>
              <a:cxn ang="0">
                <a:pos x="46" y="0"/>
              </a:cxn>
              <a:cxn ang="0">
                <a:pos x="51" y="0"/>
              </a:cxn>
              <a:cxn ang="0">
                <a:pos x="56" y="1"/>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path>
            </a:pathLst>
          </a:custGeom>
          <a:noFill/>
          <a:ln w="9525">
            <a:solidFill>
              <a:srgbClr val="000000"/>
            </a:solidFill>
            <a:prstDash val="solid"/>
            <a:round/>
            <a:headEnd/>
            <a:tailEnd/>
          </a:ln>
        </p:spPr>
        <p:txBody>
          <a:bodyPr/>
          <a:lstStyle/>
          <a:p>
            <a:endParaRPr lang="en-US"/>
          </a:p>
        </p:txBody>
      </p:sp>
      <p:sp>
        <p:nvSpPr>
          <p:cNvPr id="383033" name="Freeform 57"/>
          <p:cNvSpPr>
            <a:spLocks/>
          </p:cNvSpPr>
          <p:nvPr/>
        </p:nvSpPr>
        <p:spPr bwMode="auto">
          <a:xfrm>
            <a:off x="3956050" y="2159000"/>
            <a:ext cx="149225" cy="96838"/>
          </a:xfrm>
          <a:custGeom>
            <a:avLst/>
            <a:gdLst/>
            <a:ahLst/>
            <a:cxnLst>
              <a:cxn ang="0">
                <a:pos x="94" y="46"/>
              </a:cxn>
              <a:cxn ang="0">
                <a:pos x="86" y="53"/>
              </a:cxn>
              <a:cxn ang="0">
                <a:pos x="76" y="57"/>
              </a:cxn>
              <a:cxn ang="0">
                <a:pos x="65" y="60"/>
              </a:cxn>
              <a:cxn ang="0">
                <a:pos x="54" y="61"/>
              </a:cxn>
              <a:cxn ang="0">
                <a:pos x="43" y="60"/>
              </a:cxn>
              <a:cxn ang="0">
                <a:pos x="33" y="58"/>
              </a:cxn>
              <a:cxn ang="0">
                <a:pos x="24" y="54"/>
              </a:cxn>
              <a:cxn ang="0">
                <a:pos x="16" y="49"/>
              </a:cxn>
              <a:cxn ang="0">
                <a:pos x="9" y="42"/>
              </a:cxn>
              <a:cxn ang="0">
                <a:pos x="4" y="35"/>
              </a:cxn>
              <a:cxn ang="0">
                <a:pos x="1" y="27"/>
              </a:cxn>
              <a:cxn ang="0">
                <a:pos x="0" y="18"/>
              </a:cxn>
              <a:cxn ang="0">
                <a:pos x="1" y="9"/>
              </a:cxn>
              <a:cxn ang="0">
                <a:pos x="5" y="0"/>
              </a:cxn>
              <a:cxn ang="0">
                <a:pos x="54" y="18"/>
              </a:cxn>
              <a:cxn ang="0">
                <a:pos x="94" y="46"/>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lnTo>
                  <a:pt x="54" y="18"/>
                </a:lnTo>
                <a:lnTo>
                  <a:pt x="94" y="46"/>
                </a:lnTo>
                <a:close/>
              </a:path>
            </a:pathLst>
          </a:custGeom>
          <a:solidFill>
            <a:srgbClr val="FFFFFF"/>
          </a:solidFill>
          <a:ln w="9525">
            <a:noFill/>
            <a:round/>
            <a:headEnd/>
            <a:tailEnd/>
          </a:ln>
        </p:spPr>
        <p:txBody>
          <a:bodyPr/>
          <a:lstStyle/>
          <a:p>
            <a:endParaRPr lang="en-US"/>
          </a:p>
        </p:txBody>
      </p:sp>
      <p:sp>
        <p:nvSpPr>
          <p:cNvPr id="383034" name="Freeform 58"/>
          <p:cNvSpPr>
            <a:spLocks/>
          </p:cNvSpPr>
          <p:nvPr/>
        </p:nvSpPr>
        <p:spPr bwMode="auto">
          <a:xfrm>
            <a:off x="3956050" y="2159000"/>
            <a:ext cx="149225" cy="96838"/>
          </a:xfrm>
          <a:custGeom>
            <a:avLst/>
            <a:gdLst/>
            <a:ahLst/>
            <a:cxnLst>
              <a:cxn ang="0">
                <a:pos x="94" y="46"/>
              </a:cxn>
              <a:cxn ang="0">
                <a:pos x="86" y="53"/>
              </a:cxn>
              <a:cxn ang="0">
                <a:pos x="76" y="57"/>
              </a:cxn>
              <a:cxn ang="0">
                <a:pos x="65" y="60"/>
              </a:cxn>
              <a:cxn ang="0">
                <a:pos x="54" y="61"/>
              </a:cxn>
              <a:cxn ang="0">
                <a:pos x="43" y="60"/>
              </a:cxn>
              <a:cxn ang="0">
                <a:pos x="33" y="58"/>
              </a:cxn>
              <a:cxn ang="0">
                <a:pos x="24" y="54"/>
              </a:cxn>
              <a:cxn ang="0">
                <a:pos x="16" y="49"/>
              </a:cxn>
              <a:cxn ang="0">
                <a:pos x="9" y="42"/>
              </a:cxn>
              <a:cxn ang="0">
                <a:pos x="4" y="35"/>
              </a:cxn>
              <a:cxn ang="0">
                <a:pos x="1" y="27"/>
              </a:cxn>
              <a:cxn ang="0">
                <a:pos x="0" y="18"/>
              </a:cxn>
              <a:cxn ang="0">
                <a:pos x="1" y="9"/>
              </a:cxn>
              <a:cxn ang="0">
                <a:pos x="5" y="0"/>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path>
            </a:pathLst>
          </a:custGeom>
          <a:noFill/>
          <a:ln w="9525">
            <a:solidFill>
              <a:srgbClr val="000000"/>
            </a:solidFill>
            <a:prstDash val="solid"/>
            <a:round/>
            <a:headEnd/>
            <a:tailEnd/>
          </a:ln>
        </p:spPr>
        <p:txBody>
          <a:bodyPr/>
          <a:lstStyle/>
          <a:p>
            <a:endParaRPr lang="en-US"/>
          </a:p>
        </p:txBody>
      </p:sp>
      <p:sp>
        <p:nvSpPr>
          <p:cNvPr id="383036" name="Freeform 60"/>
          <p:cNvSpPr>
            <a:spLocks/>
          </p:cNvSpPr>
          <p:nvPr/>
        </p:nvSpPr>
        <p:spPr bwMode="auto">
          <a:xfrm>
            <a:off x="4338638" y="2120900"/>
            <a:ext cx="122237" cy="134938"/>
          </a:xfrm>
          <a:custGeom>
            <a:avLst/>
            <a:gdLst/>
            <a:ahLst/>
            <a:cxnLst>
              <a:cxn ang="0">
                <a:pos x="45" y="0"/>
              </a:cxn>
              <a:cxn ang="0">
                <a:pos x="58" y="7"/>
              </a:cxn>
              <a:cxn ang="0">
                <a:pos x="69" y="16"/>
              </a:cxn>
              <a:cxn ang="0">
                <a:pos x="72" y="22"/>
              </a:cxn>
              <a:cxn ang="0">
                <a:pos x="75" y="28"/>
              </a:cxn>
              <a:cxn ang="0">
                <a:pos x="76" y="34"/>
              </a:cxn>
              <a:cxn ang="0">
                <a:pos x="77" y="41"/>
              </a:cxn>
              <a:cxn ang="0">
                <a:pos x="76" y="50"/>
              </a:cxn>
              <a:cxn ang="0">
                <a:pos x="73" y="58"/>
              </a:cxn>
              <a:cxn ang="0">
                <a:pos x="68" y="66"/>
              </a:cxn>
              <a:cxn ang="0">
                <a:pos x="62" y="72"/>
              </a:cxn>
              <a:cxn ang="0">
                <a:pos x="54" y="77"/>
              </a:cxn>
              <a:cxn ang="0">
                <a:pos x="45" y="82"/>
              </a:cxn>
              <a:cxn ang="0">
                <a:pos x="36" y="84"/>
              </a:cxn>
              <a:cxn ang="0">
                <a:pos x="25" y="85"/>
              </a:cxn>
              <a:cxn ang="0">
                <a:pos x="12" y="84"/>
              </a:cxn>
              <a:cxn ang="0">
                <a:pos x="0" y="79"/>
              </a:cxn>
              <a:cxn ang="0">
                <a:pos x="25" y="41"/>
              </a:cxn>
              <a:cxn ang="0">
                <a:pos x="45" y="0"/>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lnTo>
                  <a:pt x="25" y="41"/>
                </a:lnTo>
                <a:lnTo>
                  <a:pt x="45" y="0"/>
                </a:lnTo>
                <a:close/>
              </a:path>
            </a:pathLst>
          </a:custGeom>
          <a:solidFill>
            <a:srgbClr val="FFFFFF"/>
          </a:solidFill>
          <a:ln w="9525">
            <a:noFill/>
            <a:round/>
            <a:headEnd/>
            <a:tailEnd/>
          </a:ln>
        </p:spPr>
        <p:txBody>
          <a:bodyPr/>
          <a:lstStyle/>
          <a:p>
            <a:endParaRPr lang="en-US"/>
          </a:p>
        </p:txBody>
      </p:sp>
      <p:sp>
        <p:nvSpPr>
          <p:cNvPr id="383037" name="Freeform 61"/>
          <p:cNvSpPr>
            <a:spLocks/>
          </p:cNvSpPr>
          <p:nvPr/>
        </p:nvSpPr>
        <p:spPr bwMode="auto">
          <a:xfrm>
            <a:off x="4338638" y="2120900"/>
            <a:ext cx="122237" cy="134938"/>
          </a:xfrm>
          <a:custGeom>
            <a:avLst/>
            <a:gdLst/>
            <a:ahLst/>
            <a:cxnLst>
              <a:cxn ang="0">
                <a:pos x="45" y="0"/>
              </a:cxn>
              <a:cxn ang="0">
                <a:pos x="58" y="7"/>
              </a:cxn>
              <a:cxn ang="0">
                <a:pos x="69" y="16"/>
              </a:cxn>
              <a:cxn ang="0">
                <a:pos x="72" y="22"/>
              </a:cxn>
              <a:cxn ang="0">
                <a:pos x="75" y="28"/>
              </a:cxn>
              <a:cxn ang="0">
                <a:pos x="76" y="34"/>
              </a:cxn>
              <a:cxn ang="0">
                <a:pos x="77" y="41"/>
              </a:cxn>
              <a:cxn ang="0">
                <a:pos x="76" y="50"/>
              </a:cxn>
              <a:cxn ang="0">
                <a:pos x="73" y="58"/>
              </a:cxn>
              <a:cxn ang="0">
                <a:pos x="68" y="66"/>
              </a:cxn>
              <a:cxn ang="0">
                <a:pos x="62" y="72"/>
              </a:cxn>
              <a:cxn ang="0">
                <a:pos x="54" y="77"/>
              </a:cxn>
              <a:cxn ang="0">
                <a:pos x="45" y="82"/>
              </a:cxn>
              <a:cxn ang="0">
                <a:pos x="36" y="84"/>
              </a:cxn>
              <a:cxn ang="0">
                <a:pos x="25" y="85"/>
              </a:cxn>
              <a:cxn ang="0">
                <a:pos x="12" y="84"/>
              </a:cxn>
              <a:cxn ang="0">
                <a:pos x="0" y="79"/>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path>
            </a:pathLst>
          </a:custGeom>
          <a:noFill/>
          <a:ln w="9525">
            <a:solidFill>
              <a:srgbClr val="000000"/>
            </a:solidFill>
            <a:prstDash val="solid"/>
            <a:round/>
            <a:headEnd/>
            <a:tailEnd/>
          </a:ln>
        </p:spPr>
        <p:txBody>
          <a:bodyPr/>
          <a:lstStyle/>
          <a:p>
            <a:endParaRPr lang="en-US"/>
          </a:p>
        </p:txBody>
      </p:sp>
      <p:sp>
        <p:nvSpPr>
          <p:cNvPr id="383039" name="Oval 63"/>
          <p:cNvSpPr>
            <a:spLocks noChangeArrowheads="1"/>
          </p:cNvSpPr>
          <p:nvPr/>
        </p:nvSpPr>
        <p:spPr bwMode="auto">
          <a:xfrm>
            <a:off x="4764088" y="1752600"/>
            <a:ext cx="238125" cy="192088"/>
          </a:xfrm>
          <a:prstGeom prst="ellipse">
            <a:avLst/>
          </a:prstGeom>
          <a:solidFill>
            <a:srgbClr val="FFFFFF"/>
          </a:solidFill>
          <a:ln w="9525">
            <a:solidFill>
              <a:srgbClr val="000000"/>
            </a:solidFill>
            <a:round/>
            <a:headEnd/>
            <a:tailEnd/>
          </a:ln>
        </p:spPr>
        <p:txBody>
          <a:bodyPr/>
          <a:lstStyle/>
          <a:p>
            <a:endParaRPr lang="en-US"/>
          </a:p>
        </p:txBody>
      </p:sp>
      <p:grpSp>
        <p:nvGrpSpPr>
          <p:cNvPr id="383042" name="Group 66"/>
          <p:cNvGrpSpPr>
            <a:grpSpLocks/>
          </p:cNvGrpSpPr>
          <p:nvPr/>
        </p:nvGrpSpPr>
        <p:grpSpPr bwMode="auto">
          <a:xfrm>
            <a:off x="4646613" y="1963738"/>
            <a:ext cx="492125" cy="725487"/>
            <a:chOff x="2927" y="1307"/>
            <a:chExt cx="310" cy="457"/>
          </a:xfrm>
        </p:grpSpPr>
        <p:sp>
          <p:nvSpPr>
            <p:cNvPr id="383040" name="Freeform 64"/>
            <p:cNvSpPr>
              <a:spLocks/>
            </p:cNvSpPr>
            <p:nvPr/>
          </p:nvSpPr>
          <p:spPr bwMode="auto">
            <a:xfrm>
              <a:off x="2927" y="1307"/>
              <a:ext cx="310" cy="457"/>
            </a:xfrm>
            <a:custGeom>
              <a:avLst/>
              <a:gdLst/>
              <a:ahLst/>
              <a:cxnLst>
                <a:cxn ang="0">
                  <a:pos x="147" y="16"/>
                </a:cxn>
                <a:cxn ang="0">
                  <a:pos x="139" y="33"/>
                </a:cxn>
                <a:cxn ang="0">
                  <a:pos x="118" y="10"/>
                </a:cxn>
                <a:cxn ang="0">
                  <a:pos x="118" y="0"/>
                </a:cxn>
                <a:cxn ang="0">
                  <a:pos x="81" y="0"/>
                </a:cxn>
                <a:cxn ang="0">
                  <a:pos x="33" y="24"/>
                </a:cxn>
                <a:cxn ang="0">
                  <a:pos x="0" y="122"/>
                </a:cxn>
                <a:cxn ang="0">
                  <a:pos x="38" y="151"/>
                </a:cxn>
                <a:cxn ang="0">
                  <a:pos x="72" y="180"/>
                </a:cxn>
                <a:cxn ang="0">
                  <a:pos x="72" y="457"/>
                </a:cxn>
                <a:cxn ang="0">
                  <a:pos x="166" y="457"/>
                </a:cxn>
                <a:cxn ang="0">
                  <a:pos x="166" y="242"/>
                </a:cxn>
                <a:cxn ang="0">
                  <a:pos x="207" y="457"/>
                </a:cxn>
                <a:cxn ang="0">
                  <a:pos x="307" y="457"/>
                </a:cxn>
                <a:cxn ang="0">
                  <a:pos x="262" y="236"/>
                </a:cxn>
                <a:cxn ang="0">
                  <a:pos x="262" y="182"/>
                </a:cxn>
                <a:cxn ang="0">
                  <a:pos x="310" y="120"/>
                </a:cxn>
                <a:cxn ang="0">
                  <a:pos x="235" y="113"/>
                </a:cxn>
                <a:cxn ang="0">
                  <a:pos x="190" y="114"/>
                </a:cxn>
                <a:cxn ang="0">
                  <a:pos x="192" y="181"/>
                </a:cxn>
                <a:cxn ang="0">
                  <a:pos x="235" y="181"/>
                </a:cxn>
                <a:cxn ang="0">
                  <a:pos x="235" y="204"/>
                </a:cxn>
                <a:cxn ang="0">
                  <a:pos x="91" y="204"/>
                </a:cxn>
                <a:cxn ang="0">
                  <a:pos x="91" y="61"/>
                </a:cxn>
                <a:cxn ang="0">
                  <a:pos x="235" y="61"/>
                </a:cxn>
                <a:cxn ang="0">
                  <a:pos x="235" y="113"/>
                </a:cxn>
                <a:cxn ang="0">
                  <a:pos x="310" y="120"/>
                </a:cxn>
                <a:cxn ang="0">
                  <a:pos x="262" y="13"/>
                </a:cxn>
                <a:cxn ang="0">
                  <a:pos x="238" y="1"/>
                </a:cxn>
                <a:cxn ang="0">
                  <a:pos x="194" y="1"/>
                </a:cxn>
                <a:cxn ang="0">
                  <a:pos x="171" y="31"/>
                </a:cxn>
                <a:cxn ang="0">
                  <a:pos x="161" y="16"/>
                </a:cxn>
                <a:cxn ang="0">
                  <a:pos x="173" y="1"/>
                </a:cxn>
                <a:cxn ang="0">
                  <a:pos x="135" y="1"/>
                </a:cxn>
                <a:cxn ang="0">
                  <a:pos x="147" y="16"/>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close/>
                </a:path>
              </a:pathLst>
            </a:custGeom>
            <a:solidFill>
              <a:srgbClr val="FFFFFF"/>
            </a:solidFill>
            <a:ln w="9525">
              <a:noFill/>
              <a:round/>
              <a:headEnd/>
              <a:tailEnd/>
            </a:ln>
          </p:spPr>
          <p:txBody>
            <a:bodyPr/>
            <a:lstStyle/>
            <a:p>
              <a:endParaRPr lang="en-US"/>
            </a:p>
          </p:txBody>
        </p:sp>
        <p:sp>
          <p:nvSpPr>
            <p:cNvPr id="383041" name="Freeform 65"/>
            <p:cNvSpPr>
              <a:spLocks/>
            </p:cNvSpPr>
            <p:nvPr/>
          </p:nvSpPr>
          <p:spPr bwMode="auto">
            <a:xfrm>
              <a:off x="2927" y="1307"/>
              <a:ext cx="310" cy="457"/>
            </a:xfrm>
            <a:custGeom>
              <a:avLst/>
              <a:gdLst/>
              <a:ahLst/>
              <a:cxnLst>
                <a:cxn ang="0">
                  <a:pos x="147" y="16"/>
                </a:cxn>
                <a:cxn ang="0">
                  <a:pos x="139" y="33"/>
                </a:cxn>
                <a:cxn ang="0">
                  <a:pos x="118" y="10"/>
                </a:cxn>
                <a:cxn ang="0">
                  <a:pos x="118" y="0"/>
                </a:cxn>
                <a:cxn ang="0">
                  <a:pos x="81" y="0"/>
                </a:cxn>
                <a:cxn ang="0">
                  <a:pos x="33" y="24"/>
                </a:cxn>
                <a:cxn ang="0">
                  <a:pos x="0" y="122"/>
                </a:cxn>
                <a:cxn ang="0">
                  <a:pos x="38" y="151"/>
                </a:cxn>
                <a:cxn ang="0">
                  <a:pos x="72" y="180"/>
                </a:cxn>
                <a:cxn ang="0">
                  <a:pos x="72" y="457"/>
                </a:cxn>
                <a:cxn ang="0">
                  <a:pos x="166" y="457"/>
                </a:cxn>
                <a:cxn ang="0">
                  <a:pos x="166" y="242"/>
                </a:cxn>
                <a:cxn ang="0">
                  <a:pos x="207" y="457"/>
                </a:cxn>
                <a:cxn ang="0">
                  <a:pos x="307" y="457"/>
                </a:cxn>
                <a:cxn ang="0">
                  <a:pos x="262" y="236"/>
                </a:cxn>
                <a:cxn ang="0">
                  <a:pos x="262" y="182"/>
                </a:cxn>
                <a:cxn ang="0">
                  <a:pos x="310" y="120"/>
                </a:cxn>
                <a:cxn ang="0">
                  <a:pos x="235" y="113"/>
                </a:cxn>
                <a:cxn ang="0">
                  <a:pos x="190" y="114"/>
                </a:cxn>
                <a:cxn ang="0">
                  <a:pos x="192" y="181"/>
                </a:cxn>
                <a:cxn ang="0">
                  <a:pos x="235" y="181"/>
                </a:cxn>
                <a:cxn ang="0">
                  <a:pos x="235" y="204"/>
                </a:cxn>
                <a:cxn ang="0">
                  <a:pos x="91" y="204"/>
                </a:cxn>
                <a:cxn ang="0">
                  <a:pos x="91" y="61"/>
                </a:cxn>
                <a:cxn ang="0">
                  <a:pos x="235" y="61"/>
                </a:cxn>
                <a:cxn ang="0">
                  <a:pos x="235" y="113"/>
                </a:cxn>
                <a:cxn ang="0">
                  <a:pos x="310" y="120"/>
                </a:cxn>
                <a:cxn ang="0">
                  <a:pos x="262" y="13"/>
                </a:cxn>
                <a:cxn ang="0">
                  <a:pos x="238" y="1"/>
                </a:cxn>
                <a:cxn ang="0">
                  <a:pos x="194" y="1"/>
                </a:cxn>
                <a:cxn ang="0">
                  <a:pos x="171" y="31"/>
                </a:cxn>
                <a:cxn ang="0">
                  <a:pos x="161" y="16"/>
                </a:cxn>
                <a:cxn ang="0">
                  <a:pos x="173" y="1"/>
                </a:cxn>
                <a:cxn ang="0">
                  <a:pos x="135" y="1"/>
                </a:cxn>
                <a:cxn ang="0">
                  <a:pos x="147" y="16"/>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path>
              </a:pathLst>
            </a:custGeom>
            <a:noFill/>
            <a:ln w="9525">
              <a:solidFill>
                <a:srgbClr val="000000"/>
              </a:solidFill>
              <a:prstDash val="solid"/>
              <a:round/>
              <a:headEnd/>
              <a:tailEnd/>
            </a:ln>
          </p:spPr>
          <p:txBody>
            <a:bodyPr/>
            <a:lstStyle/>
            <a:p>
              <a:endParaRPr lang="en-US"/>
            </a:p>
          </p:txBody>
        </p:sp>
      </p:grpSp>
      <p:grpSp>
        <p:nvGrpSpPr>
          <p:cNvPr id="383045" name="Group 69"/>
          <p:cNvGrpSpPr>
            <a:grpSpLocks/>
          </p:cNvGrpSpPr>
          <p:nvPr/>
        </p:nvGrpSpPr>
        <p:grpSpPr bwMode="auto">
          <a:xfrm>
            <a:off x="5024438" y="1968500"/>
            <a:ext cx="42862" cy="31750"/>
            <a:chOff x="3165" y="1310"/>
            <a:chExt cx="27" cy="20"/>
          </a:xfrm>
        </p:grpSpPr>
        <p:sp>
          <p:nvSpPr>
            <p:cNvPr id="383043" name="Freeform 67"/>
            <p:cNvSpPr>
              <a:spLocks/>
            </p:cNvSpPr>
            <p:nvPr/>
          </p:nvSpPr>
          <p:spPr bwMode="auto">
            <a:xfrm>
              <a:off x="3165" y="1310"/>
              <a:ext cx="27" cy="20"/>
            </a:xfrm>
            <a:custGeom>
              <a:avLst/>
              <a:gdLst/>
              <a:ahLst/>
              <a:cxnLst>
                <a:cxn ang="0">
                  <a:pos x="0" y="0"/>
                </a:cxn>
                <a:cxn ang="0">
                  <a:pos x="1" y="0"/>
                </a:cxn>
                <a:cxn ang="0">
                  <a:pos x="2" y="0"/>
                </a:cxn>
                <a:cxn ang="0">
                  <a:pos x="12" y="2"/>
                </a:cxn>
                <a:cxn ang="0">
                  <a:pos x="20" y="6"/>
                </a:cxn>
                <a:cxn ang="0">
                  <a:pos x="25" y="12"/>
                </a:cxn>
                <a:cxn ang="0">
                  <a:pos x="27" y="16"/>
                </a:cxn>
                <a:cxn ang="0">
                  <a:pos x="27" y="20"/>
                </a:cxn>
                <a:cxn ang="0">
                  <a:pos x="2" y="20"/>
                </a:cxn>
                <a:cxn ang="0">
                  <a:pos x="0" y="0"/>
                </a:cxn>
              </a:cxnLst>
              <a:rect l="0" t="0" r="r" b="b"/>
              <a:pathLst>
                <a:path w="27" h="20">
                  <a:moveTo>
                    <a:pt x="0" y="0"/>
                  </a:moveTo>
                  <a:lnTo>
                    <a:pt x="1" y="0"/>
                  </a:lnTo>
                  <a:lnTo>
                    <a:pt x="2" y="0"/>
                  </a:lnTo>
                  <a:lnTo>
                    <a:pt x="12" y="2"/>
                  </a:lnTo>
                  <a:lnTo>
                    <a:pt x="20" y="6"/>
                  </a:lnTo>
                  <a:lnTo>
                    <a:pt x="25" y="12"/>
                  </a:lnTo>
                  <a:lnTo>
                    <a:pt x="27" y="16"/>
                  </a:lnTo>
                  <a:lnTo>
                    <a:pt x="27" y="20"/>
                  </a:lnTo>
                  <a:lnTo>
                    <a:pt x="2" y="20"/>
                  </a:lnTo>
                  <a:lnTo>
                    <a:pt x="0" y="0"/>
                  </a:lnTo>
                  <a:close/>
                </a:path>
              </a:pathLst>
            </a:custGeom>
            <a:solidFill>
              <a:srgbClr val="FFFFFF"/>
            </a:solidFill>
            <a:ln w="9525">
              <a:noFill/>
              <a:round/>
              <a:headEnd/>
              <a:tailEnd/>
            </a:ln>
          </p:spPr>
          <p:txBody>
            <a:bodyPr/>
            <a:lstStyle/>
            <a:p>
              <a:endParaRPr lang="en-US"/>
            </a:p>
          </p:txBody>
        </p:sp>
        <p:sp>
          <p:nvSpPr>
            <p:cNvPr id="383044" name="Freeform 68"/>
            <p:cNvSpPr>
              <a:spLocks/>
            </p:cNvSpPr>
            <p:nvPr/>
          </p:nvSpPr>
          <p:spPr bwMode="auto">
            <a:xfrm>
              <a:off x="3165" y="1310"/>
              <a:ext cx="27" cy="20"/>
            </a:xfrm>
            <a:custGeom>
              <a:avLst/>
              <a:gdLst/>
              <a:ahLst/>
              <a:cxnLst>
                <a:cxn ang="0">
                  <a:pos x="0" y="0"/>
                </a:cxn>
                <a:cxn ang="0">
                  <a:pos x="1" y="0"/>
                </a:cxn>
                <a:cxn ang="0">
                  <a:pos x="2" y="0"/>
                </a:cxn>
                <a:cxn ang="0">
                  <a:pos x="12" y="2"/>
                </a:cxn>
                <a:cxn ang="0">
                  <a:pos x="20" y="6"/>
                </a:cxn>
                <a:cxn ang="0">
                  <a:pos x="25" y="12"/>
                </a:cxn>
                <a:cxn ang="0">
                  <a:pos x="27" y="16"/>
                </a:cxn>
                <a:cxn ang="0">
                  <a:pos x="27" y="20"/>
                </a:cxn>
              </a:cxnLst>
              <a:rect l="0" t="0" r="r" b="b"/>
              <a:pathLst>
                <a:path w="27" h="20">
                  <a:moveTo>
                    <a:pt x="0" y="0"/>
                  </a:moveTo>
                  <a:lnTo>
                    <a:pt x="1" y="0"/>
                  </a:lnTo>
                  <a:lnTo>
                    <a:pt x="2" y="0"/>
                  </a:lnTo>
                  <a:lnTo>
                    <a:pt x="12" y="2"/>
                  </a:lnTo>
                  <a:lnTo>
                    <a:pt x="20" y="6"/>
                  </a:lnTo>
                  <a:lnTo>
                    <a:pt x="25" y="12"/>
                  </a:lnTo>
                  <a:lnTo>
                    <a:pt x="27" y="16"/>
                  </a:lnTo>
                  <a:lnTo>
                    <a:pt x="27" y="20"/>
                  </a:lnTo>
                </a:path>
              </a:pathLst>
            </a:custGeom>
            <a:noFill/>
            <a:ln w="9525">
              <a:solidFill>
                <a:srgbClr val="000000"/>
              </a:solidFill>
              <a:prstDash val="solid"/>
              <a:round/>
              <a:headEnd/>
              <a:tailEnd/>
            </a:ln>
          </p:spPr>
          <p:txBody>
            <a:bodyPr/>
            <a:lstStyle/>
            <a:p>
              <a:endParaRPr lang="en-US"/>
            </a:p>
          </p:txBody>
        </p:sp>
      </p:grpSp>
      <p:grpSp>
        <p:nvGrpSpPr>
          <p:cNvPr id="383048" name="Group 72"/>
          <p:cNvGrpSpPr>
            <a:grpSpLocks/>
          </p:cNvGrpSpPr>
          <p:nvPr/>
        </p:nvGrpSpPr>
        <p:grpSpPr bwMode="auto">
          <a:xfrm>
            <a:off x="4702175" y="1965325"/>
            <a:ext cx="88900" cy="52388"/>
            <a:chOff x="2962" y="1308"/>
            <a:chExt cx="56" cy="33"/>
          </a:xfrm>
        </p:grpSpPr>
        <p:sp>
          <p:nvSpPr>
            <p:cNvPr id="383046" name="Freeform 70"/>
            <p:cNvSpPr>
              <a:spLocks/>
            </p:cNvSpPr>
            <p:nvPr/>
          </p:nvSpPr>
          <p:spPr bwMode="auto">
            <a:xfrm>
              <a:off x="2962" y="1308"/>
              <a:ext cx="56" cy="33"/>
            </a:xfrm>
            <a:custGeom>
              <a:avLst/>
              <a:gdLst/>
              <a:ahLst/>
              <a:cxnLst>
                <a:cxn ang="0">
                  <a:pos x="0" y="33"/>
                </a:cxn>
                <a:cxn ang="0">
                  <a:pos x="0" y="31"/>
                </a:cxn>
                <a:cxn ang="0">
                  <a:pos x="0" y="29"/>
                </a:cxn>
                <a:cxn ang="0">
                  <a:pos x="1" y="23"/>
                </a:cxn>
                <a:cxn ang="0">
                  <a:pos x="4" y="18"/>
                </a:cxn>
                <a:cxn ang="0">
                  <a:pos x="8" y="13"/>
                </a:cxn>
                <a:cxn ang="0">
                  <a:pos x="14" y="9"/>
                </a:cxn>
                <a:cxn ang="0">
                  <a:pos x="20" y="5"/>
                </a:cxn>
                <a:cxn ang="0">
                  <a:pos x="28" y="2"/>
                </a:cxn>
                <a:cxn ang="0">
                  <a:pos x="37" y="1"/>
                </a:cxn>
                <a:cxn ang="0">
                  <a:pos x="46" y="0"/>
                </a:cxn>
                <a:cxn ang="0">
                  <a:pos x="51" y="0"/>
                </a:cxn>
                <a:cxn ang="0">
                  <a:pos x="56" y="1"/>
                </a:cxn>
                <a:cxn ang="0">
                  <a:pos x="46" y="29"/>
                </a:cxn>
                <a:cxn ang="0">
                  <a:pos x="0" y="33"/>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lnTo>
                    <a:pt x="46" y="29"/>
                  </a:lnTo>
                  <a:lnTo>
                    <a:pt x="0" y="33"/>
                  </a:lnTo>
                  <a:close/>
                </a:path>
              </a:pathLst>
            </a:custGeom>
            <a:solidFill>
              <a:srgbClr val="FFFFFF"/>
            </a:solidFill>
            <a:ln w="9525">
              <a:noFill/>
              <a:round/>
              <a:headEnd/>
              <a:tailEnd/>
            </a:ln>
          </p:spPr>
          <p:txBody>
            <a:bodyPr/>
            <a:lstStyle/>
            <a:p>
              <a:endParaRPr lang="en-US"/>
            </a:p>
          </p:txBody>
        </p:sp>
        <p:sp>
          <p:nvSpPr>
            <p:cNvPr id="383047" name="Freeform 71"/>
            <p:cNvSpPr>
              <a:spLocks/>
            </p:cNvSpPr>
            <p:nvPr/>
          </p:nvSpPr>
          <p:spPr bwMode="auto">
            <a:xfrm>
              <a:off x="2962" y="1308"/>
              <a:ext cx="56" cy="33"/>
            </a:xfrm>
            <a:custGeom>
              <a:avLst/>
              <a:gdLst/>
              <a:ahLst/>
              <a:cxnLst>
                <a:cxn ang="0">
                  <a:pos x="0" y="33"/>
                </a:cxn>
                <a:cxn ang="0">
                  <a:pos x="0" y="31"/>
                </a:cxn>
                <a:cxn ang="0">
                  <a:pos x="0" y="29"/>
                </a:cxn>
                <a:cxn ang="0">
                  <a:pos x="1" y="23"/>
                </a:cxn>
                <a:cxn ang="0">
                  <a:pos x="4" y="18"/>
                </a:cxn>
                <a:cxn ang="0">
                  <a:pos x="8" y="13"/>
                </a:cxn>
                <a:cxn ang="0">
                  <a:pos x="14" y="9"/>
                </a:cxn>
                <a:cxn ang="0">
                  <a:pos x="20" y="5"/>
                </a:cxn>
                <a:cxn ang="0">
                  <a:pos x="28" y="2"/>
                </a:cxn>
                <a:cxn ang="0">
                  <a:pos x="37" y="1"/>
                </a:cxn>
                <a:cxn ang="0">
                  <a:pos x="46" y="0"/>
                </a:cxn>
                <a:cxn ang="0">
                  <a:pos x="51" y="0"/>
                </a:cxn>
                <a:cxn ang="0">
                  <a:pos x="56" y="1"/>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path>
              </a:pathLst>
            </a:custGeom>
            <a:noFill/>
            <a:ln w="9525">
              <a:solidFill>
                <a:srgbClr val="000000"/>
              </a:solidFill>
              <a:prstDash val="solid"/>
              <a:round/>
              <a:headEnd/>
              <a:tailEnd/>
            </a:ln>
          </p:spPr>
          <p:txBody>
            <a:bodyPr/>
            <a:lstStyle/>
            <a:p>
              <a:endParaRPr lang="en-US"/>
            </a:p>
          </p:txBody>
        </p:sp>
      </p:grpSp>
      <p:grpSp>
        <p:nvGrpSpPr>
          <p:cNvPr id="383051" name="Group 75"/>
          <p:cNvGrpSpPr>
            <a:grpSpLocks/>
          </p:cNvGrpSpPr>
          <p:nvPr/>
        </p:nvGrpSpPr>
        <p:grpSpPr bwMode="auto">
          <a:xfrm>
            <a:off x="4641850" y="2159000"/>
            <a:ext cx="149225" cy="96838"/>
            <a:chOff x="2924" y="1430"/>
            <a:chExt cx="94" cy="61"/>
          </a:xfrm>
        </p:grpSpPr>
        <p:sp>
          <p:nvSpPr>
            <p:cNvPr id="383049" name="Freeform 73"/>
            <p:cNvSpPr>
              <a:spLocks/>
            </p:cNvSpPr>
            <p:nvPr/>
          </p:nvSpPr>
          <p:spPr bwMode="auto">
            <a:xfrm>
              <a:off x="2924" y="1430"/>
              <a:ext cx="94" cy="61"/>
            </a:xfrm>
            <a:custGeom>
              <a:avLst/>
              <a:gdLst/>
              <a:ahLst/>
              <a:cxnLst>
                <a:cxn ang="0">
                  <a:pos x="94" y="46"/>
                </a:cxn>
                <a:cxn ang="0">
                  <a:pos x="86" y="53"/>
                </a:cxn>
                <a:cxn ang="0">
                  <a:pos x="76" y="57"/>
                </a:cxn>
                <a:cxn ang="0">
                  <a:pos x="65" y="60"/>
                </a:cxn>
                <a:cxn ang="0">
                  <a:pos x="54" y="61"/>
                </a:cxn>
                <a:cxn ang="0">
                  <a:pos x="43" y="60"/>
                </a:cxn>
                <a:cxn ang="0">
                  <a:pos x="33" y="58"/>
                </a:cxn>
                <a:cxn ang="0">
                  <a:pos x="24" y="54"/>
                </a:cxn>
                <a:cxn ang="0">
                  <a:pos x="16" y="49"/>
                </a:cxn>
                <a:cxn ang="0">
                  <a:pos x="9" y="42"/>
                </a:cxn>
                <a:cxn ang="0">
                  <a:pos x="4" y="35"/>
                </a:cxn>
                <a:cxn ang="0">
                  <a:pos x="1" y="27"/>
                </a:cxn>
                <a:cxn ang="0">
                  <a:pos x="0" y="18"/>
                </a:cxn>
                <a:cxn ang="0">
                  <a:pos x="1" y="9"/>
                </a:cxn>
                <a:cxn ang="0">
                  <a:pos x="5" y="0"/>
                </a:cxn>
                <a:cxn ang="0">
                  <a:pos x="54" y="18"/>
                </a:cxn>
                <a:cxn ang="0">
                  <a:pos x="94" y="46"/>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lnTo>
                    <a:pt x="54" y="18"/>
                  </a:lnTo>
                  <a:lnTo>
                    <a:pt x="94" y="46"/>
                  </a:lnTo>
                  <a:close/>
                </a:path>
              </a:pathLst>
            </a:custGeom>
            <a:solidFill>
              <a:srgbClr val="FFFFFF"/>
            </a:solidFill>
            <a:ln w="9525">
              <a:noFill/>
              <a:round/>
              <a:headEnd/>
              <a:tailEnd/>
            </a:ln>
          </p:spPr>
          <p:txBody>
            <a:bodyPr/>
            <a:lstStyle/>
            <a:p>
              <a:endParaRPr lang="en-US"/>
            </a:p>
          </p:txBody>
        </p:sp>
        <p:sp>
          <p:nvSpPr>
            <p:cNvPr id="383050" name="Freeform 74"/>
            <p:cNvSpPr>
              <a:spLocks/>
            </p:cNvSpPr>
            <p:nvPr/>
          </p:nvSpPr>
          <p:spPr bwMode="auto">
            <a:xfrm>
              <a:off x="2924" y="1430"/>
              <a:ext cx="94" cy="61"/>
            </a:xfrm>
            <a:custGeom>
              <a:avLst/>
              <a:gdLst/>
              <a:ahLst/>
              <a:cxnLst>
                <a:cxn ang="0">
                  <a:pos x="94" y="46"/>
                </a:cxn>
                <a:cxn ang="0">
                  <a:pos x="86" y="53"/>
                </a:cxn>
                <a:cxn ang="0">
                  <a:pos x="76" y="57"/>
                </a:cxn>
                <a:cxn ang="0">
                  <a:pos x="65" y="60"/>
                </a:cxn>
                <a:cxn ang="0">
                  <a:pos x="54" y="61"/>
                </a:cxn>
                <a:cxn ang="0">
                  <a:pos x="43" y="60"/>
                </a:cxn>
                <a:cxn ang="0">
                  <a:pos x="33" y="58"/>
                </a:cxn>
                <a:cxn ang="0">
                  <a:pos x="24" y="54"/>
                </a:cxn>
                <a:cxn ang="0">
                  <a:pos x="16" y="49"/>
                </a:cxn>
                <a:cxn ang="0">
                  <a:pos x="9" y="42"/>
                </a:cxn>
                <a:cxn ang="0">
                  <a:pos x="4" y="35"/>
                </a:cxn>
                <a:cxn ang="0">
                  <a:pos x="1" y="27"/>
                </a:cxn>
                <a:cxn ang="0">
                  <a:pos x="0" y="18"/>
                </a:cxn>
                <a:cxn ang="0">
                  <a:pos x="1" y="9"/>
                </a:cxn>
                <a:cxn ang="0">
                  <a:pos x="5" y="0"/>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path>
              </a:pathLst>
            </a:custGeom>
            <a:noFill/>
            <a:ln w="9525">
              <a:solidFill>
                <a:srgbClr val="000000"/>
              </a:solidFill>
              <a:prstDash val="solid"/>
              <a:round/>
              <a:headEnd/>
              <a:tailEnd/>
            </a:ln>
          </p:spPr>
          <p:txBody>
            <a:bodyPr/>
            <a:lstStyle/>
            <a:p>
              <a:endParaRPr lang="en-US"/>
            </a:p>
          </p:txBody>
        </p:sp>
      </p:grpSp>
      <p:grpSp>
        <p:nvGrpSpPr>
          <p:cNvPr id="383054" name="Group 78"/>
          <p:cNvGrpSpPr>
            <a:grpSpLocks/>
          </p:cNvGrpSpPr>
          <p:nvPr/>
        </p:nvGrpSpPr>
        <p:grpSpPr bwMode="auto">
          <a:xfrm>
            <a:off x="5024438" y="2120900"/>
            <a:ext cx="122237" cy="134938"/>
            <a:chOff x="3165" y="1406"/>
            <a:chExt cx="77" cy="85"/>
          </a:xfrm>
        </p:grpSpPr>
        <p:sp>
          <p:nvSpPr>
            <p:cNvPr id="383052" name="Freeform 76"/>
            <p:cNvSpPr>
              <a:spLocks/>
            </p:cNvSpPr>
            <p:nvPr/>
          </p:nvSpPr>
          <p:spPr bwMode="auto">
            <a:xfrm>
              <a:off x="3165" y="1406"/>
              <a:ext cx="77" cy="85"/>
            </a:xfrm>
            <a:custGeom>
              <a:avLst/>
              <a:gdLst/>
              <a:ahLst/>
              <a:cxnLst>
                <a:cxn ang="0">
                  <a:pos x="45" y="0"/>
                </a:cxn>
                <a:cxn ang="0">
                  <a:pos x="58" y="7"/>
                </a:cxn>
                <a:cxn ang="0">
                  <a:pos x="69" y="16"/>
                </a:cxn>
                <a:cxn ang="0">
                  <a:pos x="72" y="22"/>
                </a:cxn>
                <a:cxn ang="0">
                  <a:pos x="75" y="28"/>
                </a:cxn>
                <a:cxn ang="0">
                  <a:pos x="76" y="34"/>
                </a:cxn>
                <a:cxn ang="0">
                  <a:pos x="77" y="41"/>
                </a:cxn>
                <a:cxn ang="0">
                  <a:pos x="76" y="50"/>
                </a:cxn>
                <a:cxn ang="0">
                  <a:pos x="73" y="58"/>
                </a:cxn>
                <a:cxn ang="0">
                  <a:pos x="68" y="66"/>
                </a:cxn>
                <a:cxn ang="0">
                  <a:pos x="62" y="72"/>
                </a:cxn>
                <a:cxn ang="0">
                  <a:pos x="54" y="77"/>
                </a:cxn>
                <a:cxn ang="0">
                  <a:pos x="45" y="82"/>
                </a:cxn>
                <a:cxn ang="0">
                  <a:pos x="36" y="84"/>
                </a:cxn>
                <a:cxn ang="0">
                  <a:pos x="25" y="85"/>
                </a:cxn>
                <a:cxn ang="0">
                  <a:pos x="12" y="84"/>
                </a:cxn>
                <a:cxn ang="0">
                  <a:pos x="0" y="79"/>
                </a:cxn>
                <a:cxn ang="0">
                  <a:pos x="25" y="41"/>
                </a:cxn>
                <a:cxn ang="0">
                  <a:pos x="45" y="0"/>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lnTo>
                    <a:pt x="25" y="41"/>
                  </a:lnTo>
                  <a:lnTo>
                    <a:pt x="45" y="0"/>
                  </a:lnTo>
                  <a:close/>
                </a:path>
              </a:pathLst>
            </a:custGeom>
            <a:solidFill>
              <a:srgbClr val="FFFFFF"/>
            </a:solidFill>
            <a:ln w="9525">
              <a:noFill/>
              <a:round/>
              <a:headEnd/>
              <a:tailEnd/>
            </a:ln>
          </p:spPr>
          <p:txBody>
            <a:bodyPr/>
            <a:lstStyle/>
            <a:p>
              <a:endParaRPr lang="en-US"/>
            </a:p>
          </p:txBody>
        </p:sp>
        <p:sp>
          <p:nvSpPr>
            <p:cNvPr id="383053" name="Freeform 77"/>
            <p:cNvSpPr>
              <a:spLocks/>
            </p:cNvSpPr>
            <p:nvPr/>
          </p:nvSpPr>
          <p:spPr bwMode="auto">
            <a:xfrm>
              <a:off x="3165" y="1406"/>
              <a:ext cx="77" cy="85"/>
            </a:xfrm>
            <a:custGeom>
              <a:avLst/>
              <a:gdLst/>
              <a:ahLst/>
              <a:cxnLst>
                <a:cxn ang="0">
                  <a:pos x="45" y="0"/>
                </a:cxn>
                <a:cxn ang="0">
                  <a:pos x="58" y="7"/>
                </a:cxn>
                <a:cxn ang="0">
                  <a:pos x="69" y="16"/>
                </a:cxn>
                <a:cxn ang="0">
                  <a:pos x="72" y="22"/>
                </a:cxn>
                <a:cxn ang="0">
                  <a:pos x="75" y="28"/>
                </a:cxn>
                <a:cxn ang="0">
                  <a:pos x="76" y="34"/>
                </a:cxn>
                <a:cxn ang="0">
                  <a:pos x="77" y="41"/>
                </a:cxn>
                <a:cxn ang="0">
                  <a:pos x="76" y="50"/>
                </a:cxn>
                <a:cxn ang="0">
                  <a:pos x="73" y="58"/>
                </a:cxn>
                <a:cxn ang="0">
                  <a:pos x="68" y="66"/>
                </a:cxn>
                <a:cxn ang="0">
                  <a:pos x="62" y="72"/>
                </a:cxn>
                <a:cxn ang="0">
                  <a:pos x="54" y="77"/>
                </a:cxn>
                <a:cxn ang="0">
                  <a:pos x="45" y="82"/>
                </a:cxn>
                <a:cxn ang="0">
                  <a:pos x="36" y="84"/>
                </a:cxn>
                <a:cxn ang="0">
                  <a:pos x="25" y="85"/>
                </a:cxn>
                <a:cxn ang="0">
                  <a:pos x="12" y="84"/>
                </a:cxn>
                <a:cxn ang="0">
                  <a:pos x="0" y="79"/>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path>
              </a:pathLst>
            </a:custGeom>
            <a:noFill/>
            <a:ln w="9525">
              <a:solidFill>
                <a:srgbClr val="000000"/>
              </a:solidFill>
              <a:prstDash val="solid"/>
              <a:round/>
              <a:headEnd/>
              <a:tailEnd/>
            </a:ln>
          </p:spPr>
          <p:txBody>
            <a:bodyPr/>
            <a:lstStyle/>
            <a:p>
              <a:endParaRPr lang="en-US"/>
            </a:p>
          </p:txBody>
        </p:sp>
      </p:grpSp>
      <p:sp>
        <p:nvSpPr>
          <p:cNvPr id="383055" name="Oval 79"/>
          <p:cNvSpPr>
            <a:spLocks noChangeArrowheads="1"/>
          </p:cNvSpPr>
          <p:nvPr/>
        </p:nvSpPr>
        <p:spPr bwMode="auto">
          <a:xfrm>
            <a:off x="4764088" y="1752600"/>
            <a:ext cx="238125" cy="192088"/>
          </a:xfrm>
          <a:prstGeom prst="ellipse">
            <a:avLst/>
          </a:prstGeom>
          <a:solidFill>
            <a:srgbClr val="FFFFFF"/>
          </a:solidFill>
          <a:ln w="9525">
            <a:solidFill>
              <a:srgbClr val="000000"/>
            </a:solidFill>
            <a:round/>
            <a:headEnd/>
            <a:tailEnd/>
          </a:ln>
        </p:spPr>
        <p:txBody>
          <a:bodyPr/>
          <a:lstStyle/>
          <a:p>
            <a:endParaRPr lang="en-US"/>
          </a:p>
        </p:txBody>
      </p:sp>
      <p:grpSp>
        <p:nvGrpSpPr>
          <p:cNvPr id="383058" name="Group 82"/>
          <p:cNvGrpSpPr>
            <a:grpSpLocks/>
          </p:cNvGrpSpPr>
          <p:nvPr/>
        </p:nvGrpSpPr>
        <p:grpSpPr bwMode="auto">
          <a:xfrm>
            <a:off x="4646613" y="1963738"/>
            <a:ext cx="492125" cy="725487"/>
            <a:chOff x="2927" y="1307"/>
            <a:chExt cx="310" cy="457"/>
          </a:xfrm>
        </p:grpSpPr>
        <p:sp>
          <p:nvSpPr>
            <p:cNvPr id="383056" name="Freeform 80"/>
            <p:cNvSpPr>
              <a:spLocks/>
            </p:cNvSpPr>
            <p:nvPr/>
          </p:nvSpPr>
          <p:spPr bwMode="auto">
            <a:xfrm>
              <a:off x="2927" y="1307"/>
              <a:ext cx="310" cy="457"/>
            </a:xfrm>
            <a:custGeom>
              <a:avLst/>
              <a:gdLst/>
              <a:ahLst/>
              <a:cxnLst>
                <a:cxn ang="0">
                  <a:pos x="147" y="16"/>
                </a:cxn>
                <a:cxn ang="0">
                  <a:pos x="139" y="33"/>
                </a:cxn>
                <a:cxn ang="0">
                  <a:pos x="118" y="10"/>
                </a:cxn>
                <a:cxn ang="0">
                  <a:pos x="118" y="0"/>
                </a:cxn>
                <a:cxn ang="0">
                  <a:pos x="81" y="0"/>
                </a:cxn>
                <a:cxn ang="0">
                  <a:pos x="33" y="24"/>
                </a:cxn>
                <a:cxn ang="0">
                  <a:pos x="0" y="122"/>
                </a:cxn>
                <a:cxn ang="0">
                  <a:pos x="38" y="151"/>
                </a:cxn>
                <a:cxn ang="0">
                  <a:pos x="72" y="180"/>
                </a:cxn>
                <a:cxn ang="0">
                  <a:pos x="72" y="457"/>
                </a:cxn>
                <a:cxn ang="0">
                  <a:pos x="166" y="457"/>
                </a:cxn>
                <a:cxn ang="0">
                  <a:pos x="166" y="242"/>
                </a:cxn>
                <a:cxn ang="0">
                  <a:pos x="207" y="457"/>
                </a:cxn>
                <a:cxn ang="0">
                  <a:pos x="307" y="457"/>
                </a:cxn>
                <a:cxn ang="0">
                  <a:pos x="262" y="236"/>
                </a:cxn>
                <a:cxn ang="0">
                  <a:pos x="262" y="182"/>
                </a:cxn>
                <a:cxn ang="0">
                  <a:pos x="310" y="120"/>
                </a:cxn>
                <a:cxn ang="0">
                  <a:pos x="235" y="113"/>
                </a:cxn>
                <a:cxn ang="0">
                  <a:pos x="190" y="114"/>
                </a:cxn>
                <a:cxn ang="0">
                  <a:pos x="192" y="181"/>
                </a:cxn>
                <a:cxn ang="0">
                  <a:pos x="235" y="181"/>
                </a:cxn>
                <a:cxn ang="0">
                  <a:pos x="235" y="204"/>
                </a:cxn>
                <a:cxn ang="0">
                  <a:pos x="91" y="204"/>
                </a:cxn>
                <a:cxn ang="0">
                  <a:pos x="91" y="61"/>
                </a:cxn>
                <a:cxn ang="0">
                  <a:pos x="235" y="61"/>
                </a:cxn>
                <a:cxn ang="0">
                  <a:pos x="235" y="113"/>
                </a:cxn>
                <a:cxn ang="0">
                  <a:pos x="310" y="120"/>
                </a:cxn>
                <a:cxn ang="0">
                  <a:pos x="262" y="13"/>
                </a:cxn>
                <a:cxn ang="0">
                  <a:pos x="238" y="1"/>
                </a:cxn>
                <a:cxn ang="0">
                  <a:pos x="194" y="1"/>
                </a:cxn>
                <a:cxn ang="0">
                  <a:pos x="171" y="31"/>
                </a:cxn>
                <a:cxn ang="0">
                  <a:pos x="161" y="16"/>
                </a:cxn>
                <a:cxn ang="0">
                  <a:pos x="173" y="1"/>
                </a:cxn>
                <a:cxn ang="0">
                  <a:pos x="135" y="1"/>
                </a:cxn>
                <a:cxn ang="0">
                  <a:pos x="147" y="16"/>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close/>
                </a:path>
              </a:pathLst>
            </a:custGeom>
            <a:solidFill>
              <a:srgbClr val="FFFFFF"/>
            </a:solidFill>
            <a:ln w="9525">
              <a:noFill/>
              <a:round/>
              <a:headEnd/>
              <a:tailEnd/>
            </a:ln>
          </p:spPr>
          <p:txBody>
            <a:bodyPr/>
            <a:lstStyle/>
            <a:p>
              <a:endParaRPr lang="en-US"/>
            </a:p>
          </p:txBody>
        </p:sp>
        <p:sp>
          <p:nvSpPr>
            <p:cNvPr id="383057" name="Freeform 81"/>
            <p:cNvSpPr>
              <a:spLocks/>
            </p:cNvSpPr>
            <p:nvPr/>
          </p:nvSpPr>
          <p:spPr bwMode="auto">
            <a:xfrm>
              <a:off x="2927" y="1307"/>
              <a:ext cx="310" cy="457"/>
            </a:xfrm>
            <a:custGeom>
              <a:avLst/>
              <a:gdLst/>
              <a:ahLst/>
              <a:cxnLst>
                <a:cxn ang="0">
                  <a:pos x="147" y="16"/>
                </a:cxn>
                <a:cxn ang="0">
                  <a:pos x="139" y="33"/>
                </a:cxn>
                <a:cxn ang="0">
                  <a:pos x="118" y="10"/>
                </a:cxn>
                <a:cxn ang="0">
                  <a:pos x="118" y="0"/>
                </a:cxn>
                <a:cxn ang="0">
                  <a:pos x="81" y="0"/>
                </a:cxn>
                <a:cxn ang="0">
                  <a:pos x="33" y="24"/>
                </a:cxn>
                <a:cxn ang="0">
                  <a:pos x="0" y="122"/>
                </a:cxn>
                <a:cxn ang="0">
                  <a:pos x="38" y="151"/>
                </a:cxn>
                <a:cxn ang="0">
                  <a:pos x="72" y="180"/>
                </a:cxn>
                <a:cxn ang="0">
                  <a:pos x="72" y="457"/>
                </a:cxn>
                <a:cxn ang="0">
                  <a:pos x="166" y="457"/>
                </a:cxn>
                <a:cxn ang="0">
                  <a:pos x="166" y="242"/>
                </a:cxn>
                <a:cxn ang="0">
                  <a:pos x="207" y="457"/>
                </a:cxn>
                <a:cxn ang="0">
                  <a:pos x="307" y="457"/>
                </a:cxn>
                <a:cxn ang="0">
                  <a:pos x="262" y="236"/>
                </a:cxn>
                <a:cxn ang="0">
                  <a:pos x="262" y="182"/>
                </a:cxn>
                <a:cxn ang="0">
                  <a:pos x="310" y="120"/>
                </a:cxn>
                <a:cxn ang="0">
                  <a:pos x="235" y="113"/>
                </a:cxn>
                <a:cxn ang="0">
                  <a:pos x="190" y="114"/>
                </a:cxn>
                <a:cxn ang="0">
                  <a:pos x="192" y="181"/>
                </a:cxn>
                <a:cxn ang="0">
                  <a:pos x="235" y="181"/>
                </a:cxn>
                <a:cxn ang="0">
                  <a:pos x="235" y="204"/>
                </a:cxn>
                <a:cxn ang="0">
                  <a:pos x="91" y="204"/>
                </a:cxn>
                <a:cxn ang="0">
                  <a:pos x="91" y="61"/>
                </a:cxn>
                <a:cxn ang="0">
                  <a:pos x="235" y="61"/>
                </a:cxn>
                <a:cxn ang="0">
                  <a:pos x="235" y="113"/>
                </a:cxn>
                <a:cxn ang="0">
                  <a:pos x="310" y="120"/>
                </a:cxn>
                <a:cxn ang="0">
                  <a:pos x="262" y="13"/>
                </a:cxn>
                <a:cxn ang="0">
                  <a:pos x="238" y="1"/>
                </a:cxn>
                <a:cxn ang="0">
                  <a:pos x="194" y="1"/>
                </a:cxn>
                <a:cxn ang="0">
                  <a:pos x="171" y="31"/>
                </a:cxn>
                <a:cxn ang="0">
                  <a:pos x="161" y="16"/>
                </a:cxn>
                <a:cxn ang="0">
                  <a:pos x="173" y="1"/>
                </a:cxn>
                <a:cxn ang="0">
                  <a:pos x="135" y="1"/>
                </a:cxn>
                <a:cxn ang="0">
                  <a:pos x="147" y="16"/>
                </a:cxn>
              </a:cxnLst>
              <a:rect l="0" t="0" r="r" b="b"/>
              <a:pathLst>
                <a:path w="310" h="457">
                  <a:moveTo>
                    <a:pt x="147" y="16"/>
                  </a:moveTo>
                  <a:lnTo>
                    <a:pt x="139" y="33"/>
                  </a:lnTo>
                  <a:lnTo>
                    <a:pt x="118" y="10"/>
                  </a:lnTo>
                  <a:lnTo>
                    <a:pt x="118" y="0"/>
                  </a:lnTo>
                  <a:lnTo>
                    <a:pt x="81" y="0"/>
                  </a:lnTo>
                  <a:lnTo>
                    <a:pt x="33" y="24"/>
                  </a:lnTo>
                  <a:lnTo>
                    <a:pt x="0" y="122"/>
                  </a:lnTo>
                  <a:lnTo>
                    <a:pt x="38" y="151"/>
                  </a:lnTo>
                  <a:lnTo>
                    <a:pt x="72" y="180"/>
                  </a:lnTo>
                  <a:lnTo>
                    <a:pt x="72" y="457"/>
                  </a:lnTo>
                  <a:lnTo>
                    <a:pt x="166" y="457"/>
                  </a:lnTo>
                  <a:lnTo>
                    <a:pt x="166" y="242"/>
                  </a:lnTo>
                  <a:lnTo>
                    <a:pt x="207" y="457"/>
                  </a:lnTo>
                  <a:lnTo>
                    <a:pt x="307" y="457"/>
                  </a:lnTo>
                  <a:lnTo>
                    <a:pt x="262" y="236"/>
                  </a:lnTo>
                  <a:lnTo>
                    <a:pt x="262" y="182"/>
                  </a:lnTo>
                  <a:lnTo>
                    <a:pt x="310" y="120"/>
                  </a:lnTo>
                  <a:lnTo>
                    <a:pt x="235" y="113"/>
                  </a:lnTo>
                  <a:lnTo>
                    <a:pt x="190" y="114"/>
                  </a:lnTo>
                  <a:lnTo>
                    <a:pt x="192" y="181"/>
                  </a:lnTo>
                  <a:lnTo>
                    <a:pt x="235" y="181"/>
                  </a:lnTo>
                  <a:lnTo>
                    <a:pt x="235" y="204"/>
                  </a:lnTo>
                  <a:lnTo>
                    <a:pt x="91" y="204"/>
                  </a:lnTo>
                  <a:lnTo>
                    <a:pt x="91" y="61"/>
                  </a:lnTo>
                  <a:lnTo>
                    <a:pt x="235" y="61"/>
                  </a:lnTo>
                  <a:lnTo>
                    <a:pt x="235" y="113"/>
                  </a:lnTo>
                  <a:lnTo>
                    <a:pt x="310" y="120"/>
                  </a:lnTo>
                  <a:lnTo>
                    <a:pt x="262" y="13"/>
                  </a:lnTo>
                  <a:lnTo>
                    <a:pt x="238" y="1"/>
                  </a:lnTo>
                  <a:lnTo>
                    <a:pt x="194" y="1"/>
                  </a:lnTo>
                  <a:lnTo>
                    <a:pt x="171" y="31"/>
                  </a:lnTo>
                  <a:lnTo>
                    <a:pt x="161" y="16"/>
                  </a:lnTo>
                  <a:lnTo>
                    <a:pt x="173" y="1"/>
                  </a:lnTo>
                  <a:lnTo>
                    <a:pt x="135" y="1"/>
                  </a:lnTo>
                  <a:lnTo>
                    <a:pt x="147" y="16"/>
                  </a:lnTo>
                </a:path>
              </a:pathLst>
            </a:custGeom>
            <a:noFill/>
            <a:ln w="9525">
              <a:solidFill>
                <a:srgbClr val="000000"/>
              </a:solidFill>
              <a:prstDash val="solid"/>
              <a:round/>
              <a:headEnd/>
              <a:tailEnd/>
            </a:ln>
          </p:spPr>
          <p:txBody>
            <a:bodyPr/>
            <a:lstStyle/>
            <a:p>
              <a:endParaRPr lang="en-US"/>
            </a:p>
          </p:txBody>
        </p:sp>
      </p:grpSp>
      <p:grpSp>
        <p:nvGrpSpPr>
          <p:cNvPr id="383061" name="Group 85"/>
          <p:cNvGrpSpPr>
            <a:grpSpLocks/>
          </p:cNvGrpSpPr>
          <p:nvPr/>
        </p:nvGrpSpPr>
        <p:grpSpPr bwMode="auto">
          <a:xfrm>
            <a:off x="5024438" y="1968500"/>
            <a:ext cx="42862" cy="31750"/>
            <a:chOff x="3165" y="1310"/>
            <a:chExt cx="27" cy="20"/>
          </a:xfrm>
        </p:grpSpPr>
        <p:sp>
          <p:nvSpPr>
            <p:cNvPr id="383059" name="Freeform 83"/>
            <p:cNvSpPr>
              <a:spLocks/>
            </p:cNvSpPr>
            <p:nvPr/>
          </p:nvSpPr>
          <p:spPr bwMode="auto">
            <a:xfrm>
              <a:off x="3165" y="1310"/>
              <a:ext cx="27" cy="20"/>
            </a:xfrm>
            <a:custGeom>
              <a:avLst/>
              <a:gdLst/>
              <a:ahLst/>
              <a:cxnLst>
                <a:cxn ang="0">
                  <a:pos x="0" y="0"/>
                </a:cxn>
                <a:cxn ang="0">
                  <a:pos x="1" y="0"/>
                </a:cxn>
                <a:cxn ang="0">
                  <a:pos x="2" y="0"/>
                </a:cxn>
                <a:cxn ang="0">
                  <a:pos x="12" y="2"/>
                </a:cxn>
                <a:cxn ang="0">
                  <a:pos x="20" y="6"/>
                </a:cxn>
                <a:cxn ang="0">
                  <a:pos x="25" y="12"/>
                </a:cxn>
                <a:cxn ang="0">
                  <a:pos x="27" y="16"/>
                </a:cxn>
                <a:cxn ang="0">
                  <a:pos x="27" y="20"/>
                </a:cxn>
                <a:cxn ang="0">
                  <a:pos x="2" y="20"/>
                </a:cxn>
                <a:cxn ang="0">
                  <a:pos x="0" y="0"/>
                </a:cxn>
              </a:cxnLst>
              <a:rect l="0" t="0" r="r" b="b"/>
              <a:pathLst>
                <a:path w="27" h="20">
                  <a:moveTo>
                    <a:pt x="0" y="0"/>
                  </a:moveTo>
                  <a:lnTo>
                    <a:pt x="1" y="0"/>
                  </a:lnTo>
                  <a:lnTo>
                    <a:pt x="2" y="0"/>
                  </a:lnTo>
                  <a:lnTo>
                    <a:pt x="12" y="2"/>
                  </a:lnTo>
                  <a:lnTo>
                    <a:pt x="20" y="6"/>
                  </a:lnTo>
                  <a:lnTo>
                    <a:pt x="25" y="12"/>
                  </a:lnTo>
                  <a:lnTo>
                    <a:pt x="27" y="16"/>
                  </a:lnTo>
                  <a:lnTo>
                    <a:pt x="27" y="20"/>
                  </a:lnTo>
                  <a:lnTo>
                    <a:pt x="2" y="20"/>
                  </a:lnTo>
                  <a:lnTo>
                    <a:pt x="0" y="0"/>
                  </a:lnTo>
                  <a:close/>
                </a:path>
              </a:pathLst>
            </a:custGeom>
            <a:solidFill>
              <a:srgbClr val="FFFFFF"/>
            </a:solidFill>
            <a:ln w="9525">
              <a:noFill/>
              <a:round/>
              <a:headEnd/>
              <a:tailEnd/>
            </a:ln>
          </p:spPr>
          <p:txBody>
            <a:bodyPr/>
            <a:lstStyle/>
            <a:p>
              <a:endParaRPr lang="en-US"/>
            </a:p>
          </p:txBody>
        </p:sp>
        <p:sp>
          <p:nvSpPr>
            <p:cNvPr id="383060" name="Freeform 84"/>
            <p:cNvSpPr>
              <a:spLocks/>
            </p:cNvSpPr>
            <p:nvPr/>
          </p:nvSpPr>
          <p:spPr bwMode="auto">
            <a:xfrm>
              <a:off x="3165" y="1310"/>
              <a:ext cx="27" cy="20"/>
            </a:xfrm>
            <a:custGeom>
              <a:avLst/>
              <a:gdLst/>
              <a:ahLst/>
              <a:cxnLst>
                <a:cxn ang="0">
                  <a:pos x="0" y="0"/>
                </a:cxn>
                <a:cxn ang="0">
                  <a:pos x="1" y="0"/>
                </a:cxn>
                <a:cxn ang="0">
                  <a:pos x="2" y="0"/>
                </a:cxn>
                <a:cxn ang="0">
                  <a:pos x="12" y="2"/>
                </a:cxn>
                <a:cxn ang="0">
                  <a:pos x="20" y="6"/>
                </a:cxn>
                <a:cxn ang="0">
                  <a:pos x="25" y="12"/>
                </a:cxn>
                <a:cxn ang="0">
                  <a:pos x="27" y="16"/>
                </a:cxn>
                <a:cxn ang="0">
                  <a:pos x="27" y="20"/>
                </a:cxn>
              </a:cxnLst>
              <a:rect l="0" t="0" r="r" b="b"/>
              <a:pathLst>
                <a:path w="27" h="20">
                  <a:moveTo>
                    <a:pt x="0" y="0"/>
                  </a:moveTo>
                  <a:lnTo>
                    <a:pt x="1" y="0"/>
                  </a:lnTo>
                  <a:lnTo>
                    <a:pt x="2" y="0"/>
                  </a:lnTo>
                  <a:lnTo>
                    <a:pt x="12" y="2"/>
                  </a:lnTo>
                  <a:lnTo>
                    <a:pt x="20" y="6"/>
                  </a:lnTo>
                  <a:lnTo>
                    <a:pt x="25" y="12"/>
                  </a:lnTo>
                  <a:lnTo>
                    <a:pt x="27" y="16"/>
                  </a:lnTo>
                  <a:lnTo>
                    <a:pt x="27" y="20"/>
                  </a:lnTo>
                </a:path>
              </a:pathLst>
            </a:custGeom>
            <a:noFill/>
            <a:ln w="9525">
              <a:solidFill>
                <a:srgbClr val="000000"/>
              </a:solidFill>
              <a:prstDash val="solid"/>
              <a:round/>
              <a:headEnd/>
              <a:tailEnd/>
            </a:ln>
          </p:spPr>
          <p:txBody>
            <a:bodyPr/>
            <a:lstStyle/>
            <a:p>
              <a:endParaRPr lang="en-US"/>
            </a:p>
          </p:txBody>
        </p:sp>
      </p:grpSp>
      <p:grpSp>
        <p:nvGrpSpPr>
          <p:cNvPr id="383064" name="Group 88"/>
          <p:cNvGrpSpPr>
            <a:grpSpLocks/>
          </p:cNvGrpSpPr>
          <p:nvPr/>
        </p:nvGrpSpPr>
        <p:grpSpPr bwMode="auto">
          <a:xfrm>
            <a:off x="4702175" y="1965325"/>
            <a:ext cx="88900" cy="52388"/>
            <a:chOff x="2962" y="1308"/>
            <a:chExt cx="56" cy="33"/>
          </a:xfrm>
        </p:grpSpPr>
        <p:sp>
          <p:nvSpPr>
            <p:cNvPr id="383062" name="Freeform 86"/>
            <p:cNvSpPr>
              <a:spLocks/>
            </p:cNvSpPr>
            <p:nvPr/>
          </p:nvSpPr>
          <p:spPr bwMode="auto">
            <a:xfrm>
              <a:off x="2962" y="1308"/>
              <a:ext cx="56" cy="33"/>
            </a:xfrm>
            <a:custGeom>
              <a:avLst/>
              <a:gdLst/>
              <a:ahLst/>
              <a:cxnLst>
                <a:cxn ang="0">
                  <a:pos x="0" y="33"/>
                </a:cxn>
                <a:cxn ang="0">
                  <a:pos x="0" y="31"/>
                </a:cxn>
                <a:cxn ang="0">
                  <a:pos x="0" y="29"/>
                </a:cxn>
                <a:cxn ang="0">
                  <a:pos x="1" y="23"/>
                </a:cxn>
                <a:cxn ang="0">
                  <a:pos x="4" y="18"/>
                </a:cxn>
                <a:cxn ang="0">
                  <a:pos x="8" y="13"/>
                </a:cxn>
                <a:cxn ang="0">
                  <a:pos x="14" y="9"/>
                </a:cxn>
                <a:cxn ang="0">
                  <a:pos x="20" y="5"/>
                </a:cxn>
                <a:cxn ang="0">
                  <a:pos x="28" y="2"/>
                </a:cxn>
                <a:cxn ang="0">
                  <a:pos x="37" y="1"/>
                </a:cxn>
                <a:cxn ang="0">
                  <a:pos x="46" y="0"/>
                </a:cxn>
                <a:cxn ang="0">
                  <a:pos x="51" y="0"/>
                </a:cxn>
                <a:cxn ang="0">
                  <a:pos x="56" y="1"/>
                </a:cxn>
                <a:cxn ang="0">
                  <a:pos x="46" y="29"/>
                </a:cxn>
                <a:cxn ang="0">
                  <a:pos x="0" y="33"/>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lnTo>
                    <a:pt x="46" y="29"/>
                  </a:lnTo>
                  <a:lnTo>
                    <a:pt x="0" y="33"/>
                  </a:lnTo>
                  <a:close/>
                </a:path>
              </a:pathLst>
            </a:custGeom>
            <a:solidFill>
              <a:srgbClr val="FFFFFF"/>
            </a:solidFill>
            <a:ln w="9525">
              <a:noFill/>
              <a:round/>
              <a:headEnd/>
              <a:tailEnd/>
            </a:ln>
          </p:spPr>
          <p:txBody>
            <a:bodyPr/>
            <a:lstStyle/>
            <a:p>
              <a:endParaRPr lang="en-US"/>
            </a:p>
          </p:txBody>
        </p:sp>
        <p:sp>
          <p:nvSpPr>
            <p:cNvPr id="383063" name="Freeform 87"/>
            <p:cNvSpPr>
              <a:spLocks/>
            </p:cNvSpPr>
            <p:nvPr/>
          </p:nvSpPr>
          <p:spPr bwMode="auto">
            <a:xfrm>
              <a:off x="2962" y="1308"/>
              <a:ext cx="56" cy="33"/>
            </a:xfrm>
            <a:custGeom>
              <a:avLst/>
              <a:gdLst/>
              <a:ahLst/>
              <a:cxnLst>
                <a:cxn ang="0">
                  <a:pos x="0" y="33"/>
                </a:cxn>
                <a:cxn ang="0">
                  <a:pos x="0" y="31"/>
                </a:cxn>
                <a:cxn ang="0">
                  <a:pos x="0" y="29"/>
                </a:cxn>
                <a:cxn ang="0">
                  <a:pos x="1" y="23"/>
                </a:cxn>
                <a:cxn ang="0">
                  <a:pos x="4" y="18"/>
                </a:cxn>
                <a:cxn ang="0">
                  <a:pos x="8" y="13"/>
                </a:cxn>
                <a:cxn ang="0">
                  <a:pos x="14" y="9"/>
                </a:cxn>
                <a:cxn ang="0">
                  <a:pos x="20" y="5"/>
                </a:cxn>
                <a:cxn ang="0">
                  <a:pos x="28" y="2"/>
                </a:cxn>
                <a:cxn ang="0">
                  <a:pos x="37" y="1"/>
                </a:cxn>
                <a:cxn ang="0">
                  <a:pos x="46" y="0"/>
                </a:cxn>
                <a:cxn ang="0">
                  <a:pos x="51" y="0"/>
                </a:cxn>
                <a:cxn ang="0">
                  <a:pos x="56" y="1"/>
                </a:cxn>
              </a:cxnLst>
              <a:rect l="0" t="0" r="r" b="b"/>
              <a:pathLst>
                <a:path w="56" h="33">
                  <a:moveTo>
                    <a:pt x="0" y="33"/>
                  </a:moveTo>
                  <a:lnTo>
                    <a:pt x="0" y="31"/>
                  </a:lnTo>
                  <a:lnTo>
                    <a:pt x="0" y="29"/>
                  </a:lnTo>
                  <a:lnTo>
                    <a:pt x="1" y="23"/>
                  </a:lnTo>
                  <a:lnTo>
                    <a:pt x="4" y="18"/>
                  </a:lnTo>
                  <a:lnTo>
                    <a:pt x="8" y="13"/>
                  </a:lnTo>
                  <a:lnTo>
                    <a:pt x="14" y="9"/>
                  </a:lnTo>
                  <a:lnTo>
                    <a:pt x="20" y="5"/>
                  </a:lnTo>
                  <a:lnTo>
                    <a:pt x="28" y="2"/>
                  </a:lnTo>
                  <a:lnTo>
                    <a:pt x="37" y="1"/>
                  </a:lnTo>
                  <a:lnTo>
                    <a:pt x="46" y="0"/>
                  </a:lnTo>
                  <a:lnTo>
                    <a:pt x="51" y="0"/>
                  </a:lnTo>
                  <a:lnTo>
                    <a:pt x="56" y="1"/>
                  </a:lnTo>
                </a:path>
              </a:pathLst>
            </a:custGeom>
            <a:noFill/>
            <a:ln w="9525">
              <a:solidFill>
                <a:srgbClr val="000000"/>
              </a:solidFill>
              <a:prstDash val="solid"/>
              <a:round/>
              <a:headEnd/>
              <a:tailEnd/>
            </a:ln>
          </p:spPr>
          <p:txBody>
            <a:bodyPr/>
            <a:lstStyle/>
            <a:p>
              <a:endParaRPr lang="en-US"/>
            </a:p>
          </p:txBody>
        </p:sp>
      </p:grpSp>
      <p:grpSp>
        <p:nvGrpSpPr>
          <p:cNvPr id="383067" name="Group 91"/>
          <p:cNvGrpSpPr>
            <a:grpSpLocks/>
          </p:cNvGrpSpPr>
          <p:nvPr/>
        </p:nvGrpSpPr>
        <p:grpSpPr bwMode="auto">
          <a:xfrm>
            <a:off x="4641850" y="2159000"/>
            <a:ext cx="149225" cy="96838"/>
            <a:chOff x="2924" y="1430"/>
            <a:chExt cx="94" cy="61"/>
          </a:xfrm>
        </p:grpSpPr>
        <p:sp>
          <p:nvSpPr>
            <p:cNvPr id="383065" name="Freeform 89"/>
            <p:cNvSpPr>
              <a:spLocks/>
            </p:cNvSpPr>
            <p:nvPr/>
          </p:nvSpPr>
          <p:spPr bwMode="auto">
            <a:xfrm>
              <a:off x="2924" y="1430"/>
              <a:ext cx="94" cy="61"/>
            </a:xfrm>
            <a:custGeom>
              <a:avLst/>
              <a:gdLst/>
              <a:ahLst/>
              <a:cxnLst>
                <a:cxn ang="0">
                  <a:pos x="94" y="46"/>
                </a:cxn>
                <a:cxn ang="0">
                  <a:pos x="86" y="53"/>
                </a:cxn>
                <a:cxn ang="0">
                  <a:pos x="76" y="57"/>
                </a:cxn>
                <a:cxn ang="0">
                  <a:pos x="65" y="60"/>
                </a:cxn>
                <a:cxn ang="0">
                  <a:pos x="54" y="61"/>
                </a:cxn>
                <a:cxn ang="0">
                  <a:pos x="43" y="60"/>
                </a:cxn>
                <a:cxn ang="0">
                  <a:pos x="33" y="58"/>
                </a:cxn>
                <a:cxn ang="0">
                  <a:pos x="24" y="54"/>
                </a:cxn>
                <a:cxn ang="0">
                  <a:pos x="16" y="49"/>
                </a:cxn>
                <a:cxn ang="0">
                  <a:pos x="9" y="42"/>
                </a:cxn>
                <a:cxn ang="0">
                  <a:pos x="4" y="35"/>
                </a:cxn>
                <a:cxn ang="0">
                  <a:pos x="1" y="27"/>
                </a:cxn>
                <a:cxn ang="0">
                  <a:pos x="0" y="18"/>
                </a:cxn>
                <a:cxn ang="0">
                  <a:pos x="1" y="9"/>
                </a:cxn>
                <a:cxn ang="0">
                  <a:pos x="5" y="0"/>
                </a:cxn>
                <a:cxn ang="0">
                  <a:pos x="54" y="18"/>
                </a:cxn>
                <a:cxn ang="0">
                  <a:pos x="94" y="46"/>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lnTo>
                    <a:pt x="54" y="18"/>
                  </a:lnTo>
                  <a:lnTo>
                    <a:pt x="94" y="46"/>
                  </a:lnTo>
                  <a:close/>
                </a:path>
              </a:pathLst>
            </a:custGeom>
            <a:solidFill>
              <a:srgbClr val="FFFFFF"/>
            </a:solidFill>
            <a:ln w="9525">
              <a:noFill/>
              <a:round/>
              <a:headEnd/>
              <a:tailEnd/>
            </a:ln>
          </p:spPr>
          <p:txBody>
            <a:bodyPr/>
            <a:lstStyle/>
            <a:p>
              <a:endParaRPr lang="en-US"/>
            </a:p>
          </p:txBody>
        </p:sp>
        <p:sp>
          <p:nvSpPr>
            <p:cNvPr id="383066" name="Freeform 90"/>
            <p:cNvSpPr>
              <a:spLocks/>
            </p:cNvSpPr>
            <p:nvPr/>
          </p:nvSpPr>
          <p:spPr bwMode="auto">
            <a:xfrm>
              <a:off x="2924" y="1430"/>
              <a:ext cx="94" cy="61"/>
            </a:xfrm>
            <a:custGeom>
              <a:avLst/>
              <a:gdLst/>
              <a:ahLst/>
              <a:cxnLst>
                <a:cxn ang="0">
                  <a:pos x="94" y="46"/>
                </a:cxn>
                <a:cxn ang="0">
                  <a:pos x="86" y="53"/>
                </a:cxn>
                <a:cxn ang="0">
                  <a:pos x="76" y="57"/>
                </a:cxn>
                <a:cxn ang="0">
                  <a:pos x="65" y="60"/>
                </a:cxn>
                <a:cxn ang="0">
                  <a:pos x="54" y="61"/>
                </a:cxn>
                <a:cxn ang="0">
                  <a:pos x="43" y="60"/>
                </a:cxn>
                <a:cxn ang="0">
                  <a:pos x="33" y="58"/>
                </a:cxn>
                <a:cxn ang="0">
                  <a:pos x="24" y="54"/>
                </a:cxn>
                <a:cxn ang="0">
                  <a:pos x="16" y="49"/>
                </a:cxn>
                <a:cxn ang="0">
                  <a:pos x="9" y="42"/>
                </a:cxn>
                <a:cxn ang="0">
                  <a:pos x="4" y="35"/>
                </a:cxn>
                <a:cxn ang="0">
                  <a:pos x="1" y="27"/>
                </a:cxn>
                <a:cxn ang="0">
                  <a:pos x="0" y="18"/>
                </a:cxn>
                <a:cxn ang="0">
                  <a:pos x="1" y="9"/>
                </a:cxn>
                <a:cxn ang="0">
                  <a:pos x="5" y="0"/>
                </a:cxn>
              </a:cxnLst>
              <a:rect l="0" t="0" r="r" b="b"/>
              <a:pathLst>
                <a:path w="94" h="61">
                  <a:moveTo>
                    <a:pt x="94" y="46"/>
                  </a:moveTo>
                  <a:lnTo>
                    <a:pt x="86" y="53"/>
                  </a:lnTo>
                  <a:lnTo>
                    <a:pt x="76" y="57"/>
                  </a:lnTo>
                  <a:lnTo>
                    <a:pt x="65" y="60"/>
                  </a:lnTo>
                  <a:lnTo>
                    <a:pt x="54" y="61"/>
                  </a:lnTo>
                  <a:lnTo>
                    <a:pt x="43" y="60"/>
                  </a:lnTo>
                  <a:lnTo>
                    <a:pt x="33" y="58"/>
                  </a:lnTo>
                  <a:lnTo>
                    <a:pt x="24" y="54"/>
                  </a:lnTo>
                  <a:lnTo>
                    <a:pt x="16" y="49"/>
                  </a:lnTo>
                  <a:lnTo>
                    <a:pt x="9" y="42"/>
                  </a:lnTo>
                  <a:lnTo>
                    <a:pt x="4" y="35"/>
                  </a:lnTo>
                  <a:lnTo>
                    <a:pt x="1" y="27"/>
                  </a:lnTo>
                  <a:lnTo>
                    <a:pt x="0" y="18"/>
                  </a:lnTo>
                  <a:lnTo>
                    <a:pt x="1" y="9"/>
                  </a:lnTo>
                  <a:lnTo>
                    <a:pt x="5" y="0"/>
                  </a:lnTo>
                </a:path>
              </a:pathLst>
            </a:custGeom>
            <a:noFill/>
            <a:ln w="9525">
              <a:solidFill>
                <a:srgbClr val="000000"/>
              </a:solidFill>
              <a:prstDash val="solid"/>
              <a:round/>
              <a:headEnd/>
              <a:tailEnd/>
            </a:ln>
          </p:spPr>
          <p:txBody>
            <a:bodyPr/>
            <a:lstStyle/>
            <a:p>
              <a:endParaRPr lang="en-US"/>
            </a:p>
          </p:txBody>
        </p:sp>
      </p:grpSp>
      <p:grpSp>
        <p:nvGrpSpPr>
          <p:cNvPr id="383070" name="Group 94"/>
          <p:cNvGrpSpPr>
            <a:grpSpLocks/>
          </p:cNvGrpSpPr>
          <p:nvPr/>
        </p:nvGrpSpPr>
        <p:grpSpPr bwMode="auto">
          <a:xfrm>
            <a:off x="5024438" y="2120900"/>
            <a:ext cx="122237" cy="134938"/>
            <a:chOff x="3165" y="1406"/>
            <a:chExt cx="77" cy="85"/>
          </a:xfrm>
        </p:grpSpPr>
        <p:sp>
          <p:nvSpPr>
            <p:cNvPr id="383068" name="Freeform 92"/>
            <p:cNvSpPr>
              <a:spLocks/>
            </p:cNvSpPr>
            <p:nvPr/>
          </p:nvSpPr>
          <p:spPr bwMode="auto">
            <a:xfrm>
              <a:off x="3165" y="1406"/>
              <a:ext cx="77" cy="85"/>
            </a:xfrm>
            <a:custGeom>
              <a:avLst/>
              <a:gdLst/>
              <a:ahLst/>
              <a:cxnLst>
                <a:cxn ang="0">
                  <a:pos x="45" y="0"/>
                </a:cxn>
                <a:cxn ang="0">
                  <a:pos x="58" y="7"/>
                </a:cxn>
                <a:cxn ang="0">
                  <a:pos x="69" y="16"/>
                </a:cxn>
                <a:cxn ang="0">
                  <a:pos x="72" y="22"/>
                </a:cxn>
                <a:cxn ang="0">
                  <a:pos x="75" y="28"/>
                </a:cxn>
                <a:cxn ang="0">
                  <a:pos x="76" y="34"/>
                </a:cxn>
                <a:cxn ang="0">
                  <a:pos x="77" y="41"/>
                </a:cxn>
                <a:cxn ang="0">
                  <a:pos x="76" y="50"/>
                </a:cxn>
                <a:cxn ang="0">
                  <a:pos x="73" y="58"/>
                </a:cxn>
                <a:cxn ang="0">
                  <a:pos x="68" y="66"/>
                </a:cxn>
                <a:cxn ang="0">
                  <a:pos x="62" y="72"/>
                </a:cxn>
                <a:cxn ang="0">
                  <a:pos x="54" y="77"/>
                </a:cxn>
                <a:cxn ang="0">
                  <a:pos x="45" y="82"/>
                </a:cxn>
                <a:cxn ang="0">
                  <a:pos x="36" y="84"/>
                </a:cxn>
                <a:cxn ang="0">
                  <a:pos x="25" y="85"/>
                </a:cxn>
                <a:cxn ang="0">
                  <a:pos x="12" y="84"/>
                </a:cxn>
                <a:cxn ang="0">
                  <a:pos x="0" y="79"/>
                </a:cxn>
                <a:cxn ang="0">
                  <a:pos x="25" y="41"/>
                </a:cxn>
                <a:cxn ang="0">
                  <a:pos x="45" y="0"/>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lnTo>
                    <a:pt x="25" y="41"/>
                  </a:lnTo>
                  <a:lnTo>
                    <a:pt x="45" y="0"/>
                  </a:lnTo>
                  <a:close/>
                </a:path>
              </a:pathLst>
            </a:custGeom>
            <a:solidFill>
              <a:srgbClr val="FFFFFF"/>
            </a:solidFill>
            <a:ln w="9525">
              <a:noFill/>
              <a:round/>
              <a:headEnd/>
              <a:tailEnd/>
            </a:ln>
          </p:spPr>
          <p:txBody>
            <a:bodyPr/>
            <a:lstStyle/>
            <a:p>
              <a:endParaRPr lang="en-US"/>
            </a:p>
          </p:txBody>
        </p:sp>
        <p:sp>
          <p:nvSpPr>
            <p:cNvPr id="383069" name="Freeform 93"/>
            <p:cNvSpPr>
              <a:spLocks/>
            </p:cNvSpPr>
            <p:nvPr/>
          </p:nvSpPr>
          <p:spPr bwMode="auto">
            <a:xfrm>
              <a:off x="3165" y="1406"/>
              <a:ext cx="77" cy="85"/>
            </a:xfrm>
            <a:custGeom>
              <a:avLst/>
              <a:gdLst/>
              <a:ahLst/>
              <a:cxnLst>
                <a:cxn ang="0">
                  <a:pos x="45" y="0"/>
                </a:cxn>
                <a:cxn ang="0">
                  <a:pos x="58" y="7"/>
                </a:cxn>
                <a:cxn ang="0">
                  <a:pos x="69" y="16"/>
                </a:cxn>
                <a:cxn ang="0">
                  <a:pos x="72" y="22"/>
                </a:cxn>
                <a:cxn ang="0">
                  <a:pos x="75" y="28"/>
                </a:cxn>
                <a:cxn ang="0">
                  <a:pos x="76" y="34"/>
                </a:cxn>
                <a:cxn ang="0">
                  <a:pos x="77" y="41"/>
                </a:cxn>
                <a:cxn ang="0">
                  <a:pos x="76" y="50"/>
                </a:cxn>
                <a:cxn ang="0">
                  <a:pos x="73" y="58"/>
                </a:cxn>
                <a:cxn ang="0">
                  <a:pos x="68" y="66"/>
                </a:cxn>
                <a:cxn ang="0">
                  <a:pos x="62" y="72"/>
                </a:cxn>
                <a:cxn ang="0">
                  <a:pos x="54" y="77"/>
                </a:cxn>
                <a:cxn ang="0">
                  <a:pos x="45" y="82"/>
                </a:cxn>
                <a:cxn ang="0">
                  <a:pos x="36" y="84"/>
                </a:cxn>
                <a:cxn ang="0">
                  <a:pos x="25" y="85"/>
                </a:cxn>
                <a:cxn ang="0">
                  <a:pos x="12" y="84"/>
                </a:cxn>
                <a:cxn ang="0">
                  <a:pos x="0" y="79"/>
                </a:cxn>
              </a:cxnLst>
              <a:rect l="0" t="0" r="r" b="b"/>
              <a:pathLst>
                <a:path w="77" h="85">
                  <a:moveTo>
                    <a:pt x="45" y="0"/>
                  </a:moveTo>
                  <a:lnTo>
                    <a:pt x="58" y="7"/>
                  </a:lnTo>
                  <a:lnTo>
                    <a:pt x="69" y="16"/>
                  </a:lnTo>
                  <a:lnTo>
                    <a:pt x="72" y="22"/>
                  </a:lnTo>
                  <a:lnTo>
                    <a:pt x="75" y="28"/>
                  </a:lnTo>
                  <a:lnTo>
                    <a:pt x="76" y="34"/>
                  </a:lnTo>
                  <a:lnTo>
                    <a:pt x="77" y="41"/>
                  </a:lnTo>
                  <a:lnTo>
                    <a:pt x="76" y="50"/>
                  </a:lnTo>
                  <a:lnTo>
                    <a:pt x="73" y="58"/>
                  </a:lnTo>
                  <a:lnTo>
                    <a:pt x="68" y="66"/>
                  </a:lnTo>
                  <a:lnTo>
                    <a:pt x="62" y="72"/>
                  </a:lnTo>
                  <a:lnTo>
                    <a:pt x="54" y="77"/>
                  </a:lnTo>
                  <a:lnTo>
                    <a:pt x="45" y="82"/>
                  </a:lnTo>
                  <a:lnTo>
                    <a:pt x="36" y="84"/>
                  </a:lnTo>
                  <a:lnTo>
                    <a:pt x="25" y="85"/>
                  </a:lnTo>
                  <a:lnTo>
                    <a:pt x="12" y="84"/>
                  </a:lnTo>
                  <a:lnTo>
                    <a:pt x="0" y="79"/>
                  </a:lnTo>
                </a:path>
              </a:pathLst>
            </a:custGeom>
            <a:noFill/>
            <a:ln w="9525">
              <a:solidFill>
                <a:srgbClr val="000000"/>
              </a:solidFill>
              <a:prstDash val="solid"/>
              <a:round/>
              <a:headEnd/>
              <a:tailEnd/>
            </a:ln>
          </p:spPr>
          <p:txBody>
            <a:bodyPr/>
            <a:lstStyle/>
            <a:p>
              <a:endParaRPr lang="en-US"/>
            </a:p>
          </p:txBody>
        </p:sp>
      </p:grpSp>
      <p:pic>
        <p:nvPicPr>
          <p:cNvPr id="383071" name="Picture 95"/>
          <p:cNvPicPr>
            <a:picLocks noChangeAspect="1" noChangeArrowheads="1"/>
          </p:cNvPicPr>
          <p:nvPr/>
        </p:nvPicPr>
        <p:blipFill>
          <a:blip r:embed="rId3" cstate="print"/>
          <a:srcRect/>
          <a:stretch>
            <a:fillRect/>
          </a:stretch>
        </p:blipFill>
        <p:spPr bwMode="auto">
          <a:xfrm>
            <a:off x="2927350" y="4038600"/>
            <a:ext cx="1189038" cy="766763"/>
          </a:xfrm>
          <a:prstGeom prst="rect">
            <a:avLst/>
          </a:prstGeom>
          <a:noFill/>
          <a:ln w="9525">
            <a:noFill/>
            <a:miter lim="800000"/>
            <a:headEnd/>
            <a:tailEnd/>
          </a:ln>
        </p:spPr>
      </p:pic>
      <p:grpSp>
        <p:nvGrpSpPr>
          <p:cNvPr id="383074" name="Group 98"/>
          <p:cNvGrpSpPr>
            <a:grpSpLocks/>
          </p:cNvGrpSpPr>
          <p:nvPr/>
        </p:nvGrpSpPr>
        <p:grpSpPr bwMode="auto">
          <a:xfrm>
            <a:off x="3460750" y="3429000"/>
            <a:ext cx="382588" cy="619125"/>
            <a:chOff x="2180" y="2224"/>
            <a:chExt cx="241" cy="390"/>
          </a:xfrm>
        </p:grpSpPr>
        <p:sp>
          <p:nvSpPr>
            <p:cNvPr id="383072" name="Freeform 96"/>
            <p:cNvSpPr>
              <a:spLocks/>
            </p:cNvSpPr>
            <p:nvPr/>
          </p:nvSpPr>
          <p:spPr bwMode="auto">
            <a:xfrm>
              <a:off x="2228" y="2224"/>
              <a:ext cx="193" cy="297"/>
            </a:xfrm>
            <a:custGeom>
              <a:avLst/>
              <a:gdLst/>
              <a:ahLst/>
              <a:cxnLst>
                <a:cxn ang="0">
                  <a:pos x="0" y="285"/>
                </a:cxn>
                <a:cxn ang="0">
                  <a:pos x="20" y="297"/>
                </a:cxn>
                <a:cxn ang="0">
                  <a:pos x="193" y="12"/>
                </a:cxn>
                <a:cxn ang="0">
                  <a:pos x="173" y="0"/>
                </a:cxn>
                <a:cxn ang="0">
                  <a:pos x="0" y="285"/>
                </a:cxn>
              </a:cxnLst>
              <a:rect l="0" t="0" r="r" b="b"/>
              <a:pathLst>
                <a:path w="193" h="297">
                  <a:moveTo>
                    <a:pt x="0" y="285"/>
                  </a:moveTo>
                  <a:lnTo>
                    <a:pt x="20" y="297"/>
                  </a:lnTo>
                  <a:lnTo>
                    <a:pt x="193" y="12"/>
                  </a:lnTo>
                  <a:lnTo>
                    <a:pt x="173" y="0"/>
                  </a:lnTo>
                  <a:lnTo>
                    <a:pt x="0" y="285"/>
                  </a:lnTo>
                  <a:close/>
                </a:path>
              </a:pathLst>
            </a:custGeom>
            <a:solidFill>
              <a:srgbClr val="000000"/>
            </a:solidFill>
            <a:ln w="9525">
              <a:noFill/>
              <a:round/>
              <a:headEnd/>
              <a:tailEnd/>
            </a:ln>
          </p:spPr>
          <p:txBody>
            <a:bodyPr/>
            <a:lstStyle/>
            <a:p>
              <a:endParaRPr lang="en-US"/>
            </a:p>
          </p:txBody>
        </p:sp>
        <p:sp>
          <p:nvSpPr>
            <p:cNvPr id="383073" name="Freeform 97"/>
            <p:cNvSpPr>
              <a:spLocks/>
            </p:cNvSpPr>
            <p:nvPr/>
          </p:nvSpPr>
          <p:spPr bwMode="auto">
            <a:xfrm>
              <a:off x="2180" y="2438"/>
              <a:ext cx="135" cy="176"/>
            </a:xfrm>
            <a:custGeom>
              <a:avLst/>
              <a:gdLst/>
              <a:ahLst/>
              <a:cxnLst>
                <a:cxn ang="0">
                  <a:pos x="43" y="0"/>
                </a:cxn>
                <a:cxn ang="0">
                  <a:pos x="0" y="176"/>
                </a:cxn>
                <a:cxn ang="0">
                  <a:pos x="135" y="56"/>
                </a:cxn>
                <a:cxn ang="0">
                  <a:pos x="61" y="74"/>
                </a:cxn>
                <a:cxn ang="0">
                  <a:pos x="43" y="0"/>
                </a:cxn>
              </a:cxnLst>
              <a:rect l="0" t="0" r="r" b="b"/>
              <a:pathLst>
                <a:path w="135" h="176">
                  <a:moveTo>
                    <a:pt x="43" y="0"/>
                  </a:moveTo>
                  <a:lnTo>
                    <a:pt x="0" y="176"/>
                  </a:lnTo>
                  <a:lnTo>
                    <a:pt x="135" y="56"/>
                  </a:lnTo>
                  <a:lnTo>
                    <a:pt x="61" y="74"/>
                  </a:lnTo>
                  <a:lnTo>
                    <a:pt x="43" y="0"/>
                  </a:lnTo>
                  <a:close/>
                </a:path>
              </a:pathLst>
            </a:custGeom>
            <a:solidFill>
              <a:srgbClr val="000000"/>
            </a:solidFill>
            <a:ln w="9525">
              <a:noFill/>
              <a:round/>
              <a:headEnd/>
              <a:tailEnd/>
            </a:ln>
          </p:spPr>
          <p:txBody>
            <a:bodyPr/>
            <a:lstStyle/>
            <a:p>
              <a:endParaRPr lang="en-US"/>
            </a:p>
          </p:txBody>
        </p:sp>
      </p:grpSp>
      <p:sp>
        <p:nvSpPr>
          <p:cNvPr id="383076" name="Rectangle 100"/>
          <p:cNvSpPr>
            <a:spLocks noChangeArrowheads="1"/>
          </p:cNvSpPr>
          <p:nvPr/>
        </p:nvSpPr>
        <p:spPr bwMode="auto">
          <a:xfrm>
            <a:off x="2816225" y="4824413"/>
            <a:ext cx="1323975" cy="365125"/>
          </a:xfrm>
          <a:prstGeom prst="rect">
            <a:avLst/>
          </a:prstGeom>
          <a:noFill/>
          <a:ln w="9525">
            <a:noFill/>
            <a:miter lim="800000"/>
            <a:headEnd/>
            <a:tailEnd/>
          </a:ln>
        </p:spPr>
        <p:txBody>
          <a:bodyPr wrap="none" lIns="0" tIns="0" rIns="0" bIns="0">
            <a:spAutoFit/>
          </a:bodyPr>
          <a:lstStyle/>
          <a:p>
            <a:r>
              <a:rPr lang="en-US" altLang="zh-CN" sz="2400" dirty="0">
                <a:solidFill>
                  <a:schemeClr val="bg2"/>
                </a:solidFill>
                <a:ea typeface="宋体" pitchFamily="2" charset="-122"/>
              </a:rPr>
              <a:t>Modeling</a:t>
            </a:r>
            <a:r>
              <a:rPr lang="en-US" altLang="zh-CN" sz="2400" dirty="0">
                <a:solidFill>
                  <a:srgbClr val="FFFFFF"/>
                </a:solidFill>
                <a:ea typeface="宋体" pitchFamily="2" charset="-122"/>
              </a:rPr>
              <a:t> </a:t>
            </a:r>
            <a:endParaRPr lang="en-US" altLang="zh-CN" dirty="0">
              <a:ea typeface="宋体" pitchFamily="2" charset="-122"/>
            </a:endParaRPr>
          </a:p>
        </p:txBody>
      </p:sp>
      <p:sp>
        <p:nvSpPr>
          <p:cNvPr id="383077" name="Rectangle 101"/>
          <p:cNvSpPr>
            <a:spLocks noChangeArrowheads="1"/>
          </p:cNvSpPr>
          <p:nvPr/>
        </p:nvSpPr>
        <p:spPr bwMode="auto">
          <a:xfrm>
            <a:off x="2806700" y="5189538"/>
            <a:ext cx="1358900" cy="365125"/>
          </a:xfrm>
          <a:prstGeom prst="rect">
            <a:avLst/>
          </a:prstGeom>
          <a:noFill/>
          <a:ln w="9525">
            <a:noFill/>
            <a:miter lim="800000"/>
            <a:headEnd/>
            <a:tailEnd/>
          </a:ln>
        </p:spPr>
        <p:txBody>
          <a:bodyPr wrap="none" lIns="0" tIns="0" rIns="0" bIns="0">
            <a:spAutoFit/>
          </a:bodyPr>
          <a:lstStyle/>
          <a:p>
            <a:r>
              <a:rPr lang="en-US" altLang="zh-CN" sz="2400">
                <a:solidFill>
                  <a:schemeClr val="bg2"/>
                </a:solidFill>
                <a:ea typeface="宋体" pitchFamily="2" charset="-122"/>
              </a:rPr>
              <a:t>Language</a:t>
            </a:r>
          </a:p>
        </p:txBody>
      </p:sp>
      <p:sp>
        <p:nvSpPr>
          <p:cNvPr id="383083" name="Rectangle 107"/>
          <p:cNvSpPr>
            <a:spLocks noChangeArrowheads="1"/>
          </p:cNvSpPr>
          <p:nvPr/>
        </p:nvSpPr>
        <p:spPr bwMode="auto">
          <a:xfrm>
            <a:off x="5324475" y="4838700"/>
            <a:ext cx="1035050" cy="365125"/>
          </a:xfrm>
          <a:prstGeom prst="rect">
            <a:avLst/>
          </a:prstGeom>
          <a:noFill/>
          <a:ln w="9525">
            <a:noFill/>
            <a:miter lim="800000"/>
            <a:headEnd/>
            <a:tailEnd/>
          </a:ln>
        </p:spPr>
        <p:txBody>
          <a:bodyPr wrap="none" lIns="0" tIns="0" rIns="0" bIns="0">
            <a:spAutoFit/>
          </a:bodyPr>
          <a:lstStyle/>
          <a:p>
            <a:r>
              <a:rPr lang="en-US" altLang="zh-CN" sz="2400">
                <a:solidFill>
                  <a:schemeClr val="bg2"/>
                </a:solidFill>
                <a:ea typeface="宋体" pitchFamily="2" charset="-122"/>
              </a:rPr>
              <a:t>Unified</a:t>
            </a:r>
            <a:r>
              <a:rPr lang="en-US" altLang="zh-CN" sz="2400">
                <a:solidFill>
                  <a:srgbClr val="FFFFFF"/>
                </a:solidFill>
                <a:ea typeface="宋体" pitchFamily="2" charset="-122"/>
              </a:rPr>
              <a:t> </a:t>
            </a:r>
            <a:endParaRPr lang="en-US" altLang="zh-CN">
              <a:ea typeface="宋体" pitchFamily="2" charset="-122"/>
            </a:endParaRPr>
          </a:p>
        </p:txBody>
      </p:sp>
      <p:sp>
        <p:nvSpPr>
          <p:cNvPr id="383084" name="Rectangle 108"/>
          <p:cNvSpPr>
            <a:spLocks noChangeArrowheads="1"/>
          </p:cNvSpPr>
          <p:nvPr/>
        </p:nvSpPr>
        <p:spPr bwMode="auto">
          <a:xfrm>
            <a:off x="5289550" y="5203825"/>
            <a:ext cx="1101725" cy="365125"/>
          </a:xfrm>
          <a:prstGeom prst="rect">
            <a:avLst/>
          </a:prstGeom>
          <a:noFill/>
          <a:ln w="9525">
            <a:noFill/>
            <a:miter lim="800000"/>
            <a:headEnd/>
            <a:tailEnd/>
          </a:ln>
        </p:spPr>
        <p:txBody>
          <a:bodyPr wrap="none" lIns="0" tIns="0" rIns="0" bIns="0">
            <a:spAutoFit/>
          </a:bodyPr>
          <a:lstStyle/>
          <a:p>
            <a:r>
              <a:rPr lang="en-US" altLang="zh-CN" sz="2400">
                <a:solidFill>
                  <a:schemeClr val="bg2"/>
                </a:solidFill>
                <a:ea typeface="宋体" pitchFamily="2" charset="-122"/>
              </a:rPr>
              <a:t>Process</a:t>
            </a:r>
          </a:p>
        </p:txBody>
      </p:sp>
      <p:sp>
        <p:nvSpPr>
          <p:cNvPr id="383086" name="Rectangle 110"/>
          <p:cNvSpPr>
            <a:spLocks noChangeArrowheads="1"/>
          </p:cNvSpPr>
          <p:nvPr/>
        </p:nvSpPr>
        <p:spPr bwMode="auto">
          <a:xfrm>
            <a:off x="3471863" y="2630488"/>
            <a:ext cx="2100262" cy="823912"/>
          </a:xfrm>
          <a:prstGeom prst="rect">
            <a:avLst/>
          </a:prstGeom>
          <a:noFill/>
          <a:ln w="9525">
            <a:noFill/>
            <a:miter lim="800000"/>
            <a:headEnd/>
            <a:tailEnd/>
          </a:ln>
        </p:spPr>
        <p:txBody>
          <a:bodyPr/>
          <a:lstStyle/>
          <a:p>
            <a:endParaRPr lang="en-US"/>
          </a:p>
        </p:txBody>
      </p:sp>
      <p:sp>
        <p:nvSpPr>
          <p:cNvPr id="383087" name="Rectangle 111"/>
          <p:cNvSpPr>
            <a:spLocks noChangeArrowheads="1"/>
          </p:cNvSpPr>
          <p:nvPr/>
        </p:nvSpPr>
        <p:spPr bwMode="auto">
          <a:xfrm>
            <a:off x="3611563" y="2689225"/>
            <a:ext cx="779462" cy="365125"/>
          </a:xfrm>
          <a:prstGeom prst="rect">
            <a:avLst/>
          </a:prstGeom>
          <a:noFill/>
          <a:ln w="9525">
            <a:noFill/>
            <a:miter lim="800000"/>
            <a:headEnd/>
            <a:tailEnd/>
          </a:ln>
        </p:spPr>
        <p:txBody>
          <a:bodyPr wrap="none" lIns="0" tIns="0" rIns="0" bIns="0">
            <a:spAutoFit/>
          </a:bodyPr>
          <a:lstStyle/>
          <a:p>
            <a:r>
              <a:rPr lang="en-US" altLang="zh-CN" sz="2400">
                <a:solidFill>
                  <a:schemeClr val="bg2"/>
                </a:solidFill>
                <a:ea typeface="宋体" pitchFamily="2" charset="-122"/>
              </a:rPr>
              <a:t>Team</a:t>
            </a:r>
          </a:p>
        </p:txBody>
      </p:sp>
      <p:sp>
        <p:nvSpPr>
          <p:cNvPr id="383088" name="Rectangle 112"/>
          <p:cNvSpPr>
            <a:spLocks noChangeArrowheads="1"/>
          </p:cNvSpPr>
          <p:nvPr/>
        </p:nvSpPr>
        <p:spPr bwMode="auto">
          <a:xfrm>
            <a:off x="4360863" y="2689225"/>
            <a:ext cx="101600" cy="365125"/>
          </a:xfrm>
          <a:prstGeom prst="rect">
            <a:avLst/>
          </a:prstGeom>
          <a:noFill/>
          <a:ln w="9525">
            <a:noFill/>
            <a:miter lim="800000"/>
            <a:headEnd/>
            <a:tailEnd/>
          </a:ln>
        </p:spPr>
        <p:txBody>
          <a:bodyPr wrap="none" lIns="0" tIns="0" rIns="0" bIns="0">
            <a:spAutoFit/>
          </a:bodyPr>
          <a:lstStyle/>
          <a:p>
            <a:r>
              <a:rPr lang="en-US" altLang="zh-CN" sz="2400" b="1">
                <a:solidFill>
                  <a:schemeClr val="bg2"/>
                </a:solidFill>
                <a:ea typeface="宋体" pitchFamily="2" charset="-122"/>
              </a:rPr>
              <a:t>-</a:t>
            </a:r>
          </a:p>
        </p:txBody>
      </p:sp>
      <p:sp>
        <p:nvSpPr>
          <p:cNvPr id="383089" name="Rectangle 113"/>
          <p:cNvSpPr>
            <a:spLocks noChangeArrowheads="1"/>
          </p:cNvSpPr>
          <p:nvPr/>
        </p:nvSpPr>
        <p:spPr bwMode="auto">
          <a:xfrm>
            <a:off x="4510088" y="2689225"/>
            <a:ext cx="949325" cy="365125"/>
          </a:xfrm>
          <a:prstGeom prst="rect">
            <a:avLst/>
          </a:prstGeom>
          <a:noFill/>
          <a:ln w="9525">
            <a:noFill/>
            <a:miter lim="800000"/>
            <a:headEnd/>
            <a:tailEnd/>
          </a:ln>
        </p:spPr>
        <p:txBody>
          <a:bodyPr wrap="none" lIns="0" tIns="0" rIns="0" bIns="0">
            <a:spAutoFit/>
          </a:bodyPr>
          <a:lstStyle/>
          <a:p>
            <a:r>
              <a:rPr lang="en-US" altLang="zh-CN" sz="2400">
                <a:solidFill>
                  <a:schemeClr val="bg2"/>
                </a:solidFill>
                <a:ea typeface="宋体" pitchFamily="2" charset="-122"/>
              </a:rPr>
              <a:t>Based</a:t>
            </a:r>
            <a:r>
              <a:rPr lang="en-US" altLang="zh-CN" sz="2400">
                <a:solidFill>
                  <a:srgbClr val="FFFFFF"/>
                </a:solidFill>
                <a:ea typeface="宋体" pitchFamily="2" charset="-122"/>
              </a:rPr>
              <a:t> </a:t>
            </a:r>
            <a:endParaRPr lang="en-US" altLang="zh-CN">
              <a:ea typeface="宋体" pitchFamily="2" charset="-122"/>
            </a:endParaRPr>
          </a:p>
        </p:txBody>
      </p:sp>
      <p:sp>
        <p:nvSpPr>
          <p:cNvPr id="383090" name="Rectangle 114"/>
          <p:cNvSpPr>
            <a:spLocks noChangeArrowheads="1"/>
          </p:cNvSpPr>
          <p:nvPr/>
        </p:nvSpPr>
        <p:spPr bwMode="auto">
          <a:xfrm>
            <a:off x="3611563" y="3054350"/>
            <a:ext cx="1798637" cy="365125"/>
          </a:xfrm>
          <a:prstGeom prst="rect">
            <a:avLst/>
          </a:prstGeom>
          <a:noFill/>
          <a:ln w="9525">
            <a:noFill/>
            <a:miter lim="800000"/>
            <a:headEnd/>
            <a:tailEnd/>
          </a:ln>
        </p:spPr>
        <p:txBody>
          <a:bodyPr wrap="none" lIns="0" tIns="0" rIns="0" bIns="0">
            <a:spAutoFit/>
          </a:bodyPr>
          <a:lstStyle/>
          <a:p>
            <a:r>
              <a:rPr lang="en-US" altLang="zh-CN" sz="2400">
                <a:solidFill>
                  <a:schemeClr val="bg2"/>
                </a:solidFill>
                <a:ea typeface="宋体" pitchFamily="2" charset="-122"/>
              </a:rPr>
              <a:t>Development</a:t>
            </a:r>
          </a:p>
        </p:txBody>
      </p:sp>
      <p:pic>
        <p:nvPicPr>
          <p:cNvPr id="383092" name="Picture 116" descr="icon_RUP"/>
          <p:cNvPicPr>
            <a:picLocks noChangeAspect="1" noChangeArrowheads="1"/>
          </p:cNvPicPr>
          <p:nvPr/>
        </p:nvPicPr>
        <p:blipFill>
          <a:blip r:embed="rId4" cstate="print"/>
          <a:srcRect/>
          <a:stretch>
            <a:fillRect/>
          </a:stretch>
        </p:blipFill>
        <p:spPr bwMode="auto">
          <a:xfrm>
            <a:off x="5029200" y="4114800"/>
            <a:ext cx="1524000" cy="644525"/>
          </a:xfrm>
          <a:prstGeom prst="rect">
            <a:avLst/>
          </a:prstGeom>
          <a:noFill/>
        </p:spPr>
      </p:pic>
      <p:grpSp>
        <p:nvGrpSpPr>
          <p:cNvPr id="383093" name="Group 117"/>
          <p:cNvGrpSpPr>
            <a:grpSpLocks/>
          </p:cNvGrpSpPr>
          <p:nvPr/>
        </p:nvGrpSpPr>
        <p:grpSpPr bwMode="auto">
          <a:xfrm flipH="1">
            <a:off x="5256213" y="3429000"/>
            <a:ext cx="382587" cy="619125"/>
            <a:chOff x="2180" y="2224"/>
            <a:chExt cx="241" cy="390"/>
          </a:xfrm>
        </p:grpSpPr>
        <p:sp>
          <p:nvSpPr>
            <p:cNvPr id="383094" name="Freeform 118"/>
            <p:cNvSpPr>
              <a:spLocks/>
            </p:cNvSpPr>
            <p:nvPr/>
          </p:nvSpPr>
          <p:spPr bwMode="auto">
            <a:xfrm>
              <a:off x="2228" y="2224"/>
              <a:ext cx="193" cy="297"/>
            </a:xfrm>
            <a:custGeom>
              <a:avLst/>
              <a:gdLst/>
              <a:ahLst/>
              <a:cxnLst>
                <a:cxn ang="0">
                  <a:pos x="0" y="285"/>
                </a:cxn>
                <a:cxn ang="0">
                  <a:pos x="20" y="297"/>
                </a:cxn>
                <a:cxn ang="0">
                  <a:pos x="193" y="12"/>
                </a:cxn>
                <a:cxn ang="0">
                  <a:pos x="173" y="0"/>
                </a:cxn>
                <a:cxn ang="0">
                  <a:pos x="0" y="285"/>
                </a:cxn>
              </a:cxnLst>
              <a:rect l="0" t="0" r="r" b="b"/>
              <a:pathLst>
                <a:path w="193" h="297">
                  <a:moveTo>
                    <a:pt x="0" y="285"/>
                  </a:moveTo>
                  <a:lnTo>
                    <a:pt x="20" y="297"/>
                  </a:lnTo>
                  <a:lnTo>
                    <a:pt x="193" y="12"/>
                  </a:lnTo>
                  <a:lnTo>
                    <a:pt x="173" y="0"/>
                  </a:lnTo>
                  <a:lnTo>
                    <a:pt x="0" y="285"/>
                  </a:lnTo>
                  <a:close/>
                </a:path>
              </a:pathLst>
            </a:custGeom>
            <a:solidFill>
              <a:srgbClr val="000000"/>
            </a:solidFill>
            <a:ln w="9525">
              <a:noFill/>
              <a:round/>
              <a:headEnd/>
              <a:tailEnd/>
            </a:ln>
          </p:spPr>
          <p:txBody>
            <a:bodyPr/>
            <a:lstStyle/>
            <a:p>
              <a:endParaRPr lang="en-US"/>
            </a:p>
          </p:txBody>
        </p:sp>
        <p:sp>
          <p:nvSpPr>
            <p:cNvPr id="383095" name="Freeform 119"/>
            <p:cNvSpPr>
              <a:spLocks/>
            </p:cNvSpPr>
            <p:nvPr/>
          </p:nvSpPr>
          <p:spPr bwMode="auto">
            <a:xfrm>
              <a:off x="2180" y="2438"/>
              <a:ext cx="135" cy="176"/>
            </a:xfrm>
            <a:custGeom>
              <a:avLst/>
              <a:gdLst/>
              <a:ahLst/>
              <a:cxnLst>
                <a:cxn ang="0">
                  <a:pos x="43" y="0"/>
                </a:cxn>
                <a:cxn ang="0">
                  <a:pos x="0" y="176"/>
                </a:cxn>
                <a:cxn ang="0">
                  <a:pos x="135" y="56"/>
                </a:cxn>
                <a:cxn ang="0">
                  <a:pos x="61" y="74"/>
                </a:cxn>
                <a:cxn ang="0">
                  <a:pos x="43" y="0"/>
                </a:cxn>
              </a:cxnLst>
              <a:rect l="0" t="0" r="r" b="b"/>
              <a:pathLst>
                <a:path w="135" h="176">
                  <a:moveTo>
                    <a:pt x="43" y="0"/>
                  </a:moveTo>
                  <a:lnTo>
                    <a:pt x="0" y="176"/>
                  </a:lnTo>
                  <a:lnTo>
                    <a:pt x="135" y="56"/>
                  </a:lnTo>
                  <a:lnTo>
                    <a:pt x="61" y="74"/>
                  </a:lnTo>
                  <a:lnTo>
                    <a:pt x="43" y="0"/>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3598784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Objects and UML</a:t>
            </a:r>
          </a:p>
        </p:txBody>
      </p:sp>
      <p:sp>
        <p:nvSpPr>
          <p:cNvPr id="99331" name="Rectangle 3"/>
          <p:cNvSpPr>
            <a:spLocks noGrp="1" noChangeArrowheads="1"/>
          </p:cNvSpPr>
          <p:nvPr>
            <p:ph type="body" idx="1"/>
          </p:nvPr>
        </p:nvSpPr>
        <p:spPr>
          <a:xfrm>
            <a:off x="575930" y="1284767"/>
            <a:ext cx="7964488" cy="5029200"/>
          </a:xfrm>
        </p:spPr>
        <p:txBody>
          <a:bodyPr>
            <a:normAutofit lnSpcReduction="10000"/>
          </a:bodyPr>
          <a:lstStyle/>
          <a:p>
            <a:r>
              <a:rPr lang="en-US" dirty="0"/>
              <a:t>The Premise of UML:</a:t>
            </a:r>
          </a:p>
          <a:p>
            <a:pPr lvl="1"/>
            <a:r>
              <a:rPr lang="en-US" dirty="0"/>
              <a:t>Software and other systems can be modeled as </a:t>
            </a:r>
          </a:p>
          <a:p>
            <a:pPr lvl="1">
              <a:buNone/>
            </a:pPr>
            <a:r>
              <a:rPr lang="en-US" dirty="0" smtClean="0"/>
              <a:t>     collection </a:t>
            </a:r>
            <a:r>
              <a:rPr lang="en-US" dirty="0"/>
              <a:t>of collaborating objects</a:t>
            </a:r>
          </a:p>
          <a:p>
            <a:r>
              <a:rPr lang="en-US" dirty="0"/>
              <a:t>Object:</a:t>
            </a:r>
          </a:p>
          <a:p>
            <a:pPr lvl="1"/>
            <a:r>
              <a:rPr lang="en-US" dirty="0"/>
              <a:t>A cohesive cluster of data and behavior</a:t>
            </a:r>
          </a:p>
          <a:p>
            <a:pPr lvl="1"/>
            <a:r>
              <a:rPr lang="en-US" dirty="0"/>
              <a:t>Contains data and perform functions</a:t>
            </a:r>
          </a:p>
          <a:p>
            <a:r>
              <a:rPr lang="en-US" dirty="0"/>
              <a:t>Aspects of UML to describe a model:</a:t>
            </a:r>
          </a:p>
          <a:p>
            <a:pPr lvl="1"/>
            <a:r>
              <a:rPr lang="en-US" dirty="0"/>
              <a:t>Static Structure</a:t>
            </a:r>
          </a:p>
          <a:p>
            <a:pPr lvl="2"/>
            <a:r>
              <a:rPr lang="en-US" dirty="0"/>
              <a:t>Object types </a:t>
            </a:r>
          </a:p>
          <a:p>
            <a:pPr lvl="2"/>
            <a:r>
              <a:rPr lang="en-US" dirty="0"/>
              <a:t>and how they are related</a:t>
            </a:r>
          </a:p>
          <a:p>
            <a:pPr lvl="1"/>
            <a:r>
              <a:rPr lang="en-US" dirty="0"/>
              <a:t>Dynamic behavior</a:t>
            </a:r>
          </a:p>
          <a:p>
            <a:pPr lvl="2"/>
            <a:r>
              <a:rPr lang="en-US" dirty="0"/>
              <a:t>Object life cycles </a:t>
            </a:r>
          </a:p>
          <a:p>
            <a:pPr lvl="2"/>
            <a:r>
              <a:rPr lang="en-US" dirty="0"/>
              <a:t>and their collaboration</a:t>
            </a:r>
          </a:p>
        </p:txBody>
      </p:sp>
    </p:spTree>
    <p:extLst>
      <p:ext uri="{BB962C8B-B14F-4D97-AF65-F5344CB8AC3E}">
        <p14:creationId xmlns:p14="http://schemas.microsoft.com/office/powerpoint/2010/main" val="2654624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42137" y="164438"/>
            <a:ext cx="7772400" cy="914400"/>
          </a:xfrm>
        </p:spPr>
        <p:txBody>
          <a:bodyPr/>
          <a:lstStyle/>
          <a:p>
            <a:r>
              <a:rPr lang="en-US" dirty="0"/>
              <a:t>UML Structure</a:t>
            </a:r>
          </a:p>
        </p:txBody>
      </p:sp>
      <p:sp>
        <p:nvSpPr>
          <p:cNvPr id="100355" name="Rectangle 3"/>
          <p:cNvSpPr>
            <a:spLocks noGrp="1" noChangeArrowheads="1"/>
          </p:cNvSpPr>
          <p:nvPr>
            <p:ph type="body" idx="1"/>
          </p:nvPr>
        </p:nvSpPr>
        <p:spPr>
          <a:xfrm>
            <a:off x="379412" y="1075661"/>
            <a:ext cx="8269288" cy="5435600"/>
          </a:xfrm>
        </p:spPr>
        <p:txBody>
          <a:bodyPr>
            <a:normAutofit/>
          </a:bodyPr>
          <a:lstStyle/>
          <a:p>
            <a:pPr>
              <a:lnSpc>
                <a:spcPct val="90000"/>
              </a:lnSpc>
            </a:pPr>
            <a:r>
              <a:rPr lang="en-US" sz="3100" dirty="0"/>
              <a:t>The structure of UML:</a:t>
            </a:r>
          </a:p>
          <a:p>
            <a:pPr lvl="1">
              <a:lnSpc>
                <a:spcPct val="90000"/>
              </a:lnSpc>
            </a:pPr>
            <a:r>
              <a:rPr lang="en-US" dirty="0"/>
              <a:t>Building blocks</a:t>
            </a:r>
          </a:p>
          <a:p>
            <a:pPr lvl="2">
              <a:lnSpc>
                <a:spcPct val="90000"/>
              </a:lnSpc>
            </a:pPr>
            <a:r>
              <a:rPr lang="en-US" sz="2300" dirty="0" smtClean="0"/>
              <a:t>Things</a:t>
            </a:r>
          </a:p>
          <a:p>
            <a:pPr marL="1264158" lvl="3" indent="-284163">
              <a:lnSpc>
                <a:spcPct val="90000"/>
              </a:lnSpc>
            </a:pPr>
            <a:r>
              <a:rPr lang="en-US" altLang="zh-CN" dirty="0" smtClean="0">
                <a:ea typeface="宋体" pitchFamily="2" charset="-122"/>
              </a:rPr>
              <a:t>Structural</a:t>
            </a:r>
          </a:p>
          <a:p>
            <a:pPr marL="1264158" lvl="3" indent="-284163">
              <a:lnSpc>
                <a:spcPct val="90000"/>
              </a:lnSpc>
            </a:pPr>
            <a:r>
              <a:rPr lang="en-US" altLang="zh-CN" dirty="0" smtClean="0">
                <a:ea typeface="宋体" pitchFamily="2" charset="-122"/>
              </a:rPr>
              <a:t>Behavioral</a:t>
            </a:r>
          </a:p>
          <a:p>
            <a:pPr marL="1264158" lvl="3" indent="-284163">
              <a:lnSpc>
                <a:spcPct val="90000"/>
              </a:lnSpc>
            </a:pPr>
            <a:r>
              <a:rPr lang="en-US" altLang="zh-CN" dirty="0" smtClean="0">
                <a:ea typeface="宋体" pitchFamily="2" charset="-122"/>
              </a:rPr>
              <a:t>Grouping</a:t>
            </a:r>
          </a:p>
          <a:p>
            <a:pPr marL="1264158" lvl="3" indent="-284163">
              <a:lnSpc>
                <a:spcPct val="90000"/>
              </a:lnSpc>
            </a:pPr>
            <a:r>
              <a:rPr lang="en-US" altLang="zh-CN" dirty="0" smtClean="0">
                <a:ea typeface="宋体" pitchFamily="2" charset="-122"/>
              </a:rPr>
              <a:t>Annotation</a:t>
            </a:r>
            <a:endParaRPr lang="en-US" sz="1600" dirty="0"/>
          </a:p>
          <a:p>
            <a:pPr lvl="2">
              <a:lnSpc>
                <a:spcPct val="90000"/>
              </a:lnSpc>
            </a:pPr>
            <a:r>
              <a:rPr lang="en-US" sz="2600" dirty="0"/>
              <a:t>Relationships</a:t>
            </a:r>
          </a:p>
          <a:p>
            <a:pPr lvl="2">
              <a:lnSpc>
                <a:spcPct val="90000"/>
              </a:lnSpc>
            </a:pPr>
            <a:r>
              <a:rPr lang="en-US" sz="2600" dirty="0"/>
              <a:t>Diagrams</a:t>
            </a:r>
          </a:p>
          <a:p>
            <a:pPr lvl="1">
              <a:lnSpc>
                <a:spcPct val="90000"/>
              </a:lnSpc>
            </a:pPr>
            <a:r>
              <a:rPr lang="en-US" sz="2900" dirty="0"/>
              <a:t>Common mechanisms</a:t>
            </a:r>
          </a:p>
          <a:p>
            <a:pPr lvl="2">
              <a:lnSpc>
                <a:spcPct val="90000"/>
              </a:lnSpc>
            </a:pPr>
            <a:r>
              <a:rPr lang="en-US" sz="2600" dirty="0"/>
              <a:t>UML ways to achieve specific goals</a:t>
            </a:r>
          </a:p>
          <a:p>
            <a:pPr lvl="1">
              <a:lnSpc>
                <a:spcPct val="90000"/>
              </a:lnSpc>
            </a:pPr>
            <a:r>
              <a:rPr lang="en-US" sz="2900" dirty="0"/>
              <a:t>Architecture</a:t>
            </a:r>
          </a:p>
          <a:p>
            <a:pPr lvl="2">
              <a:lnSpc>
                <a:spcPct val="90000"/>
              </a:lnSpc>
            </a:pPr>
            <a:r>
              <a:rPr lang="en-US" sz="2600" dirty="0"/>
              <a:t>The view of system architecture</a:t>
            </a:r>
          </a:p>
        </p:txBody>
      </p:sp>
      <p:pic>
        <p:nvPicPr>
          <p:cNvPr id="100367" name="Picture 15" descr="C:\Documents and Settings\y.altunel\Application Data\Microsoft\Media Catalog\Fig1_3.jpg"/>
          <p:cNvPicPr>
            <a:picLocks noChangeAspect="1" noChangeArrowheads="1"/>
          </p:cNvPicPr>
          <p:nvPr/>
        </p:nvPicPr>
        <p:blipFill>
          <a:blip r:embed="rId2" cstate="print"/>
          <a:srcRect l="16776"/>
          <a:stretch>
            <a:fillRect/>
          </a:stretch>
        </p:blipFill>
        <p:spPr bwMode="auto">
          <a:xfrm>
            <a:off x="3797300" y="1460501"/>
            <a:ext cx="4851400" cy="2794000"/>
          </a:xfrm>
          <a:prstGeom prst="rect">
            <a:avLst/>
          </a:prstGeom>
          <a:noFill/>
        </p:spPr>
      </p:pic>
    </p:spTree>
    <p:extLst>
      <p:ext uri="{BB962C8B-B14F-4D97-AF65-F5344CB8AC3E}">
        <p14:creationId xmlns:p14="http://schemas.microsoft.com/office/powerpoint/2010/main" val="297568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50875" y="83252"/>
            <a:ext cx="8229600" cy="1143000"/>
          </a:xfrm>
        </p:spPr>
        <p:txBody>
          <a:bodyPr/>
          <a:lstStyle/>
          <a:p>
            <a:r>
              <a:rPr lang="en-US" dirty="0"/>
              <a:t>UML Building Blocks</a:t>
            </a:r>
          </a:p>
        </p:txBody>
      </p:sp>
      <p:sp>
        <p:nvSpPr>
          <p:cNvPr id="101379" name="Rectangle 3"/>
          <p:cNvSpPr>
            <a:spLocks noGrp="1" noChangeArrowheads="1"/>
          </p:cNvSpPr>
          <p:nvPr>
            <p:ph type="body" idx="1"/>
          </p:nvPr>
        </p:nvSpPr>
        <p:spPr>
          <a:xfrm>
            <a:off x="472798" y="1196163"/>
            <a:ext cx="7964488" cy="3048000"/>
          </a:xfrm>
        </p:spPr>
        <p:txBody>
          <a:bodyPr/>
          <a:lstStyle/>
          <a:p>
            <a:r>
              <a:rPr lang="en-US" sz="2000" dirty="0"/>
              <a:t>Things</a:t>
            </a:r>
          </a:p>
          <a:p>
            <a:pPr lvl="1"/>
            <a:r>
              <a:rPr lang="en-US" sz="1800" dirty="0"/>
              <a:t>modeling elements</a:t>
            </a:r>
          </a:p>
          <a:p>
            <a:r>
              <a:rPr lang="en-US" sz="2000" dirty="0"/>
              <a:t>Relationships</a:t>
            </a:r>
          </a:p>
          <a:p>
            <a:pPr lvl="1"/>
            <a:r>
              <a:rPr lang="en-US" sz="1800" dirty="0"/>
              <a:t>how things are semantically related</a:t>
            </a:r>
          </a:p>
          <a:p>
            <a:r>
              <a:rPr lang="en-US" sz="2000" dirty="0"/>
              <a:t>Diagrams</a:t>
            </a:r>
          </a:p>
          <a:p>
            <a:pPr lvl="1"/>
            <a:r>
              <a:rPr lang="en-US" sz="1800" dirty="0"/>
              <a:t>Views of models</a:t>
            </a:r>
          </a:p>
          <a:p>
            <a:pPr lvl="1"/>
            <a:r>
              <a:rPr lang="en-US" sz="1800" dirty="0"/>
              <a:t>Show collection of things</a:t>
            </a:r>
          </a:p>
          <a:p>
            <a:pPr lvl="1"/>
            <a:r>
              <a:rPr lang="en-US" sz="1800" dirty="0"/>
              <a:t>What system do (analysis level diagrams)</a:t>
            </a:r>
          </a:p>
          <a:p>
            <a:pPr lvl="1"/>
            <a:r>
              <a:rPr lang="en-US" sz="1800" dirty="0"/>
              <a:t>How it will do (design level diagrams)</a:t>
            </a:r>
          </a:p>
        </p:txBody>
      </p:sp>
      <p:pic>
        <p:nvPicPr>
          <p:cNvPr id="101380" name="Picture 4" descr="C:\Documents and Settings\y.altunel\Application Data\Microsoft\Media Catalog\BuildingBlocks.jpg"/>
          <p:cNvPicPr>
            <a:picLocks noChangeAspect="1" noChangeArrowheads="1"/>
          </p:cNvPicPr>
          <p:nvPr/>
        </p:nvPicPr>
        <p:blipFill>
          <a:blip r:embed="rId2" cstate="print"/>
          <a:srcRect/>
          <a:stretch>
            <a:fillRect/>
          </a:stretch>
        </p:blipFill>
        <p:spPr bwMode="auto">
          <a:xfrm>
            <a:off x="4267200" y="4157220"/>
            <a:ext cx="1371600" cy="1074738"/>
          </a:xfrm>
          <a:prstGeom prst="rect">
            <a:avLst/>
          </a:prstGeom>
          <a:noFill/>
        </p:spPr>
      </p:pic>
      <p:sp>
        <p:nvSpPr>
          <p:cNvPr id="101381" name="Rectangle 5"/>
          <p:cNvSpPr>
            <a:spLocks noChangeArrowheads="1"/>
          </p:cNvSpPr>
          <p:nvPr/>
        </p:nvSpPr>
        <p:spPr bwMode="auto">
          <a:xfrm>
            <a:off x="1905000" y="5833620"/>
            <a:ext cx="1725613" cy="406400"/>
          </a:xfrm>
          <a:prstGeom prst="rect">
            <a:avLst/>
          </a:prstGeom>
          <a:noFill/>
          <a:ln w="9525">
            <a:solidFill>
              <a:schemeClr val="tx1"/>
            </a:solidFill>
            <a:miter lim="800000"/>
            <a:headEnd/>
            <a:tailEnd/>
          </a:ln>
          <a:effectLst/>
        </p:spPr>
        <p:txBody>
          <a:bodyPr anchor="ctr">
            <a:spAutoFit/>
          </a:bodyPr>
          <a:lstStyle/>
          <a:p>
            <a:pPr algn="ctr"/>
            <a:r>
              <a:rPr lang="en-US" sz="2000"/>
              <a:t>Things</a:t>
            </a:r>
          </a:p>
        </p:txBody>
      </p:sp>
      <p:sp>
        <p:nvSpPr>
          <p:cNvPr id="101382" name="Rectangle 6"/>
          <p:cNvSpPr>
            <a:spLocks noChangeArrowheads="1"/>
          </p:cNvSpPr>
          <p:nvPr/>
        </p:nvSpPr>
        <p:spPr bwMode="auto">
          <a:xfrm>
            <a:off x="3924300" y="5819333"/>
            <a:ext cx="2019300" cy="406400"/>
          </a:xfrm>
          <a:prstGeom prst="rect">
            <a:avLst/>
          </a:prstGeom>
          <a:noFill/>
          <a:ln w="9525">
            <a:solidFill>
              <a:schemeClr val="tx1"/>
            </a:solidFill>
            <a:miter lim="800000"/>
            <a:headEnd/>
            <a:tailEnd/>
          </a:ln>
          <a:effectLst/>
        </p:spPr>
        <p:txBody>
          <a:bodyPr wrap="square" anchor="ctr">
            <a:spAutoFit/>
          </a:bodyPr>
          <a:lstStyle/>
          <a:p>
            <a:pPr algn="ctr"/>
            <a:r>
              <a:rPr lang="en-US" sz="2000" dirty="0"/>
              <a:t>Relationships</a:t>
            </a:r>
          </a:p>
        </p:txBody>
      </p:sp>
      <p:sp>
        <p:nvSpPr>
          <p:cNvPr id="101383" name="Rectangle 7"/>
          <p:cNvSpPr>
            <a:spLocks noChangeArrowheads="1"/>
          </p:cNvSpPr>
          <p:nvPr/>
        </p:nvSpPr>
        <p:spPr bwMode="auto">
          <a:xfrm>
            <a:off x="6248400" y="5833620"/>
            <a:ext cx="1676400" cy="406400"/>
          </a:xfrm>
          <a:prstGeom prst="rect">
            <a:avLst/>
          </a:prstGeom>
          <a:noFill/>
          <a:ln w="9525">
            <a:solidFill>
              <a:schemeClr val="tx1"/>
            </a:solidFill>
            <a:miter lim="800000"/>
            <a:headEnd/>
            <a:tailEnd/>
          </a:ln>
          <a:effectLst/>
        </p:spPr>
        <p:txBody>
          <a:bodyPr anchor="ctr">
            <a:spAutoFit/>
          </a:bodyPr>
          <a:lstStyle/>
          <a:p>
            <a:pPr algn="ctr"/>
            <a:r>
              <a:rPr lang="en-US" sz="2000"/>
              <a:t>Diagrams</a:t>
            </a:r>
          </a:p>
        </p:txBody>
      </p:sp>
      <p:cxnSp>
        <p:nvCxnSpPr>
          <p:cNvPr id="101384" name="AutoShape 8"/>
          <p:cNvCxnSpPr>
            <a:cxnSpLocks noChangeShapeType="1"/>
            <a:endCxn id="101381" idx="0"/>
          </p:cNvCxnSpPr>
          <p:nvPr/>
        </p:nvCxnSpPr>
        <p:spPr bwMode="auto">
          <a:xfrm rot="5400000">
            <a:off x="3559969" y="4440589"/>
            <a:ext cx="601662" cy="2184400"/>
          </a:xfrm>
          <a:prstGeom prst="bentConnector3">
            <a:avLst>
              <a:gd name="adj1" fmla="val 49870"/>
            </a:avLst>
          </a:prstGeom>
          <a:noFill/>
          <a:ln w="9525">
            <a:solidFill>
              <a:schemeClr val="tx1"/>
            </a:solidFill>
            <a:miter lim="800000"/>
            <a:headEnd/>
            <a:tailEnd/>
          </a:ln>
          <a:effectLst/>
        </p:spPr>
      </p:cxnSp>
      <p:cxnSp>
        <p:nvCxnSpPr>
          <p:cNvPr id="101385" name="AutoShape 9"/>
          <p:cNvCxnSpPr>
            <a:cxnSpLocks noChangeShapeType="1"/>
            <a:endCxn id="101382" idx="0"/>
          </p:cNvCxnSpPr>
          <p:nvPr/>
        </p:nvCxnSpPr>
        <p:spPr bwMode="auto">
          <a:xfrm rot="5400000">
            <a:off x="4649789" y="5516119"/>
            <a:ext cx="587376" cy="19053"/>
          </a:xfrm>
          <a:prstGeom prst="straightConnector1">
            <a:avLst/>
          </a:prstGeom>
          <a:noFill/>
          <a:ln w="9525">
            <a:solidFill>
              <a:schemeClr val="tx1"/>
            </a:solidFill>
            <a:miter lim="800000"/>
            <a:headEnd/>
            <a:tailEnd/>
          </a:ln>
          <a:effectLst/>
        </p:spPr>
      </p:cxnSp>
      <p:cxnSp>
        <p:nvCxnSpPr>
          <p:cNvPr id="101386" name="AutoShape 10"/>
          <p:cNvCxnSpPr>
            <a:cxnSpLocks noChangeShapeType="1"/>
            <a:endCxn id="101383" idx="0"/>
          </p:cNvCxnSpPr>
          <p:nvPr/>
        </p:nvCxnSpPr>
        <p:spPr bwMode="auto">
          <a:xfrm rot="16200000" flipH="1">
            <a:off x="5718969" y="4465989"/>
            <a:ext cx="601662" cy="2133600"/>
          </a:xfrm>
          <a:prstGeom prst="bentConnector3">
            <a:avLst>
              <a:gd name="adj1" fmla="val 49870"/>
            </a:avLst>
          </a:prstGeom>
          <a:noFill/>
          <a:ln w="9525">
            <a:solidFill>
              <a:schemeClr val="tx1"/>
            </a:solidFill>
            <a:miter lim="800000"/>
            <a:headEnd/>
            <a:tailEnd/>
          </a:ln>
          <a:effectLst/>
        </p:spPr>
      </p:cxnSp>
    </p:spTree>
    <p:extLst>
      <p:ext uri="{BB962C8B-B14F-4D97-AF65-F5344CB8AC3E}">
        <p14:creationId xmlns:p14="http://schemas.microsoft.com/office/powerpoint/2010/main" val="19505778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30618" y="239233"/>
            <a:ext cx="7772400" cy="660400"/>
          </a:xfrm>
        </p:spPr>
        <p:txBody>
          <a:bodyPr>
            <a:normAutofit fontScale="90000"/>
          </a:bodyPr>
          <a:lstStyle/>
          <a:p>
            <a:r>
              <a:rPr lang="en-US" dirty="0"/>
              <a:t>UML Things</a:t>
            </a:r>
          </a:p>
        </p:txBody>
      </p:sp>
      <p:sp>
        <p:nvSpPr>
          <p:cNvPr id="102403" name="Rectangle 3"/>
          <p:cNvSpPr>
            <a:spLocks noGrp="1" noChangeArrowheads="1"/>
          </p:cNvSpPr>
          <p:nvPr>
            <p:ph type="body" idx="1"/>
          </p:nvPr>
        </p:nvSpPr>
        <p:spPr>
          <a:xfrm>
            <a:off x="515679" y="990600"/>
            <a:ext cx="5410200" cy="5486400"/>
          </a:xfrm>
        </p:spPr>
        <p:txBody>
          <a:bodyPr/>
          <a:lstStyle/>
          <a:p>
            <a:pPr>
              <a:lnSpc>
                <a:spcPct val="90000"/>
              </a:lnSpc>
            </a:pPr>
            <a:r>
              <a:rPr lang="en-US" sz="1800" dirty="0"/>
              <a:t>Structural things</a:t>
            </a:r>
          </a:p>
          <a:p>
            <a:pPr lvl="1">
              <a:lnSpc>
                <a:spcPct val="90000"/>
              </a:lnSpc>
            </a:pPr>
            <a:r>
              <a:rPr lang="en-US" sz="1600" dirty="0"/>
              <a:t>The nouns of a UML model: </a:t>
            </a:r>
          </a:p>
          <a:p>
            <a:pPr lvl="2">
              <a:lnSpc>
                <a:spcPct val="90000"/>
              </a:lnSpc>
            </a:pPr>
            <a:r>
              <a:rPr lang="en-US" sz="1400" dirty="0"/>
              <a:t>classes, </a:t>
            </a:r>
          </a:p>
          <a:p>
            <a:pPr lvl="2">
              <a:lnSpc>
                <a:spcPct val="90000"/>
              </a:lnSpc>
            </a:pPr>
            <a:r>
              <a:rPr lang="en-US" sz="1400" dirty="0"/>
              <a:t>interfaces, </a:t>
            </a:r>
          </a:p>
          <a:p>
            <a:pPr lvl="2">
              <a:lnSpc>
                <a:spcPct val="90000"/>
              </a:lnSpc>
            </a:pPr>
            <a:r>
              <a:rPr lang="en-US" sz="1400" dirty="0"/>
              <a:t>collaboration, </a:t>
            </a:r>
          </a:p>
          <a:p>
            <a:pPr lvl="2">
              <a:lnSpc>
                <a:spcPct val="90000"/>
              </a:lnSpc>
            </a:pPr>
            <a:r>
              <a:rPr lang="en-US" sz="1400" dirty="0"/>
              <a:t>use case, </a:t>
            </a:r>
          </a:p>
          <a:p>
            <a:pPr lvl="2">
              <a:lnSpc>
                <a:spcPct val="90000"/>
              </a:lnSpc>
            </a:pPr>
            <a:r>
              <a:rPr lang="en-US" sz="1400" dirty="0"/>
              <a:t>active class, </a:t>
            </a:r>
          </a:p>
          <a:p>
            <a:pPr lvl="2">
              <a:lnSpc>
                <a:spcPct val="90000"/>
              </a:lnSpc>
            </a:pPr>
            <a:r>
              <a:rPr lang="en-US" sz="1400" dirty="0"/>
              <a:t>component, </a:t>
            </a:r>
          </a:p>
          <a:p>
            <a:pPr lvl="2">
              <a:lnSpc>
                <a:spcPct val="90000"/>
              </a:lnSpc>
            </a:pPr>
            <a:r>
              <a:rPr lang="en-US" sz="1400" dirty="0"/>
              <a:t>node</a:t>
            </a:r>
          </a:p>
          <a:p>
            <a:pPr>
              <a:lnSpc>
                <a:spcPct val="90000"/>
              </a:lnSpc>
            </a:pPr>
            <a:r>
              <a:rPr lang="en-US" sz="1800" dirty="0"/>
              <a:t>Behavioral Things</a:t>
            </a:r>
          </a:p>
          <a:p>
            <a:pPr lvl="1">
              <a:lnSpc>
                <a:spcPct val="90000"/>
              </a:lnSpc>
            </a:pPr>
            <a:r>
              <a:rPr lang="en-US" sz="1600" dirty="0"/>
              <a:t>The verbs of a UML model : </a:t>
            </a:r>
          </a:p>
          <a:p>
            <a:pPr lvl="2">
              <a:lnSpc>
                <a:spcPct val="90000"/>
              </a:lnSpc>
            </a:pPr>
            <a:r>
              <a:rPr lang="en-US" sz="1400" dirty="0"/>
              <a:t>interactions, </a:t>
            </a:r>
          </a:p>
          <a:p>
            <a:pPr lvl="2">
              <a:lnSpc>
                <a:spcPct val="90000"/>
              </a:lnSpc>
            </a:pPr>
            <a:r>
              <a:rPr lang="en-US" sz="1400" dirty="0"/>
              <a:t>state </a:t>
            </a:r>
            <a:r>
              <a:rPr lang="en-US" sz="1400" dirty="0" smtClean="0"/>
              <a:t> </a:t>
            </a:r>
            <a:r>
              <a:rPr lang="en-US" sz="1400" dirty="0" err="1" smtClean="0"/>
              <a:t>manchine</a:t>
            </a:r>
            <a:endParaRPr lang="en-US" sz="1400" dirty="0"/>
          </a:p>
          <a:p>
            <a:pPr lvl="2">
              <a:lnSpc>
                <a:spcPct val="90000"/>
              </a:lnSpc>
            </a:pPr>
            <a:r>
              <a:rPr lang="en-US" sz="1400" dirty="0"/>
              <a:t>etc</a:t>
            </a:r>
          </a:p>
          <a:p>
            <a:pPr>
              <a:lnSpc>
                <a:spcPct val="90000"/>
              </a:lnSpc>
            </a:pPr>
            <a:r>
              <a:rPr lang="en-US" sz="1800" dirty="0"/>
              <a:t>Grouping Things</a:t>
            </a:r>
          </a:p>
          <a:p>
            <a:pPr lvl="1">
              <a:lnSpc>
                <a:spcPct val="90000"/>
              </a:lnSpc>
            </a:pPr>
            <a:r>
              <a:rPr lang="en-US" sz="1600" dirty="0"/>
              <a:t>Package:</a:t>
            </a:r>
          </a:p>
          <a:p>
            <a:pPr lvl="2">
              <a:lnSpc>
                <a:spcPct val="90000"/>
              </a:lnSpc>
            </a:pPr>
            <a:r>
              <a:rPr lang="en-US" sz="1400" dirty="0"/>
              <a:t>to group semantically related elements</a:t>
            </a:r>
          </a:p>
          <a:p>
            <a:pPr>
              <a:lnSpc>
                <a:spcPct val="90000"/>
              </a:lnSpc>
            </a:pPr>
            <a:r>
              <a:rPr lang="en-US" sz="1800" dirty="0"/>
              <a:t>Annotation Things</a:t>
            </a:r>
          </a:p>
          <a:p>
            <a:pPr lvl="1">
              <a:lnSpc>
                <a:spcPct val="90000"/>
              </a:lnSpc>
            </a:pPr>
            <a:r>
              <a:rPr lang="en-US" sz="1600" dirty="0"/>
              <a:t>The note to explain the diagrams </a:t>
            </a:r>
          </a:p>
          <a:p>
            <a:pPr lvl="1">
              <a:lnSpc>
                <a:spcPct val="90000"/>
              </a:lnSpc>
            </a:pPr>
            <a:r>
              <a:rPr lang="en-US" sz="1600" dirty="0"/>
              <a:t>like a yellow sticky note</a:t>
            </a:r>
          </a:p>
          <a:p>
            <a:pPr lvl="1">
              <a:lnSpc>
                <a:spcPct val="90000"/>
              </a:lnSpc>
            </a:pPr>
            <a:endParaRPr lang="en-US" sz="1600" dirty="0"/>
          </a:p>
        </p:txBody>
      </p:sp>
    </p:spTree>
    <p:extLst>
      <p:ext uri="{BB962C8B-B14F-4D97-AF65-F5344CB8AC3E}">
        <p14:creationId xmlns:p14="http://schemas.microsoft.com/office/powerpoint/2010/main" val="2058186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61507" y="125783"/>
            <a:ext cx="8229600" cy="1143000"/>
          </a:xfrm>
        </p:spPr>
        <p:txBody>
          <a:bodyPr>
            <a:normAutofit/>
          </a:bodyPr>
          <a:lstStyle/>
          <a:p>
            <a:r>
              <a:rPr lang="en-US" sz="3600" dirty="0"/>
              <a:t>UML Relationships</a:t>
            </a:r>
          </a:p>
        </p:txBody>
      </p:sp>
      <p:sp>
        <p:nvSpPr>
          <p:cNvPr id="103427" name="Rectangle 3"/>
          <p:cNvSpPr>
            <a:spLocks noGrp="1" noChangeArrowheads="1"/>
          </p:cNvSpPr>
          <p:nvPr>
            <p:ph type="body" idx="1"/>
          </p:nvPr>
        </p:nvSpPr>
        <p:spPr>
          <a:xfrm>
            <a:off x="297711" y="1362740"/>
            <a:ext cx="7772400" cy="4907760"/>
          </a:xfrm>
        </p:spPr>
        <p:txBody>
          <a:bodyPr>
            <a:normAutofit fontScale="92500" lnSpcReduction="20000"/>
          </a:bodyPr>
          <a:lstStyle/>
          <a:p>
            <a:r>
              <a:rPr lang="en-US" dirty="0"/>
              <a:t>To show on a model</a:t>
            </a:r>
          </a:p>
          <a:p>
            <a:pPr lvl="1"/>
            <a:r>
              <a:rPr lang="en-US" dirty="0"/>
              <a:t>How two or more things relate to each other</a:t>
            </a:r>
          </a:p>
          <a:p>
            <a:r>
              <a:rPr lang="en-US" dirty="0"/>
              <a:t>To capture meaningful connections between things</a:t>
            </a:r>
          </a:p>
          <a:p>
            <a:r>
              <a:rPr lang="en-US" dirty="0"/>
              <a:t>Type of relationships</a:t>
            </a:r>
          </a:p>
          <a:p>
            <a:pPr lvl="1"/>
            <a:r>
              <a:rPr lang="en-US" dirty="0"/>
              <a:t>Association</a:t>
            </a:r>
          </a:p>
          <a:p>
            <a:pPr lvl="2"/>
            <a:r>
              <a:rPr lang="en-US" dirty="0"/>
              <a:t>Links between </a:t>
            </a:r>
            <a:r>
              <a:rPr lang="en-US" dirty="0" smtClean="0"/>
              <a:t>objects</a:t>
            </a:r>
          </a:p>
          <a:p>
            <a:pPr lvl="2"/>
            <a:r>
              <a:rPr lang="en-US" dirty="0" smtClean="0"/>
              <a:t>Aggregation – “whole-part” relationship</a:t>
            </a:r>
          </a:p>
          <a:p>
            <a:pPr lvl="2"/>
            <a:r>
              <a:rPr lang="en-US" dirty="0" smtClean="0"/>
              <a:t>Composition – “ comprise/contains” – relationship</a:t>
            </a:r>
            <a:endParaRPr lang="en-US" dirty="0"/>
          </a:p>
          <a:p>
            <a:pPr lvl="1"/>
            <a:r>
              <a:rPr lang="en-US" dirty="0"/>
              <a:t>Dependency</a:t>
            </a:r>
          </a:p>
          <a:p>
            <a:pPr lvl="2"/>
            <a:r>
              <a:rPr lang="en-US" dirty="0"/>
              <a:t>Change to one object affects behavior of another object</a:t>
            </a:r>
          </a:p>
          <a:p>
            <a:pPr lvl="1"/>
            <a:r>
              <a:rPr lang="en-US" dirty="0"/>
              <a:t>Generalization</a:t>
            </a:r>
          </a:p>
          <a:p>
            <a:pPr lvl="1"/>
            <a:r>
              <a:rPr lang="en-US" dirty="0" smtClean="0"/>
              <a:t>Realization</a:t>
            </a:r>
            <a:endParaRPr lang="en-US" dirty="0"/>
          </a:p>
          <a:p>
            <a:pPr lvl="2"/>
            <a:r>
              <a:rPr lang="en-US" dirty="0"/>
              <a:t>One classifier specifies a contract </a:t>
            </a:r>
          </a:p>
          <a:p>
            <a:pPr lvl="2"/>
            <a:r>
              <a:rPr lang="en-US" dirty="0"/>
              <a:t>the other classifier to carry out</a:t>
            </a:r>
          </a:p>
        </p:txBody>
      </p:sp>
    </p:spTree>
    <p:extLst>
      <p:ext uri="{BB962C8B-B14F-4D97-AF65-F5344CB8AC3E}">
        <p14:creationId xmlns:p14="http://schemas.microsoft.com/office/powerpoint/2010/main" val="34362405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370681" y="271131"/>
            <a:ext cx="7793038" cy="762000"/>
          </a:xfrm>
        </p:spPr>
        <p:txBody>
          <a:bodyPr/>
          <a:lstStyle/>
          <a:p>
            <a:r>
              <a:rPr lang="en-US" dirty="0"/>
              <a:t>UML Relationships</a:t>
            </a:r>
          </a:p>
        </p:txBody>
      </p:sp>
      <p:sp>
        <p:nvSpPr>
          <p:cNvPr id="113667" name="Rectangle 3"/>
          <p:cNvSpPr>
            <a:spLocks noGrp="1" noChangeArrowheads="1"/>
          </p:cNvSpPr>
          <p:nvPr>
            <p:ph type="body" sz="half" idx="1"/>
          </p:nvPr>
        </p:nvSpPr>
        <p:spPr>
          <a:xfrm>
            <a:off x="914400" y="5486400"/>
            <a:ext cx="7162800" cy="493713"/>
          </a:xfrm>
        </p:spPr>
        <p:txBody>
          <a:bodyPr/>
          <a:lstStyle/>
          <a:p>
            <a:pPr algn="ctr">
              <a:buFont typeface="Wingdings" pitchFamily="2" charset="2"/>
              <a:buNone/>
            </a:pPr>
            <a:r>
              <a:rPr lang="en-US" sz="1400"/>
              <a:t>UML Relationships and their graphical representation</a:t>
            </a:r>
          </a:p>
        </p:txBody>
      </p:sp>
      <p:pic>
        <p:nvPicPr>
          <p:cNvPr id="113669" name="Picture 5" descr="C:\Documents and Settings\y.altunel\Application Data\Microsoft\Media Catalog\BuildingBlocksWithoutText.jpg"/>
          <p:cNvPicPr>
            <a:picLocks noGrp="1" noChangeAspect="1" noChangeArrowheads="1"/>
          </p:cNvPicPr>
          <p:nvPr>
            <p:ph type="clipArt" sz="half" idx="2"/>
          </p:nvPr>
        </p:nvPicPr>
        <p:blipFill>
          <a:blip r:embed="rId2" cstate="print"/>
          <a:srcRect/>
          <a:stretch>
            <a:fillRect/>
          </a:stretch>
        </p:blipFill>
        <p:spPr>
          <a:xfrm>
            <a:off x="3683000" y="1731963"/>
            <a:ext cx="1327150" cy="1271587"/>
          </a:xfrm>
        </p:spPr>
      </p:pic>
      <p:sp>
        <p:nvSpPr>
          <p:cNvPr id="113670" name="Rectangle 6"/>
          <p:cNvSpPr>
            <a:spLocks noChangeArrowheads="1"/>
          </p:cNvSpPr>
          <p:nvPr/>
        </p:nvSpPr>
        <p:spPr bwMode="auto">
          <a:xfrm>
            <a:off x="914400" y="4572000"/>
            <a:ext cx="1725613" cy="396875"/>
          </a:xfrm>
          <a:prstGeom prst="rect">
            <a:avLst/>
          </a:prstGeom>
          <a:noFill/>
          <a:ln w="9525">
            <a:noFill/>
            <a:miter lim="800000"/>
            <a:headEnd/>
            <a:tailEnd/>
          </a:ln>
          <a:effectLst/>
        </p:spPr>
        <p:txBody>
          <a:bodyPr anchor="ctr">
            <a:spAutoFit/>
          </a:bodyPr>
          <a:lstStyle/>
          <a:p>
            <a:pPr algn="ctr"/>
            <a:r>
              <a:rPr lang="en-US" sz="2000"/>
              <a:t>Association</a:t>
            </a:r>
          </a:p>
        </p:txBody>
      </p:sp>
      <p:cxnSp>
        <p:nvCxnSpPr>
          <p:cNvPr id="113671" name="AutoShape 7"/>
          <p:cNvCxnSpPr>
            <a:cxnSpLocks noChangeShapeType="1"/>
            <a:endCxn id="113670" idx="0"/>
          </p:cNvCxnSpPr>
          <p:nvPr/>
        </p:nvCxnSpPr>
        <p:spPr bwMode="auto">
          <a:xfrm rot="5400000">
            <a:off x="2278063" y="2503487"/>
            <a:ext cx="1568450" cy="2568575"/>
          </a:xfrm>
          <a:prstGeom prst="bentConnector3">
            <a:avLst>
              <a:gd name="adj1" fmla="val 50000"/>
            </a:avLst>
          </a:prstGeom>
          <a:noFill/>
          <a:ln w="9525">
            <a:solidFill>
              <a:schemeClr val="tx1"/>
            </a:solidFill>
            <a:miter lim="800000"/>
            <a:headEnd/>
            <a:tailEnd/>
          </a:ln>
          <a:effectLst/>
        </p:spPr>
      </p:cxnSp>
      <p:sp>
        <p:nvSpPr>
          <p:cNvPr id="113672" name="Rectangle 8"/>
          <p:cNvSpPr>
            <a:spLocks noChangeArrowheads="1"/>
          </p:cNvSpPr>
          <p:nvPr/>
        </p:nvSpPr>
        <p:spPr bwMode="auto">
          <a:xfrm>
            <a:off x="2819400" y="4572000"/>
            <a:ext cx="1725613" cy="396875"/>
          </a:xfrm>
          <a:prstGeom prst="rect">
            <a:avLst/>
          </a:prstGeom>
          <a:noFill/>
          <a:ln w="9525">
            <a:noFill/>
            <a:miter lim="800000"/>
            <a:headEnd/>
            <a:tailEnd/>
          </a:ln>
          <a:effectLst/>
        </p:spPr>
        <p:txBody>
          <a:bodyPr anchor="ctr">
            <a:spAutoFit/>
          </a:bodyPr>
          <a:lstStyle/>
          <a:p>
            <a:pPr algn="ctr"/>
            <a:r>
              <a:rPr lang="en-US" sz="2000"/>
              <a:t>Dependency</a:t>
            </a:r>
          </a:p>
        </p:txBody>
      </p:sp>
      <p:cxnSp>
        <p:nvCxnSpPr>
          <p:cNvPr id="113673" name="AutoShape 9"/>
          <p:cNvCxnSpPr>
            <a:cxnSpLocks noChangeShapeType="1"/>
            <a:endCxn id="113672" idx="0"/>
          </p:cNvCxnSpPr>
          <p:nvPr/>
        </p:nvCxnSpPr>
        <p:spPr bwMode="auto">
          <a:xfrm rot="5400000">
            <a:off x="3230563" y="3455987"/>
            <a:ext cx="1568450" cy="663575"/>
          </a:xfrm>
          <a:prstGeom prst="bentConnector3">
            <a:avLst>
              <a:gd name="adj1" fmla="val 50000"/>
            </a:avLst>
          </a:prstGeom>
          <a:noFill/>
          <a:ln w="9525">
            <a:solidFill>
              <a:schemeClr val="tx1"/>
            </a:solidFill>
            <a:miter lim="800000"/>
            <a:headEnd/>
            <a:tailEnd/>
          </a:ln>
          <a:effectLst/>
        </p:spPr>
      </p:cxnSp>
      <p:sp>
        <p:nvSpPr>
          <p:cNvPr id="113674" name="Rectangle 10"/>
          <p:cNvSpPr>
            <a:spLocks noChangeArrowheads="1"/>
          </p:cNvSpPr>
          <p:nvPr/>
        </p:nvSpPr>
        <p:spPr bwMode="auto">
          <a:xfrm>
            <a:off x="4495800" y="4572000"/>
            <a:ext cx="1981200" cy="396875"/>
          </a:xfrm>
          <a:prstGeom prst="rect">
            <a:avLst/>
          </a:prstGeom>
          <a:noFill/>
          <a:ln w="9525">
            <a:noFill/>
            <a:miter lim="800000"/>
            <a:headEnd/>
            <a:tailEnd/>
          </a:ln>
          <a:effectLst/>
        </p:spPr>
        <p:txBody>
          <a:bodyPr anchor="ctr">
            <a:spAutoFit/>
          </a:bodyPr>
          <a:lstStyle/>
          <a:p>
            <a:pPr algn="ctr"/>
            <a:r>
              <a:rPr lang="en-US" sz="2000"/>
              <a:t>Generalization</a:t>
            </a:r>
          </a:p>
        </p:txBody>
      </p:sp>
      <p:cxnSp>
        <p:nvCxnSpPr>
          <p:cNvPr id="113675" name="AutoShape 11"/>
          <p:cNvCxnSpPr>
            <a:cxnSpLocks noChangeShapeType="1"/>
            <a:endCxn id="113674" idx="0"/>
          </p:cNvCxnSpPr>
          <p:nvPr/>
        </p:nvCxnSpPr>
        <p:spPr bwMode="auto">
          <a:xfrm rot="16200000" flipH="1">
            <a:off x="4132263" y="3217862"/>
            <a:ext cx="1568450" cy="1139825"/>
          </a:xfrm>
          <a:prstGeom prst="bentConnector3">
            <a:avLst>
              <a:gd name="adj1" fmla="val 50000"/>
            </a:avLst>
          </a:prstGeom>
          <a:noFill/>
          <a:ln w="9525">
            <a:solidFill>
              <a:schemeClr val="tx1"/>
            </a:solidFill>
            <a:miter lim="800000"/>
            <a:headEnd/>
            <a:tailEnd/>
          </a:ln>
          <a:effectLst/>
        </p:spPr>
      </p:cxnSp>
      <p:sp>
        <p:nvSpPr>
          <p:cNvPr id="113676" name="Rectangle 12"/>
          <p:cNvSpPr>
            <a:spLocks noChangeArrowheads="1"/>
          </p:cNvSpPr>
          <p:nvPr/>
        </p:nvSpPr>
        <p:spPr bwMode="auto">
          <a:xfrm>
            <a:off x="6400800" y="4572000"/>
            <a:ext cx="1725613" cy="396875"/>
          </a:xfrm>
          <a:prstGeom prst="rect">
            <a:avLst/>
          </a:prstGeom>
          <a:noFill/>
          <a:ln w="9525">
            <a:noFill/>
            <a:miter lim="800000"/>
            <a:headEnd/>
            <a:tailEnd/>
          </a:ln>
          <a:effectLst/>
        </p:spPr>
        <p:txBody>
          <a:bodyPr anchor="ctr">
            <a:spAutoFit/>
          </a:bodyPr>
          <a:lstStyle/>
          <a:p>
            <a:pPr algn="ctr"/>
            <a:r>
              <a:rPr lang="en-US" sz="2000"/>
              <a:t>Realization</a:t>
            </a:r>
          </a:p>
        </p:txBody>
      </p:sp>
      <p:cxnSp>
        <p:nvCxnSpPr>
          <p:cNvPr id="113677" name="AutoShape 13"/>
          <p:cNvCxnSpPr>
            <a:cxnSpLocks noChangeShapeType="1"/>
            <a:endCxn id="113676" idx="0"/>
          </p:cNvCxnSpPr>
          <p:nvPr/>
        </p:nvCxnSpPr>
        <p:spPr bwMode="auto">
          <a:xfrm rot="16200000" flipH="1">
            <a:off x="5021263" y="2328862"/>
            <a:ext cx="1568450" cy="2917825"/>
          </a:xfrm>
          <a:prstGeom prst="bentConnector3">
            <a:avLst>
              <a:gd name="adj1" fmla="val 50000"/>
            </a:avLst>
          </a:prstGeom>
          <a:noFill/>
          <a:ln w="9525">
            <a:solidFill>
              <a:schemeClr val="tx1"/>
            </a:solidFill>
            <a:miter lim="800000"/>
            <a:headEnd/>
            <a:tailEnd/>
          </a:ln>
          <a:effectLst/>
        </p:spPr>
      </p:cxnSp>
      <p:sp>
        <p:nvSpPr>
          <p:cNvPr id="113678" name="Line 14"/>
          <p:cNvSpPr>
            <a:spLocks noChangeShapeType="1"/>
          </p:cNvSpPr>
          <p:nvPr/>
        </p:nvSpPr>
        <p:spPr bwMode="auto">
          <a:xfrm>
            <a:off x="1143000" y="5181600"/>
            <a:ext cx="1219200" cy="0"/>
          </a:xfrm>
          <a:prstGeom prst="line">
            <a:avLst/>
          </a:prstGeom>
          <a:noFill/>
          <a:ln w="9525">
            <a:solidFill>
              <a:schemeClr val="tx1"/>
            </a:solidFill>
            <a:miter lim="800000"/>
            <a:headEnd/>
            <a:tailEnd/>
          </a:ln>
          <a:effectLst/>
        </p:spPr>
        <p:txBody>
          <a:bodyPr>
            <a:spAutoFit/>
          </a:bodyPr>
          <a:lstStyle/>
          <a:p>
            <a:endParaRPr lang="en-US"/>
          </a:p>
        </p:txBody>
      </p:sp>
      <p:sp>
        <p:nvSpPr>
          <p:cNvPr id="113679" name="Line 15"/>
          <p:cNvSpPr>
            <a:spLocks noChangeShapeType="1"/>
          </p:cNvSpPr>
          <p:nvPr/>
        </p:nvSpPr>
        <p:spPr bwMode="auto">
          <a:xfrm>
            <a:off x="3048000" y="5181600"/>
            <a:ext cx="1219200" cy="0"/>
          </a:xfrm>
          <a:prstGeom prst="line">
            <a:avLst/>
          </a:prstGeom>
          <a:noFill/>
          <a:ln w="9525">
            <a:solidFill>
              <a:schemeClr val="tx1"/>
            </a:solidFill>
            <a:prstDash val="dash"/>
            <a:miter lim="800000"/>
            <a:headEnd/>
            <a:tailEnd type="arrow" w="med" len="med"/>
          </a:ln>
          <a:effectLst/>
        </p:spPr>
        <p:txBody>
          <a:bodyPr>
            <a:spAutoFit/>
          </a:bodyPr>
          <a:lstStyle/>
          <a:p>
            <a:endParaRPr lang="en-US"/>
          </a:p>
        </p:txBody>
      </p:sp>
      <p:sp>
        <p:nvSpPr>
          <p:cNvPr id="113681" name="AutoShape 17"/>
          <p:cNvSpPr>
            <a:spLocks noChangeArrowheads="1"/>
          </p:cNvSpPr>
          <p:nvPr/>
        </p:nvSpPr>
        <p:spPr bwMode="auto">
          <a:xfrm rot="5400000">
            <a:off x="6019800" y="5105400"/>
            <a:ext cx="152400" cy="152400"/>
          </a:xfrm>
          <a:prstGeom prst="triangle">
            <a:avLst>
              <a:gd name="adj" fmla="val 50000"/>
            </a:avLst>
          </a:prstGeom>
          <a:noFill/>
          <a:ln w="9525">
            <a:solidFill>
              <a:schemeClr val="tx1"/>
            </a:solidFill>
            <a:miter lim="800000"/>
            <a:headEnd/>
            <a:tailEnd/>
          </a:ln>
          <a:effectLst/>
        </p:spPr>
        <p:txBody>
          <a:bodyPr wrap="none" anchor="ctr">
            <a:spAutoFit/>
          </a:bodyPr>
          <a:lstStyle/>
          <a:p>
            <a:endParaRPr lang="en-US"/>
          </a:p>
        </p:txBody>
      </p:sp>
      <p:cxnSp>
        <p:nvCxnSpPr>
          <p:cNvPr id="113682" name="AutoShape 18"/>
          <p:cNvCxnSpPr>
            <a:cxnSpLocks noChangeShapeType="1"/>
            <a:endCxn id="113681" idx="3"/>
          </p:cNvCxnSpPr>
          <p:nvPr/>
        </p:nvCxnSpPr>
        <p:spPr bwMode="auto">
          <a:xfrm flipV="1">
            <a:off x="4724400" y="5180013"/>
            <a:ext cx="1293813" cy="1587"/>
          </a:xfrm>
          <a:prstGeom prst="straightConnector1">
            <a:avLst/>
          </a:prstGeom>
          <a:noFill/>
          <a:ln w="9525">
            <a:solidFill>
              <a:schemeClr val="tx1"/>
            </a:solidFill>
            <a:miter lim="800000"/>
            <a:headEnd/>
            <a:tailEnd/>
          </a:ln>
          <a:effectLst/>
        </p:spPr>
      </p:cxnSp>
      <p:sp>
        <p:nvSpPr>
          <p:cNvPr id="113683" name="AutoShape 19"/>
          <p:cNvSpPr>
            <a:spLocks noChangeArrowheads="1"/>
          </p:cNvSpPr>
          <p:nvPr/>
        </p:nvSpPr>
        <p:spPr bwMode="auto">
          <a:xfrm rot="5400000">
            <a:off x="7772400" y="5106988"/>
            <a:ext cx="152400" cy="152400"/>
          </a:xfrm>
          <a:prstGeom prst="triangle">
            <a:avLst>
              <a:gd name="adj" fmla="val 50000"/>
            </a:avLst>
          </a:prstGeom>
          <a:noFill/>
          <a:ln w="9525">
            <a:solidFill>
              <a:schemeClr val="tx1"/>
            </a:solidFill>
            <a:miter lim="800000"/>
            <a:headEnd/>
            <a:tailEnd/>
          </a:ln>
          <a:effectLst/>
        </p:spPr>
        <p:txBody>
          <a:bodyPr wrap="none" anchor="ctr">
            <a:spAutoFit/>
          </a:bodyPr>
          <a:lstStyle/>
          <a:p>
            <a:endParaRPr lang="en-US"/>
          </a:p>
        </p:txBody>
      </p:sp>
      <p:cxnSp>
        <p:nvCxnSpPr>
          <p:cNvPr id="113684" name="AutoShape 20"/>
          <p:cNvCxnSpPr>
            <a:cxnSpLocks noChangeShapeType="1"/>
            <a:endCxn id="113683" idx="3"/>
          </p:cNvCxnSpPr>
          <p:nvPr/>
        </p:nvCxnSpPr>
        <p:spPr bwMode="auto">
          <a:xfrm>
            <a:off x="6705600" y="5181600"/>
            <a:ext cx="1065213" cy="0"/>
          </a:xfrm>
          <a:prstGeom prst="straightConnector1">
            <a:avLst/>
          </a:prstGeom>
          <a:noFill/>
          <a:ln w="9525">
            <a:solidFill>
              <a:schemeClr val="tx1"/>
            </a:solidFill>
            <a:prstDash val="dash"/>
            <a:miter lim="800000"/>
            <a:headEnd/>
            <a:tailEnd/>
          </a:ln>
          <a:effectLst/>
        </p:spPr>
      </p:cxnSp>
      <p:sp>
        <p:nvSpPr>
          <p:cNvPr id="113686" name="Rectangle 22"/>
          <p:cNvSpPr>
            <a:spLocks noChangeArrowheads="1"/>
          </p:cNvSpPr>
          <p:nvPr/>
        </p:nvSpPr>
        <p:spPr bwMode="auto">
          <a:xfrm>
            <a:off x="3657600" y="3124200"/>
            <a:ext cx="1725613" cy="304800"/>
          </a:xfrm>
          <a:prstGeom prst="rect">
            <a:avLst/>
          </a:prstGeom>
          <a:solidFill>
            <a:schemeClr val="bg1"/>
          </a:solidFill>
          <a:ln w="9525">
            <a:noFill/>
            <a:miter lim="800000"/>
            <a:headEnd/>
            <a:tailEnd/>
          </a:ln>
          <a:effectLst/>
        </p:spPr>
        <p:txBody>
          <a:bodyPr anchor="ctr">
            <a:spAutoFit/>
          </a:bodyPr>
          <a:lstStyle/>
          <a:p>
            <a:pPr algn="ctr"/>
            <a:r>
              <a:rPr lang="en-US" sz="1400"/>
              <a:t>Relationships</a:t>
            </a:r>
          </a:p>
        </p:txBody>
      </p:sp>
    </p:spTree>
    <p:extLst>
      <p:ext uri="{BB962C8B-B14F-4D97-AF65-F5344CB8AC3E}">
        <p14:creationId xmlns:p14="http://schemas.microsoft.com/office/powerpoint/2010/main" val="3903537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normAutofit/>
          </a:bodyPr>
          <a:lstStyle/>
          <a:p>
            <a:r>
              <a:rPr lang="en-US" dirty="0" smtClean="0"/>
              <a:t>What is a model?</a:t>
            </a:r>
          </a:p>
          <a:p>
            <a:r>
              <a:rPr lang="en-US" dirty="0" smtClean="0"/>
              <a:t>What is UML?</a:t>
            </a:r>
          </a:p>
          <a:p>
            <a:r>
              <a:rPr lang="en-US" dirty="0" smtClean="0"/>
              <a:t>UML Basic Structures</a:t>
            </a:r>
          </a:p>
          <a:p>
            <a:pPr lvl="1"/>
            <a:r>
              <a:rPr lang="en-US" dirty="0" smtClean="0"/>
              <a:t>UML Building Blocks</a:t>
            </a:r>
          </a:p>
          <a:p>
            <a:pPr lvl="1">
              <a:buNone/>
            </a:pPr>
            <a:r>
              <a:rPr lang="en-US" dirty="0" smtClean="0"/>
              <a:t>    things, relationships, diagrams</a:t>
            </a:r>
          </a:p>
          <a:p>
            <a:pPr lvl="1"/>
            <a:r>
              <a:rPr lang="en-US" dirty="0" smtClean="0"/>
              <a:t>Common Mechanisms</a:t>
            </a:r>
          </a:p>
          <a:p>
            <a:pPr lvl="1"/>
            <a:r>
              <a:rPr lang="en-US" dirty="0" smtClean="0"/>
              <a:t>Architecture</a:t>
            </a:r>
          </a:p>
          <a:p>
            <a:endParaRPr lang="en-US" dirty="0" smtClean="0"/>
          </a:p>
          <a:p>
            <a:pPr>
              <a:buNone/>
            </a:pPr>
            <a:r>
              <a:rPr lang="en-US" sz="3500" dirty="0" smtClean="0"/>
              <a:t>Ref:   </a:t>
            </a:r>
            <a:r>
              <a:rPr lang="en-US" sz="3500" dirty="0" smtClean="0">
                <a:hlinkClick r:id="rId2"/>
              </a:rPr>
              <a:t>www.uml.org</a:t>
            </a:r>
            <a:endParaRPr lang="en-US" sz="3500" dirty="0" smtClean="0"/>
          </a:p>
          <a:p>
            <a:pPr>
              <a:buNone/>
            </a:pPr>
            <a:endParaRPr lang="en-US" dirty="0" smtClean="0"/>
          </a:p>
          <a:p>
            <a:pPr lvl="1"/>
            <a:endParaRPr lang="en-US" dirty="0" smtClean="0"/>
          </a:p>
        </p:txBody>
      </p:sp>
    </p:spTree>
    <p:extLst>
      <p:ext uri="{BB962C8B-B14F-4D97-AF65-F5344CB8AC3E}">
        <p14:creationId xmlns:p14="http://schemas.microsoft.com/office/powerpoint/2010/main" val="344120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304800" y="310116"/>
            <a:ext cx="8999538" cy="533400"/>
          </a:xfrm>
        </p:spPr>
        <p:txBody>
          <a:bodyPr>
            <a:normAutofit fontScale="90000"/>
          </a:bodyPr>
          <a:lstStyle/>
          <a:p>
            <a:r>
              <a:rPr lang="en-US" altLang="zh-CN" dirty="0" smtClean="0">
                <a:ea typeface="宋体" pitchFamily="2" charset="-122"/>
              </a:rPr>
              <a:t>  UML Diagrams</a:t>
            </a:r>
            <a:endParaRPr lang="en-US" altLang="zh-CN" dirty="0">
              <a:ea typeface="宋体" pitchFamily="2" charset="-122"/>
            </a:endParaRPr>
          </a:p>
        </p:txBody>
      </p:sp>
      <p:sp>
        <p:nvSpPr>
          <p:cNvPr id="539651" name="Rectangle 3"/>
          <p:cNvSpPr>
            <a:spLocks noGrp="1" noChangeArrowheads="1"/>
          </p:cNvSpPr>
          <p:nvPr>
            <p:ph type="body" sz="half" idx="1"/>
          </p:nvPr>
        </p:nvSpPr>
        <p:spPr>
          <a:xfrm>
            <a:off x="361950" y="1052513"/>
            <a:ext cx="8007350" cy="2747962"/>
          </a:xfrm>
        </p:spPr>
        <p:txBody>
          <a:bodyPr>
            <a:normAutofit fontScale="92500"/>
          </a:bodyPr>
          <a:lstStyle/>
          <a:p>
            <a:r>
              <a:rPr lang="en-US" altLang="zh-CN" sz="2800" dirty="0">
                <a:ea typeface="宋体" pitchFamily="2" charset="-122"/>
              </a:rPr>
              <a:t>Diagrams graphically depict a view of a part of your model.</a:t>
            </a:r>
          </a:p>
          <a:p>
            <a:r>
              <a:rPr lang="en-US" altLang="zh-CN" sz="2800" dirty="0">
                <a:ea typeface="宋体" pitchFamily="2" charset="-122"/>
              </a:rPr>
              <a:t>Different diagrams represent different views of the system that you are developing.</a:t>
            </a:r>
          </a:p>
          <a:p>
            <a:r>
              <a:rPr lang="en-US" altLang="zh-CN" sz="2800" dirty="0">
                <a:ea typeface="宋体" pitchFamily="2" charset="-122"/>
              </a:rPr>
              <a:t>A model element will appear on one or more diagrams.</a:t>
            </a:r>
          </a:p>
        </p:txBody>
      </p:sp>
      <p:grpSp>
        <p:nvGrpSpPr>
          <p:cNvPr id="539652" name="Group 4"/>
          <p:cNvGrpSpPr>
            <a:grpSpLocks/>
          </p:cNvGrpSpPr>
          <p:nvPr/>
        </p:nvGrpSpPr>
        <p:grpSpPr bwMode="auto">
          <a:xfrm>
            <a:off x="304800" y="3962400"/>
            <a:ext cx="8610600" cy="2209800"/>
            <a:chOff x="192" y="2016"/>
            <a:chExt cx="5424" cy="1392"/>
          </a:xfrm>
        </p:grpSpPr>
        <p:sp>
          <p:nvSpPr>
            <p:cNvPr id="539653" name="Rectangle 5"/>
            <p:cNvSpPr>
              <a:spLocks noChangeArrowheads="1"/>
            </p:cNvSpPr>
            <p:nvPr/>
          </p:nvSpPr>
          <p:spPr bwMode="auto">
            <a:xfrm>
              <a:off x="192" y="2016"/>
              <a:ext cx="5424" cy="1392"/>
            </a:xfrm>
            <a:prstGeom prst="rect">
              <a:avLst/>
            </a:prstGeom>
            <a:solidFill>
              <a:srgbClr val="C0C0C0"/>
            </a:solidFill>
            <a:ln w="9525">
              <a:solidFill>
                <a:schemeClr val="tx1"/>
              </a:solidFill>
              <a:miter lim="800000"/>
              <a:headEnd/>
              <a:tailEnd/>
            </a:ln>
            <a:effectLst/>
          </p:spPr>
          <p:txBody>
            <a:bodyPr wrap="none" lIns="107950" tIns="53975" rIns="107950" bIns="53975" anchor="ctr"/>
            <a:lstStyle/>
            <a:p>
              <a:endParaRPr lang="en-US"/>
            </a:p>
          </p:txBody>
        </p:sp>
        <p:pic>
          <p:nvPicPr>
            <p:cNvPr id="539654" name="Picture 6"/>
            <p:cNvPicPr>
              <a:picLocks noChangeAspect="1" noChangeArrowheads="1"/>
            </p:cNvPicPr>
            <p:nvPr/>
          </p:nvPicPr>
          <p:blipFill>
            <a:blip r:embed="rId3" cstate="print"/>
            <a:srcRect/>
            <a:stretch>
              <a:fillRect/>
            </a:stretch>
          </p:blipFill>
          <p:spPr bwMode="auto">
            <a:xfrm>
              <a:off x="277" y="2142"/>
              <a:ext cx="5291" cy="1170"/>
            </a:xfrm>
            <a:prstGeom prst="rect">
              <a:avLst/>
            </a:prstGeom>
            <a:noFill/>
            <a:ln w="9525">
              <a:noFill/>
              <a:miter lim="800000"/>
              <a:headEnd/>
              <a:tailEnd/>
            </a:ln>
            <a:effectLst/>
          </p:spPr>
        </p:pic>
      </p:grpSp>
    </p:spTree>
    <p:extLst>
      <p:ext uri="{BB962C8B-B14F-4D97-AF65-F5344CB8AC3E}">
        <p14:creationId xmlns:p14="http://schemas.microsoft.com/office/powerpoint/2010/main" val="1364005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5186" name="Picture 2"/>
          <p:cNvPicPr>
            <a:picLocks noChangeAspect="1" noChangeArrowheads="1"/>
          </p:cNvPicPr>
          <p:nvPr/>
        </p:nvPicPr>
        <p:blipFill>
          <a:blip r:embed="rId2" cstate="print"/>
          <a:srcRect/>
          <a:stretch>
            <a:fillRect/>
          </a:stretch>
        </p:blipFill>
        <p:spPr bwMode="auto">
          <a:xfrm>
            <a:off x="132727" y="457200"/>
            <a:ext cx="8706473" cy="6045199"/>
          </a:xfrm>
          <a:prstGeom prst="rect">
            <a:avLst/>
          </a:prstGeom>
          <a:noFill/>
          <a:ln w="9525" cap="flat" cmpd="sng">
            <a:noFill/>
            <a:prstDash val="solid"/>
            <a:miter lim="800000"/>
            <a:headEnd/>
            <a:tailEnd/>
          </a:ln>
          <a:effectLst/>
        </p:spPr>
      </p:pic>
    </p:spTree>
    <p:extLst>
      <p:ext uri="{BB962C8B-B14F-4D97-AF65-F5344CB8AC3E}">
        <p14:creationId xmlns:p14="http://schemas.microsoft.com/office/powerpoint/2010/main" val="811231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a:xfrm>
            <a:off x="457200" y="136415"/>
            <a:ext cx="8229600" cy="1143000"/>
          </a:xfrm>
        </p:spPr>
        <p:txBody>
          <a:bodyPr/>
          <a:lstStyle/>
          <a:p>
            <a:r>
              <a:rPr lang="en-US" altLang="zh-CN" dirty="0">
                <a:ea typeface="宋体" pitchFamily="2" charset="-122"/>
              </a:rPr>
              <a:t>Common Diagrams (1 of 4)</a:t>
            </a:r>
          </a:p>
        </p:txBody>
      </p:sp>
      <p:sp>
        <p:nvSpPr>
          <p:cNvPr id="498691" name="Rectangle 3"/>
          <p:cNvSpPr>
            <a:spLocks noGrp="1" noChangeArrowheads="1"/>
          </p:cNvSpPr>
          <p:nvPr>
            <p:ph idx="1"/>
          </p:nvPr>
        </p:nvSpPr>
        <p:spPr>
          <a:xfrm>
            <a:off x="254000" y="1213589"/>
            <a:ext cx="8458200" cy="4495800"/>
          </a:xfrm>
        </p:spPr>
        <p:txBody>
          <a:bodyPr/>
          <a:lstStyle/>
          <a:p>
            <a:pPr marL="342900" indent="-342900">
              <a:lnSpc>
                <a:spcPct val="90000"/>
              </a:lnSpc>
            </a:pPr>
            <a:r>
              <a:rPr lang="en-US" altLang="zh-CN" sz="2800" dirty="0">
                <a:ea typeface="宋体" pitchFamily="2" charset="-122"/>
              </a:rPr>
              <a:t>Class diagram</a:t>
            </a:r>
          </a:p>
          <a:p>
            <a:pPr marL="742950" lvl="1" indent="-284163">
              <a:lnSpc>
                <a:spcPct val="90000"/>
              </a:lnSpc>
            </a:pPr>
            <a:r>
              <a:rPr lang="en-US" altLang="zh-CN" sz="2400" dirty="0">
                <a:ea typeface="宋体" pitchFamily="2" charset="-122"/>
              </a:rPr>
              <a:t>set of classes, interfaces, and collaborations and their relationships</a:t>
            </a:r>
          </a:p>
          <a:p>
            <a:pPr marL="742950" lvl="1" indent="-284163">
              <a:lnSpc>
                <a:spcPct val="90000"/>
              </a:lnSpc>
            </a:pPr>
            <a:r>
              <a:rPr lang="en-US" altLang="zh-CN" sz="2400" dirty="0">
                <a:ea typeface="宋体" pitchFamily="2" charset="-122"/>
              </a:rPr>
              <a:t>static design/process view</a:t>
            </a:r>
          </a:p>
          <a:p>
            <a:pPr marL="342900" indent="-342900">
              <a:lnSpc>
                <a:spcPct val="90000"/>
              </a:lnSpc>
            </a:pPr>
            <a:r>
              <a:rPr lang="en-US" altLang="zh-CN" sz="2800" dirty="0">
                <a:ea typeface="宋体" pitchFamily="2" charset="-122"/>
              </a:rPr>
              <a:t>Object diagram</a:t>
            </a:r>
          </a:p>
          <a:p>
            <a:pPr marL="742950" lvl="1" indent="-284163">
              <a:lnSpc>
                <a:spcPct val="90000"/>
              </a:lnSpc>
            </a:pPr>
            <a:r>
              <a:rPr lang="en-US" altLang="zh-CN" sz="2400" dirty="0">
                <a:ea typeface="宋体" pitchFamily="2" charset="-122"/>
              </a:rPr>
              <a:t>set of objects and their relationships</a:t>
            </a:r>
          </a:p>
          <a:p>
            <a:pPr marL="742950" lvl="1" indent="-284163">
              <a:lnSpc>
                <a:spcPct val="90000"/>
              </a:lnSpc>
            </a:pPr>
            <a:r>
              <a:rPr lang="en-US" altLang="zh-CN" sz="2400" dirty="0">
                <a:ea typeface="宋体" pitchFamily="2" charset="-122"/>
              </a:rPr>
              <a:t>static design/process view</a:t>
            </a:r>
          </a:p>
          <a:p>
            <a:pPr marL="342900" indent="-342900">
              <a:lnSpc>
                <a:spcPct val="90000"/>
              </a:lnSpc>
            </a:pPr>
            <a:r>
              <a:rPr lang="en-US" altLang="zh-CN" sz="2800" dirty="0">
                <a:ea typeface="宋体" pitchFamily="2" charset="-122"/>
              </a:rPr>
              <a:t>Use case diagram</a:t>
            </a:r>
          </a:p>
          <a:p>
            <a:pPr marL="742950" lvl="1" indent="-284163">
              <a:lnSpc>
                <a:spcPct val="90000"/>
              </a:lnSpc>
            </a:pPr>
            <a:r>
              <a:rPr lang="en-US" altLang="zh-CN" sz="2400" dirty="0">
                <a:ea typeface="宋体" pitchFamily="2" charset="-122"/>
              </a:rPr>
              <a:t>set of use cases and actors (special kind of class) and their relationships</a:t>
            </a:r>
          </a:p>
          <a:p>
            <a:pPr marL="742950" lvl="1" indent="-284163">
              <a:lnSpc>
                <a:spcPct val="90000"/>
              </a:lnSpc>
            </a:pPr>
            <a:r>
              <a:rPr lang="en-US" altLang="zh-CN" sz="2400" dirty="0">
                <a:ea typeface="宋体" pitchFamily="2" charset="-122"/>
              </a:rPr>
              <a:t>static use case view</a:t>
            </a:r>
          </a:p>
        </p:txBody>
      </p:sp>
    </p:spTree>
    <p:extLst>
      <p:ext uri="{BB962C8B-B14F-4D97-AF65-F5344CB8AC3E}">
        <p14:creationId xmlns:p14="http://schemas.microsoft.com/office/powerpoint/2010/main" val="13421824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zh-CN">
                <a:ea typeface="宋体" pitchFamily="2" charset="-122"/>
              </a:rPr>
              <a:t>Common Diagrams (2 of 4)</a:t>
            </a:r>
          </a:p>
        </p:txBody>
      </p:sp>
      <p:sp>
        <p:nvSpPr>
          <p:cNvPr id="499715" name="Rectangle 3"/>
          <p:cNvSpPr>
            <a:spLocks noGrp="1" noChangeArrowheads="1"/>
          </p:cNvSpPr>
          <p:nvPr>
            <p:ph idx="1"/>
          </p:nvPr>
        </p:nvSpPr>
        <p:spPr>
          <a:xfrm>
            <a:off x="217967" y="1270296"/>
            <a:ext cx="8458200" cy="4419600"/>
          </a:xfrm>
        </p:spPr>
        <p:txBody>
          <a:bodyPr/>
          <a:lstStyle/>
          <a:p>
            <a:pPr marL="342900" indent="-342900">
              <a:lnSpc>
                <a:spcPct val="90000"/>
              </a:lnSpc>
            </a:pPr>
            <a:r>
              <a:rPr lang="en-US" altLang="zh-CN" dirty="0">
                <a:ea typeface="宋体" pitchFamily="2" charset="-122"/>
              </a:rPr>
              <a:t>Interaction diagrams</a:t>
            </a:r>
          </a:p>
          <a:p>
            <a:pPr marL="742950" lvl="1" indent="-284163">
              <a:lnSpc>
                <a:spcPct val="90000"/>
              </a:lnSpc>
            </a:pPr>
            <a:r>
              <a:rPr lang="en-US" altLang="zh-CN" dirty="0">
                <a:ea typeface="宋体" pitchFamily="2" charset="-122"/>
              </a:rPr>
              <a:t>show interaction consisting of a set of objects and their relationships including messages dispatched among them</a:t>
            </a:r>
          </a:p>
          <a:p>
            <a:pPr marL="742950" lvl="1" indent="-284163">
              <a:lnSpc>
                <a:spcPct val="90000"/>
              </a:lnSpc>
            </a:pPr>
            <a:r>
              <a:rPr lang="en-US" altLang="zh-CN" dirty="0">
                <a:ea typeface="宋体" pitchFamily="2" charset="-122"/>
              </a:rPr>
              <a:t>Sequence diagram</a:t>
            </a:r>
          </a:p>
          <a:p>
            <a:pPr marL="1143000" lvl="2">
              <a:lnSpc>
                <a:spcPct val="90000"/>
              </a:lnSpc>
            </a:pPr>
            <a:r>
              <a:rPr lang="en-US" altLang="zh-CN" dirty="0">
                <a:ea typeface="宋体" pitchFamily="2" charset="-122"/>
              </a:rPr>
              <a:t>emphasizes time-ordering of messages</a:t>
            </a:r>
          </a:p>
          <a:p>
            <a:pPr marL="742950" lvl="1" indent="-284163">
              <a:lnSpc>
                <a:spcPct val="90000"/>
              </a:lnSpc>
            </a:pPr>
            <a:r>
              <a:rPr lang="en-US" altLang="zh-CN" dirty="0">
                <a:ea typeface="宋体" pitchFamily="2" charset="-122"/>
              </a:rPr>
              <a:t>Collaboration </a:t>
            </a:r>
            <a:r>
              <a:rPr lang="en-US" altLang="zh-CN" dirty="0" smtClean="0">
                <a:ea typeface="宋体" pitchFamily="2" charset="-122"/>
              </a:rPr>
              <a:t>diagram/Communication diagram</a:t>
            </a:r>
            <a:endParaRPr lang="en-US" altLang="zh-CN" dirty="0">
              <a:ea typeface="宋体" pitchFamily="2" charset="-122"/>
            </a:endParaRPr>
          </a:p>
          <a:p>
            <a:pPr marL="1143000" lvl="2">
              <a:lnSpc>
                <a:spcPct val="90000"/>
              </a:lnSpc>
            </a:pPr>
            <a:r>
              <a:rPr lang="en-US" altLang="zh-CN" dirty="0">
                <a:ea typeface="宋体" pitchFamily="2" charset="-122"/>
              </a:rPr>
              <a:t>structural organization of the objects that send/receive messages</a:t>
            </a:r>
          </a:p>
          <a:p>
            <a:pPr marL="742950" lvl="1" indent="-284163">
              <a:lnSpc>
                <a:spcPct val="90000"/>
              </a:lnSpc>
            </a:pPr>
            <a:r>
              <a:rPr lang="en-US" altLang="zh-CN" dirty="0">
                <a:ea typeface="宋体" pitchFamily="2" charset="-122"/>
              </a:rPr>
              <a:t>dynamic view of the system</a:t>
            </a:r>
          </a:p>
        </p:txBody>
      </p:sp>
    </p:spTree>
    <p:extLst>
      <p:ext uri="{BB962C8B-B14F-4D97-AF65-F5344CB8AC3E}">
        <p14:creationId xmlns:p14="http://schemas.microsoft.com/office/powerpoint/2010/main" val="27666908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US" altLang="zh-CN">
                <a:ea typeface="宋体" pitchFamily="2" charset="-122"/>
              </a:rPr>
              <a:t>Common Diagrams (3 of 4)</a:t>
            </a:r>
          </a:p>
        </p:txBody>
      </p:sp>
      <p:sp>
        <p:nvSpPr>
          <p:cNvPr id="500739" name="Rectangle 3"/>
          <p:cNvSpPr>
            <a:spLocks noGrp="1" noChangeArrowheads="1"/>
          </p:cNvSpPr>
          <p:nvPr>
            <p:ph idx="1"/>
          </p:nvPr>
        </p:nvSpPr>
        <p:spPr>
          <a:xfrm>
            <a:off x="357962" y="1359195"/>
            <a:ext cx="8458200" cy="4495800"/>
          </a:xfrm>
        </p:spPr>
        <p:txBody>
          <a:bodyPr/>
          <a:lstStyle/>
          <a:p>
            <a:pPr marL="342900" indent="-342900"/>
            <a:r>
              <a:rPr lang="en-US" altLang="zh-CN" sz="2800" dirty="0" err="1">
                <a:ea typeface="宋体" pitchFamily="2" charset="-122"/>
              </a:rPr>
              <a:t>Statechart</a:t>
            </a:r>
            <a:r>
              <a:rPr lang="en-US" altLang="zh-CN" sz="2800" dirty="0">
                <a:ea typeface="宋体" pitchFamily="2" charset="-122"/>
              </a:rPr>
              <a:t> diagram</a:t>
            </a:r>
          </a:p>
          <a:p>
            <a:pPr marL="742950" lvl="1" indent="-284163"/>
            <a:r>
              <a:rPr lang="en-US" altLang="zh-CN" sz="2400" dirty="0">
                <a:ea typeface="宋体" pitchFamily="2" charset="-122"/>
              </a:rPr>
              <a:t>shows state machine consisting of states, transitions, events, and activities</a:t>
            </a:r>
          </a:p>
          <a:p>
            <a:pPr marL="742950" lvl="1" indent="-284163"/>
            <a:r>
              <a:rPr lang="en-US" altLang="zh-CN" sz="2400" dirty="0">
                <a:ea typeface="宋体" pitchFamily="2" charset="-122"/>
              </a:rPr>
              <a:t>model behavior </a:t>
            </a:r>
          </a:p>
          <a:p>
            <a:pPr marL="742950" lvl="1" indent="-284163"/>
            <a:r>
              <a:rPr lang="en-US" altLang="zh-CN" sz="2400" dirty="0">
                <a:ea typeface="宋体" pitchFamily="2" charset="-122"/>
              </a:rPr>
              <a:t>dynamic view of the system</a:t>
            </a:r>
          </a:p>
          <a:p>
            <a:pPr marL="342900" indent="-342900"/>
            <a:r>
              <a:rPr lang="en-US" altLang="zh-CN" sz="2800" dirty="0">
                <a:ea typeface="宋体" pitchFamily="2" charset="-122"/>
              </a:rPr>
              <a:t>Activity diagram</a:t>
            </a:r>
          </a:p>
          <a:p>
            <a:pPr marL="742950" lvl="1" indent="-284163"/>
            <a:r>
              <a:rPr lang="en-US" altLang="zh-CN" sz="2400" dirty="0">
                <a:ea typeface="宋体" pitchFamily="2" charset="-122"/>
              </a:rPr>
              <a:t>specialization of the </a:t>
            </a:r>
            <a:r>
              <a:rPr lang="en-US" altLang="zh-CN" sz="2400" dirty="0" err="1">
                <a:ea typeface="宋体" pitchFamily="2" charset="-122"/>
              </a:rPr>
              <a:t>statechart</a:t>
            </a:r>
            <a:r>
              <a:rPr lang="en-US" altLang="zh-CN" sz="2400" dirty="0">
                <a:ea typeface="宋体" pitchFamily="2" charset="-122"/>
              </a:rPr>
              <a:t> diagram that shows the flow from activity to activity within the system</a:t>
            </a:r>
          </a:p>
          <a:p>
            <a:pPr marL="742950" lvl="1" indent="-284163"/>
            <a:r>
              <a:rPr lang="en-US" altLang="zh-CN" sz="2400" dirty="0">
                <a:ea typeface="宋体" pitchFamily="2" charset="-122"/>
              </a:rPr>
              <a:t>dynamic view of the system</a:t>
            </a:r>
          </a:p>
        </p:txBody>
      </p:sp>
    </p:spTree>
    <p:extLst>
      <p:ext uri="{BB962C8B-B14F-4D97-AF65-F5344CB8AC3E}">
        <p14:creationId xmlns:p14="http://schemas.microsoft.com/office/powerpoint/2010/main" val="41601867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lstStyle/>
          <a:p>
            <a:r>
              <a:rPr lang="en-US" altLang="zh-CN">
                <a:ea typeface="宋体" pitchFamily="2" charset="-122"/>
              </a:rPr>
              <a:t>Common Diagrams (4 of 4)</a:t>
            </a:r>
          </a:p>
        </p:txBody>
      </p:sp>
      <p:sp>
        <p:nvSpPr>
          <p:cNvPr id="501763" name="Rectangle 3"/>
          <p:cNvSpPr>
            <a:spLocks noGrp="1" noChangeArrowheads="1"/>
          </p:cNvSpPr>
          <p:nvPr>
            <p:ph idx="1"/>
          </p:nvPr>
        </p:nvSpPr>
        <p:spPr>
          <a:xfrm>
            <a:off x="304800" y="1261730"/>
            <a:ext cx="8458200" cy="4572000"/>
          </a:xfrm>
        </p:spPr>
        <p:txBody>
          <a:bodyPr/>
          <a:lstStyle/>
          <a:p>
            <a:pPr marL="342900" indent="-342900"/>
            <a:r>
              <a:rPr lang="en-US" altLang="zh-CN" sz="2800" dirty="0">
                <a:ea typeface="宋体" pitchFamily="2" charset="-122"/>
              </a:rPr>
              <a:t>Component diagram</a:t>
            </a:r>
          </a:p>
          <a:p>
            <a:pPr marL="742950" lvl="1" indent="-284163"/>
            <a:r>
              <a:rPr lang="en-US" altLang="zh-CN" sz="2400" dirty="0">
                <a:ea typeface="宋体" pitchFamily="2" charset="-122"/>
              </a:rPr>
              <a:t>shows the organizations and dependencies among a set of components</a:t>
            </a:r>
          </a:p>
          <a:p>
            <a:pPr marL="742950" lvl="1" indent="-284163"/>
            <a:r>
              <a:rPr lang="en-US" altLang="zh-CN" sz="2400" dirty="0">
                <a:ea typeface="宋体" pitchFamily="2" charset="-122"/>
              </a:rPr>
              <a:t>related to class diagrams</a:t>
            </a:r>
          </a:p>
          <a:p>
            <a:pPr marL="742950" lvl="1" indent="-284163"/>
            <a:r>
              <a:rPr lang="en-US" altLang="zh-CN" sz="2400" dirty="0">
                <a:ea typeface="宋体" pitchFamily="2" charset="-122"/>
              </a:rPr>
              <a:t>static implementation view of the system</a:t>
            </a:r>
          </a:p>
          <a:p>
            <a:pPr marL="342900" indent="-342900"/>
            <a:r>
              <a:rPr lang="en-US" altLang="zh-CN" sz="2800" dirty="0">
                <a:ea typeface="宋体" pitchFamily="2" charset="-122"/>
              </a:rPr>
              <a:t>Deployment diagram</a:t>
            </a:r>
          </a:p>
          <a:p>
            <a:pPr marL="742950" lvl="1" indent="-284163"/>
            <a:r>
              <a:rPr lang="en-US" altLang="zh-CN" sz="2400" dirty="0">
                <a:ea typeface="宋体" pitchFamily="2" charset="-122"/>
              </a:rPr>
              <a:t>shows the configuration of run-time processing node and the components that live on them</a:t>
            </a:r>
          </a:p>
          <a:p>
            <a:pPr marL="742950" lvl="1" indent="-284163"/>
            <a:r>
              <a:rPr lang="en-US" altLang="zh-CN" sz="2400" dirty="0">
                <a:ea typeface="宋体" pitchFamily="2" charset="-122"/>
              </a:rPr>
              <a:t>related to component diagrams </a:t>
            </a:r>
          </a:p>
          <a:p>
            <a:pPr marL="742950" lvl="1" indent="-284163"/>
            <a:r>
              <a:rPr lang="en-US" altLang="zh-CN" sz="2400" dirty="0">
                <a:ea typeface="宋体" pitchFamily="2" charset="-122"/>
              </a:rPr>
              <a:t>static deployment view of an architecture</a:t>
            </a:r>
          </a:p>
          <a:p>
            <a:pPr marL="742950" lvl="1" indent="-284163"/>
            <a:endParaRPr lang="en-US" altLang="zh-CN" sz="2400" dirty="0">
              <a:ea typeface="宋体" pitchFamily="2" charset="-122"/>
            </a:endParaRPr>
          </a:p>
        </p:txBody>
      </p:sp>
    </p:spTree>
    <p:extLst>
      <p:ext uri="{BB962C8B-B14F-4D97-AF65-F5344CB8AC3E}">
        <p14:creationId xmlns:p14="http://schemas.microsoft.com/office/powerpoint/2010/main" val="11772908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zh-CN">
                <a:ea typeface="宋体" pitchFamily="2" charset="-122"/>
              </a:rPr>
              <a:t>Use-Case Diagram</a:t>
            </a:r>
          </a:p>
        </p:txBody>
      </p:sp>
      <p:pic>
        <p:nvPicPr>
          <p:cNvPr id="546819" name="Picture 3"/>
          <p:cNvPicPr>
            <a:picLocks noChangeAspect="1" noChangeArrowheads="1"/>
          </p:cNvPicPr>
          <p:nvPr/>
        </p:nvPicPr>
        <p:blipFill>
          <a:blip r:embed="rId3" cstate="print"/>
          <a:srcRect/>
          <a:stretch>
            <a:fillRect/>
          </a:stretch>
        </p:blipFill>
        <p:spPr bwMode="auto">
          <a:xfrm>
            <a:off x="989013" y="1420813"/>
            <a:ext cx="7316787" cy="4473575"/>
          </a:xfrm>
          <a:prstGeom prst="rect">
            <a:avLst/>
          </a:prstGeom>
          <a:noFill/>
          <a:ln w="9525">
            <a:solidFill>
              <a:schemeClr val="bg2"/>
            </a:solidFill>
            <a:miter lim="800000"/>
            <a:headEnd/>
            <a:tailEnd/>
          </a:ln>
          <a:effectLst>
            <a:outerShdw dist="35921" dir="2700000" algn="ctr" rotWithShape="0">
              <a:schemeClr val="folHlink"/>
            </a:outerShdw>
          </a:effectLst>
        </p:spPr>
      </p:pic>
      <p:sp>
        <p:nvSpPr>
          <p:cNvPr id="546820" name="Text Box 4"/>
          <p:cNvSpPr txBox="1">
            <a:spLocks noChangeArrowheads="1"/>
          </p:cNvSpPr>
          <p:nvPr/>
        </p:nvSpPr>
        <p:spPr bwMode="auto">
          <a:xfrm>
            <a:off x="1325563" y="5580063"/>
            <a:ext cx="2713037" cy="901700"/>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Actor</a:t>
            </a:r>
          </a:p>
          <a:p>
            <a:r>
              <a:rPr lang="en-US" altLang="zh-CN" sz="1600">
                <a:ea typeface="宋体" pitchFamily="2" charset="-122"/>
              </a:rPr>
              <a:t>Someone or something that</a:t>
            </a:r>
          </a:p>
          <a:p>
            <a:r>
              <a:rPr lang="en-US" altLang="zh-CN" sz="1600">
                <a:ea typeface="宋体" pitchFamily="2" charset="-122"/>
              </a:rPr>
              <a:t>Interacts with the system</a:t>
            </a:r>
          </a:p>
        </p:txBody>
      </p:sp>
      <p:sp>
        <p:nvSpPr>
          <p:cNvPr id="546821" name="Text Box 5"/>
          <p:cNvSpPr txBox="1">
            <a:spLocks noChangeArrowheads="1"/>
          </p:cNvSpPr>
          <p:nvPr/>
        </p:nvSpPr>
        <p:spPr bwMode="auto">
          <a:xfrm>
            <a:off x="5021263" y="5580063"/>
            <a:ext cx="2441575" cy="657225"/>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Use Case</a:t>
            </a:r>
          </a:p>
          <a:p>
            <a:r>
              <a:rPr lang="en-US" altLang="zh-CN" sz="1600">
                <a:ea typeface="宋体" pitchFamily="2" charset="-122"/>
              </a:rPr>
              <a:t>Units of system behavior</a:t>
            </a:r>
          </a:p>
        </p:txBody>
      </p:sp>
      <p:sp>
        <p:nvSpPr>
          <p:cNvPr id="546822" name="Line 6"/>
          <p:cNvSpPr>
            <a:spLocks noChangeShapeType="1"/>
          </p:cNvSpPr>
          <p:nvPr/>
        </p:nvSpPr>
        <p:spPr bwMode="auto">
          <a:xfrm flipV="1">
            <a:off x="2398713" y="5010150"/>
            <a:ext cx="814387" cy="815975"/>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46823" name="Line 7"/>
          <p:cNvSpPr>
            <a:spLocks noChangeShapeType="1"/>
          </p:cNvSpPr>
          <p:nvPr/>
        </p:nvSpPr>
        <p:spPr bwMode="auto">
          <a:xfrm flipV="1">
            <a:off x="6389688" y="4819650"/>
            <a:ext cx="566737" cy="939800"/>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Tree>
    <p:extLst>
      <p:ext uri="{BB962C8B-B14F-4D97-AF65-F5344CB8AC3E}">
        <p14:creationId xmlns:p14="http://schemas.microsoft.com/office/powerpoint/2010/main" val="23539629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altLang="zh-CN">
                <a:ea typeface="宋体" pitchFamily="2" charset="-122"/>
              </a:rPr>
              <a:t>Samples (UML1.x)</a:t>
            </a:r>
          </a:p>
        </p:txBody>
      </p:sp>
      <p:sp>
        <p:nvSpPr>
          <p:cNvPr id="565251" name="Rectangle 3"/>
          <p:cNvSpPr>
            <a:spLocks noGrp="1" noChangeArrowheads="1"/>
          </p:cNvSpPr>
          <p:nvPr>
            <p:ph idx="1"/>
          </p:nvPr>
        </p:nvSpPr>
        <p:spPr/>
        <p:txBody>
          <a:bodyPr/>
          <a:lstStyle/>
          <a:p>
            <a:r>
              <a:rPr lang="en-US" altLang="zh-CN">
                <a:ea typeface="宋体" pitchFamily="2" charset="-122"/>
              </a:rPr>
              <a:t>Use Case Diagram</a:t>
            </a:r>
          </a:p>
          <a:p>
            <a:pPr>
              <a:buFont typeface="Wingdings" pitchFamily="2" charset="2"/>
              <a:buNone/>
            </a:pPr>
            <a:endParaRPr lang="zh-CN" altLang="en-US">
              <a:ea typeface="宋体" pitchFamily="2" charset="-122"/>
            </a:endParaRPr>
          </a:p>
        </p:txBody>
      </p:sp>
      <p:graphicFrame>
        <p:nvGraphicFramePr>
          <p:cNvPr id="565252" name="Object 4"/>
          <p:cNvGraphicFramePr>
            <a:graphicFrameLocks noChangeAspect="1"/>
          </p:cNvGraphicFramePr>
          <p:nvPr/>
        </p:nvGraphicFramePr>
        <p:xfrm>
          <a:off x="2781300" y="2384425"/>
          <a:ext cx="4724400" cy="4143375"/>
        </p:xfrm>
        <a:graphic>
          <a:graphicData uri="http://schemas.openxmlformats.org/presentationml/2006/ole">
            <mc:AlternateContent xmlns:mc="http://schemas.openxmlformats.org/markup-compatibility/2006">
              <mc:Choice xmlns:v="urn:schemas-microsoft-com:vml" Requires="v">
                <p:oleObj spid="_x0000_s1028" r:id="rId3" imgW="5609524" imgH="4704762" progId="PBrush">
                  <p:embed/>
                </p:oleObj>
              </mc:Choice>
              <mc:Fallback>
                <p:oleObj r:id="rId3" imgW="5609524" imgH="470476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5775" r="362" b="1724"/>
                      <a:stretch>
                        <a:fillRect/>
                      </a:stretch>
                    </p:blipFill>
                    <p:spPr bwMode="auto">
                      <a:xfrm>
                        <a:off x="2781300" y="2384425"/>
                        <a:ext cx="4724400" cy="414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281308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8866" name="Picture 2"/>
          <p:cNvPicPr>
            <a:picLocks noChangeAspect="1" noChangeArrowheads="1"/>
          </p:cNvPicPr>
          <p:nvPr/>
        </p:nvPicPr>
        <p:blipFill>
          <a:blip r:embed="rId3" cstate="print"/>
          <a:srcRect/>
          <a:stretch>
            <a:fillRect/>
          </a:stretch>
        </p:blipFill>
        <p:spPr bwMode="auto">
          <a:xfrm>
            <a:off x="4987925" y="769938"/>
            <a:ext cx="3073400" cy="5861050"/>
          </a:xfrm>
          <a:prstGeom prst="rect">
            <a:avLst/>
          </a:prstGeom>
          <a:noFill/>
          <a:ln w="9525">
            <a:noFill/>
            <a:miter lim="800000"/>
            <a:headEnd/>
            <a:tailEnd/>
          </a:ln>
          <a:effectLst/>
        </p:spPr>
      </p:pic>
      <p:sp>
        <p:nvSpPr>
          <p:cNvPr id="548867" name="Rectangle 3"/>
          <p:cNvSpPr>
            <a:spLocks noGrp="1" noChangeArrowheads="1"/>
          </p:cNvSpPr>
          <p:nvPr>
            <p:ph type="title"/>
          </p:nvPr>
        </p:nvSpPr>
        <p:spPr/>
        <p:txBody>
          <a:bodyPr/>
          <a:lstStyle/>
          <a:p>
            <a:r>
              <a:rPr lang="en-US" altLang="zh-CN">
                <a:ea typeface="宋体" pitchFamily="2" charset="-122"/>
              </a:rPr>
              <a:t>Activity Diagram</a:t>
            </a:r>
          </a:p>
        </p:txBody>
      </p:sp>
      <p:sp>
        <p:nvSpPr>
          <p:cNvPr id="548868" name="Text Box 4"/>
          <p:cNvSpPr txBox="1">
            <a:spLocks noChangeArrowheads="1"/>
          </p:cNvSpPr>
          <p:nvPr/>
        </p:nvSpPr>
        <p:spPr bwMode="auto">
          <a:xfrm>
            <a:off x="411163" y="1111250"/>
            <a:ext cx="2646362" cy="657225"/>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Action</a:t>
            </a:r>
          </a:p>
          <a:p>
            <a:r>
              <a:rPr lang="en-US" altLang="zh-CN" sz="1600">
                <a:ea typeface="宋体" pitchFamily="2" charset="-122"/>
              </a:rPr>
              <a:t>A step in the flow of events</a:t>
            </a:r>
          </a:p>
        </p:txBody>
      </p:sp>
      <p:sp>
        <p:nvSpPr>
          <p:cNvPr id="548869" name="Text Box 5"/>
          <p:cNvSpPr txBox="1">
            <a:spLocks noChangeArrowheads="1"/>
          </p:cNvSpPr>
          <p:nvPr/>
        </p:nvSpPr>
        <p:spPr bwMode="auto">
          <a:xfrm>
            <a:off x="411163" y="1935163"/>
            <a:ext cx="2800350" cy="901700"/>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Decision</a:t>
            </a:r>
          </a:p>
          <a:p>
            <a:r>
              <a:rPr lang="en-US" altLang="zh-CN" sz="1600">
                <a:ea typeface="宋体" pitchFamily="2" charset="-122"/>
              </a:rPr>
              <a:t>Flows split based on a guard</a:t>
            </a:r>
          </a:p>
          <a:p>
            <a:r>
              <a:rPr lang="en-US" altLang="zh-CN" sz="1600">
                <a:ea typeface="宋体" pitchFamily="2" charset="-122"/>
              </a:rPr>
              <a:t>condition </a:t>
            </a:r>
          </a:p>
        </p:txBody>
      </p:sp>
      <p:sp>
        <p:nvSpPr>
          <p:cNvPr id="548870" name="Text Box 6"/>
          <p:cNvSpPr txBox="1">
            <a:spLocks noChangeArrowheads="1"/>
          </p:cNvSpPr>
          <p:nvPr/>
        </p:nvSpPr>
        <p:spPr bwMode="auto">
          <a:xfrm>
            <a:off x="411163" y="5141913"/>
            <a:ext cx="2282825" cy="901700"/>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Flow</a:t>
            </a:r>
          </a:p>
          <a:p>
            <a:r>
              <a:rPr lang="en-US" altLang="zh-CN" sz="1600">
                <a:ea typeface="宋体" pitchFamily="2" charset="-122"/>
              </a:rPr>
              <a:t>Show the sequence of </a:t>
            </a:r>
          </a:p>
          <a:p>
            <a:r>
              <a:rPr lang="en-US" altLang="zh-CN" sz="1600">
                <a:ea typeface="宋体" pitchFamily="2" charset="-122"/>
              </a:rPr>
              <a:t>activities</a:t>
            </a:r>
          </a:p>
        </p:txBody>
      </p:sp>
      <p:sp>
        <p:nvSpPr>
          <p:cNvPr id="548871" name="Line 7"/>
          <p:cNvSpPr>
            <a:spLocks noChangeShapeType="1"/>
          </p:cNvSpPr>
          <p:nvPr/>
        </p:nvSpPr>
        <p:spPr bwMode="auto">
          <a:xfrm>
            <a:off x="3036888" y="1371600"/>
            <a:ext cx="2740025" cy="80963"/>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48872" name="Line 8"/>
          <p:cNvSpPr>
            <a:spLocks noChangeShapeType="1"/>
          </p:cNvSpPr>
          <p:nvPr/>
        </p:nvSpPr>
        <p:spPr bwMode="auto">
          <a:xfrm>
            <a:off x="3268663" y="2462213"/>
            <a:ext cx="3062287" cy="695325"/>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48873" name="Line 9"/>
          <p:cNvSpPr>
            <a:spLocks noChangeShapeType="1"/>
          </p:cNvSpPr>
          <p:nvPr/>
        </p:nvSpPr>
        <p:spPr bwMode="auto">
          <a:xfrm flipV="1">
            <a:off x="3176588" y="5451475"/>
            <a:ext cx="2974975" cy="166688"/>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48874" name="Text Box 10"/>
          <p:cNvSpPr txBox="1">
            <a:spLocks noChangeArrowheads="1"/>
          </p:cNvSpPr>
          <p:nvPr/>
        </p:nvSpPr>
        <p:spPr bwMode="auto">
          <a:xfrm>
            <a:off x="411163" y="3003550"/>
            <a:ext cx="2879725" cy="657225"/>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Fork</a:t>
            </a:r>
          </a:p>
          <a:p>
            <a:r>
              <a:rPr lang="en-US" altLang="zh-CN" sz="1600">
                <a:ea typeface="宋体" pitchFamily="2" charset="-122"/>
              </a:rPr>
              <a:t>Beginning of concurrent flows</a:t>
            </a:r>
          </a:p>
        </p:txBody>
      </p:sp>
      <p:sp>
        <p:nvSpPr>
          <p:cNvPr id="548875" name="Line 11"/>
          <p:cNvSpPr>
            <a:spLocks noChangeShapeType="1"/>
          </p:cNvSpPr>
          <p:nvPr/>
        </p:nvSpPr>
        <p:spPr bwMode="auto">
          <a:xfrm>
            <a:off x="3313113" y="3540125"/>
            <a:ext cx="1900237" cy="327025"/>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48876" name="Text Box 12"/>
          <p:cNvSpPr txBox="1">
            <a:spLocks noChangeArrowheads="1"/>
          </p:cNvSpPr>
          <p:nvPr/>
        </p:nvSpPr>
        <p:spPr bwMode="auto">
          <a:xfrm>
            <a:off x="411163" y="4071938"/>
            <a:ext cx="2295525" cy="657225"/>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Join</a:t>
            </a:r>
          </a:p>
          <a:p>
            <a:r>
              <a:rPr lang="en-US" altLang="zh-CN" sz="1600">
                <a:ea typeface="宋体" pitchFamily="2" charset="-122"/>
              </a:rPr>
              <a:t>End of concurrent flow </a:t>
            </a:r>
          </a:p>
        </p:txBody>
      </p:sp>
      <p:sp>
        <p:nvSpPr>
          <p:cNvPr id="548877" name="Line 13"/>
          <p:cNvSpPr>
            <a:spLocks noChangeShapeType="1"/>
          </p:cNvSpPr>
          <p:nvPr/>
        </p:nvSpPr>
        <p:spPr bwMode="auto">
          <a:xfrm>
            <a:off x="3313113" y="4483100"/>
            <a:ext cx="1890712" cy="660400"/>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Tree>
    <p:extLst>
      <p:ext uri="{BB962C8B-B14F-4D97-AF65-F5344CB8AC3E}">
        <p14:creationId xmlns:p14="http://schemas.microsoft.com/office/powerpoint/2010/main" val="9073809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Rectangle 3"/>
          <p:cNvSpPr>
            <a:spLocks noGrp="1" noChangeArrowheads="1"/>
          </p:cNvSpPr>
          <p:nvPr>
            <p:ph idx="1"/>
          </p:nvPr>
        </p:nvSpPr>
        <p:spPr>
          <a:xfrm>
            <a:off x="382772" y="588193"/>
            <a:ext cx="8229600" cy="4525963"/>
          </a:xfrm>
        </p:spPr>
        <p:txBody>
          <a:bodyPr/>
          <a:lstStyle/>
          <a:p>
            <a:r>
              <a:rPr lang="en-US" altLang="zh-CN" dirty="0">
                <a:ea typeface="宋体" pitchFamily="2" charset="-122"/>
              </a:rPr>
              <a:t>Activity Diagram</a:t>
            </a:r>
          </a:p>
        </p:txBody>
      </p:sp>
      <p:graphicFrame>
        <p:nvGraphicFramePr>
          <p:cNvPr id="571396" name="Object 4"/>
          <p:cNvGraphicFramePr>
            <a:graphicFrameLocks noChangeAspect="1"/>
          </p:cNvGraphicFramePr>
          <p:nvPr>
            <p:extLst>
              <p:ext uri="{D42A27DB-BD31-4B8C-83A1-F6EECF244321}">
                <p14:modId xmlns:p14="http://schemas.microsoft.com/office/powerpoint/2010/main" val="3750268576"/>
              </p:ext>
            </p:extLst>
          </p:nvPr>
        </p:nvGraphicFramePr>
        <p:xfrm>
          <a:off x="2085089" y="1692349"/>
          <a:ext cx="5495925" cy="4343400"/>
        </p:xfrm>
        <a:graphic>
          <a:graphicData uri="http://schemas.openxmlformats.org/presentationml/2006/ole">
            <mc:AlternateContent xmlns:mc="http://schemas.openxmlformats.org/markup-compatibility/2006">
              <mc:Choice xmlns:v="urn:schemas-microsoft-com:vml" Requires="v">
                <p:oleObj spid="_x0000_s2052" name="位图图像" r:id="rId3" imgW="6200000" imgH="5582429" progId="PBrush">
                  <p:embed/>
                </p:oleObj>
              </mc:Choice>
              <mc:Fallback>
                <p:oleObj name="位图图像" r:id="rId3" imgW="6200000" imgH="5582429"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089" y="1692349"/>
                        <a:ext cx="5495925"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67783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US" altLang="zh-CN">
                <a:ea typeface="宋体" pitchFamily="2" charset="-122"/>
              </a:rPr>
              <a:t>What Is a Model?</a:t>
            </a:r>
          </a:p>
        </p:txBody>
      </p:sp>
      <p:sp>
        <p:nvSpPr>
          <p:cNvPr id="574467" name="Rectangle 3"/>
          <p:cNvSpPr>
            <a:spLocks noGrp="1" noChangeArrowheads="1"/>
          </p:cNvSpPr>
          <p:nvPr>
            <p:ph idx="1"/>
          </p:nvPr>
        </p:nvSpPr>
        <p:spPr>
          <a:xfrm>
            <a:off x="533400" y="1308100"/>
            <a:ext cx="7772400" cy="4572000"/>
          </a:xfrm>
        </p:spPr>
        <p:txBody>
          <a:bodyPr/>
          <a:lstStyle/>
          <a:p>
            <a:r>
              <a:rPr lang="en-US" altLang="zh-CN" dirty="0">
                <a:ea typeface="宋体" pitchFamily="2" charset="-122"/>
              </a:rPr>
              <a:t>A model is a simplification of reality.</a:t>
            </a:r>
          </a:p>
        </p:txBody>
      </p:sp>
      <p:sp>
        <p:nvSpPr>
          <p:cNvPr id="574468" name="Rectangle 4"/>
          <p:cNvSpPr>
            <a:spLocks noChangeArrowheads="1"/>
          </p:cNvSpPr>
          <p:nvPr/>
        </p:nvSpPr>
        <p:spPr bwMode="auto">
          <a:xfrm>
            <a:off x="0" y="889000"/>
            <a:ext cx="9144000" cy="838200"/>
          </a:xfrm>
          <a:prstGeom prst="rect">
            <a:avLst/>
          </a:prstGeom>
          <a:noFill/>
          <a:ln w="9525">
            <a:noFill/>
            <a:miter lim="800000"/>
            <a:headEnd/>
            <a:tailEnd/>
          </a:ln>
          <a:effectLst/>
        </p:spPr>
        <p:txBody>
          <a:bodyPr lIns="107950" tIns="53975" rIns="107950" bIns="53975">
            <a:spAutoFit/>
          </a:bodyPr>
          <a:lstStyle/>
          <a:p>
            <a:endParaRPr lang="zh-CN" altLang="en-US" sz="2400">
              <a:ea typeface="宋体" pitchFamily="2" charset="-122"/>
            </a:endParaRPr>
          </a:p>
          <a:p>
            <a:endParaRPr lang="zh-CN" altLang="en-US" sz="2400">
              <a:ea typeface="宋体" pitchFamily="2" charset="-122"/>
            </a:endParaRPr>
          </a:p>
        </p:txBody>
      </p:sp>
      <p:sp>
        <p:nvSpPr>
          <p:cNvPr id="574469" name="Rectangle 5"/>
          <p:cNvSpPr>
            <a:spLocks noChangeArrowheads="1"/>
          </p:cNvSpPr>
          <p:nvPr/>
        </p:nvSpPr>
        <p:spPr bwMode="auto">
          <a:xfrm>
            <a:off x="0" y="1727200"/>
            <a:ext cx="9144000" cy="0"/>
          </a:xfrm>
          <a:prstGeom prst="rect">
            <a:avLst/>
          </a:prstGeom>
          <a:noFill/>
          <a:ln w="9525">
            <a:noFill/>
            <a:miter lim="800000"/>
            <a:headEnd/>
            <a:tailEnd/>
          </a:ln>
          <a:effectLst/>
        </p:spPr>
        <p:txBody>
          <a:bodyPr lIns="107950" tIns="53975" rIns="107950" bIns="53975">
            <a:spAutoFit/>
          </a:bodyPr>
          <a:lstStyle/>
          <a:p>
            <a:endParaRPr lang="en-US"/>
          </a:p>
        </p:txBody>
      </p:sp>
      <p:sp>
        <p:nvSpPr>
          <p:cNvPr id="574470" name="Rectangle 6"/>
          <p:cNvSpPr>
            <a:spLocks noChangeArrowheads="1"/>
          </p:cNvSpPr>
          <p:nvPr/>
        </p:nvSpPr>
        <p:spPr bwMode="auto">
          <a:xfrm>
            <a:off x="0" y="5132388"/>
            <a:ext cx="9144000" cy="838200"/>
          </a:xfrm>
          <a:prstGeom prst="rect">
            <a:avLst/>
          </a:prstGeom>
          <a:noFill/>
          <a:ln w="9525">
            <a:noFill/>
            <a:miter lim="800000"/>
            <a:headEnd/>
            <a:tailEnd/>
          </a:ln>
          <a:effectLst/>
        </p:spPr>
        <p:txBody>
          <a:bodyPr lIns="107950" tIns="53975" rIns="107950" bIns="53975">
            <a:spAutoFit/>
          </a:bodyPr>
          <a:lstStyle/>
          <a:p>
            <a:endParaRPr lang="zh-CN" altLang="en-US" sz="2400">
              <a:ea typeface="宋体" pitchFamily="2" charset="-122"/>
            </a:endParaRPr>
          </a:p>
          <a:p>
            <a:endParaRPr lang="zh-CN" altLang="en-US" sz="2400">
              <a:ea typeface="宋体" pitchFamily="2" charset="-122"/>
            </a:endParaRPr>
          </a:p>
        </p:txBody>
      </p:sp>
      <p:pic>
        <p:nvPicPr>
          <p:cNvPr id="574471" name="Picture 7"/>
          <p:cNvPicPr>
            <a:picLocks noChangeAspect="1" noChangeArrowheads="1"/>
          </p:cNvPicPr>
          <p:nvPr/>
        </p:nvPicPr>
        <p:blipFill>
          <a:blip r:embed="rId3" cstate="print"/>
          <a:srcRect/>
          <a:stretch>
            <a:fillRect/>
          </a:stretch>
        </p:blipFill>
        <p:spPr bwMode="auto">
          <a:xfrm>
            <a:off x="533400" y="1797050"/>
            <a:ext cx="2819400" cy="766763"/>
          </a:xfrm>
          <a:prstGeom prst="rect">
            <a:avLst/>
          </a:prstGeom>
          <a:noFill/>
          <a:ln w="9525">
            <a:noFill/>
            <a:miter lim="800000"/>
            <a:headEnd/>
            <a:tailEnd/>
          </a:ln>
          <a:effectLst/>
        </p:spPr>
      </p:pic>
      <p:pic>
        <p:nvPicPr>
          <p:cNvPr id="574472" name="Picture 8"/>
          <p:cNvPicPr>
            <a:picLocks noChangeAspect="1" noChangeArrowheads="1"/>
          </p:cNvPicPr>
          <p:nvPr/>
        </p:nvPicPr>
        <p:blipFill>
          <a:blip r:embed="rId4" cstate="print"/>
          <a:srcRect/>
          <a:stretch>
            <a:fillRect/>
          </a:stretch>
        </p:blipFill>
        <p:spPr bwMode="auto">
          <a:xfrm>
            <a:off x="674688" y="2855913"/>
            <a:ext cx="2692400" cy="1747837"/>
          </a:xfrm>
          <a:prstGeom prst="rect">
            <a:avLst/>
          </a:prstGeom>
          <a:noFill/>
          <a:ln w="9525">
            <a:noFill/>
            <a:miter lim="800000"/>
            <a:headEnd/>
            <a:tailEnd/>
          </a:ln>
          <a:effectLst/>
        </p:spPr>
      </p:pic>
      <p:pic>
        <p:nvPicPr>
          <p:cNvPr id="574473" name="Picture 9"/>
          <p:cNvPicPr>
            <a:picLocks noChangeAspect="1" noChangeArrowheads="1"/>
          </p:cNvPicPr>
          <p:nvPr/>
        </p:nvPicPr>
        <p:blipFill>
          <a:blip r:embed="rId5" cstate="print"/>
          <a:srcRect/>
          <a:stretch>
            <a:fillRect/>
          </a:stretch>
        </p:blipFill>
        <p:spPr bwMode="auto">
          <a:xfrm>
            <a:off x="762000" y="4854575"/>
            <a:ext cx="2819400" cy="1241425"/>
          </a:xfrm>
          <a:prstGeom prst="rect">
            <a:avLst/>
          </a:prstGeom>
          <a:noFill/>
          <a:ln w="9525">
            <a:noFill/>
            <a:miter lim="800000"/>
            <a:headEnd/>
            <a:tailEnd/>
          </a:ln>
          <a:effectLst/>
        </p:spPr>
      </p:pic>
      <p:pic>
        <p:nvPicPr>
          <p:cNvPr id="574474" name="Picture 10"/>
          <p:cNvPicPr>
            <a:picLocks noChangeAspect="1" noChangeArrowheads="1"/>
          </p:cNvPicPr>
          <p:nvPr/>
        </p:nvPicPr>
        <p:blipFill>
          <a:blip r:embed="rId6" cstate="print"/>
          <a:srcRect/>
          <a:stretch>
            <a:fillRect/>
          </a:stretch>
        </p:blipFill>
        <p:spPr bwMode="auto">
          <a:xfrm>
            <a:off x="3804684" y="3338403"/>
            <a:ext cx="914400" cy="646112"/>
          </a:xfrm>
          <a:prstGeom prst="rect">
            <a:avLst/>
          </a:prstGeom>
          <a:noFill/>
          <a:ln w="9525">
            <a:noFill/>
            <a:miter lim="800000"/>
            <a:headEnd/>
            <a:tailEnd/>
          </a:ln>
          <a:effectLst/>
        </p:spPr>
      </p:pic>
      <p:pic>
        <p:nvPicPr>
          <p:cNvPr id="574475" name="Picture 11"/>
          <p:cNvPicPr>
            <a:picLocks noChangeAspect="1" noChangeArrowheads="1"/>
          </p:cNvPicPr>
          <p:nvPr/>
        </p:nvPicPr>
        <p:blipFill>
          <a:blip r:embed="rId7" cstate="print"/>
          <a:srcRect/>
          <a:stretch>
            <a:fillRect/>
          </a:stretch>
        </p:blipFill>
        <p:spPr bwMode="auto">
          <a:xfrm>
            <a:off x="4953000" y="2514600"/>
            <a:ext cx="3619500" cy="2409825"/>
          </a:xfrm>
          <a:prstGeom prst="rect">
            <a:avLst/>
          </a:prstGeom>
          <a:noFill/>
          <a:ln w="9525">
            <a:noFill/>
            <a:miter lim="800000"/>
            <a:headEnd/>
            <a:tailEnd/>
          </a:ln>
          <a:effectLst/>
        </p:spPr>
      </p:pic>
    </p:spTree>
    <p:extLst>
      <p:ext uri="{BB962C8B-B14F-4D97-AF65-F5344CB8AC3E}">
        <p14:creationId xmlns:p14="http://schemas.microsoft.com/office/powerpoint/2010/main" val="11416376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46567" y="93885"/>
            <a:ext cx="8229600" cy="1143000"/>
          </a:xfrm>
        </p:spPr>
        <p:txBody>
          <a:bodyPr/>
          <a:lstStyle/>
          <a:p>
            <a:r>
              <a:rPr lang="en-US" altLang="zh-CN" dirty="0">
                <a:ea typeface="宋体" pitchFamily="2" charset="-122"/>
              </a:rPr>
              <a:t>What is a Design Model?</a:t>
            </a:r>
          </a:p>
        </p:txBody>
      </p:sp>
      <p:sp>
        <p:nvSpPr>
          <p:cNvPr id="550915" name="Rectangle 3"/>
          <p:cNvSpPr>
            <a:spLocks noGrp="1" noChangeArrowheads="1"/>
          </p:cNvSpPr>
          <p:nvPr>
            <p:ph idx="1"/>
          </p:nvPr>
        </p:nvSpPr>
        <p:spPr>
          <a:xfrm>
            <a:off x="372583" y="1190736"/>
            <a:ext cx="8007350" cy="5043487"/>
          </a:xfrm>
          <a:noFill/>
          <a:ln/>
        </p:spPr>
        <p:txBody>
          <a:bodyPr/>
          <a:lstStyle/>
          <a:p>
            <a:pPr>
              <a:buFont typeface="Wingdings" pitchFamily="2" charset="2"/>
              <a:buNone/>
            </a:pPr>
            <a:r>
              <a:rPr lang="en-US" altLang="zh-CN" sz="2800" dirty="0">
                <a:ea typeface="宋体" pitchFamily="2" charset="-122"/>
              </a:rPr>
              <a:t>A design model:</a:t>
            </a:r>
          </a:p>
          <a:p>
            <a:pPr lvl="1"/>
            <a:r>
              <a:rPr lang="en-US" altLang="zh-CN" sz="2400" dirty="0">
                <a:ea typeface="宋体" pitchFamily="2" charset="-122"/>
              </a:rPr>
              <a:t>Describes the realization of use cases in terms of design elements</a:t>
            </a:r>
          </a:p>
          <a:p>
            <a:pPr lvl="1"/>
            <a:r>
              <a:rPr lang="en-US" altLang="zh-CN" sz="2400" dirty="0">
                <a:ea typeface="宋体" pitchFamily="2" charset="-122"/>
              </a:rPr>
              <a:t>Describes the design of the application</a:t>
            </a:r>
          </a:p>
          <a:p>
            <a:pPr lvl="1"/>
            <a:r>
              <a:rPr lang="en-US" altLang="zh-CN" sz="2400" dirty="0">
                <a:ea typeface="宋体" pitchFamily="2" charset="-122"/>
              </a:rPr>
              <a:t>Contains the following diagrams:</a:t>
            </a:r>
          </a:p>
          <a:p>
            <a:pPr lvl="2"/>
            <a:r>
              <a:rPr lang="en-US" altLang="zh-CN" sz="2400" dirty="0">
                <a:ea typeface="宋体" pitchFamily="2" charset="-122"/>
              </a:rPr>
              <a:t>Class: Shows UML classes and relationships</a:t>
            </a:r>
          </a:p>
          <a:p>
            <a:pPr lvl="2"/>
            <a:r>
              <a:rPr lang="en-US" altLang="zh-CN" sz="2400" dirty="0">
                <a:ea typeface="宋体" pitchFamily="2" charset="-122"/>
              </a:rPr>
              <a:t>Component: Shows the structure of elements in the implementation model</a:t>
            </a:r>
          </a:p>
          <a:p>
            <a:pPr lvl="2"/>
            <a:r>
              <a:rPr lang="en-US" altLang="zh-CN" sz="2400" dirty="0">
                <a:ea typeface="宋体" pitchFamily="2" charset="-122"/>
              </a:rPr>
              <a:t>Communication and Sequence: Show how objects and classes interact</a:t>
            </a:r>
          </a:p>
          <a:p>
            <a:pPr lvl="2"/>
            <a:r>
              <a:rPr lang="en-US" altLang="zh-CN" sz="2400" dirty="0">
                <a:ea typeface="宋体" pitchFamily="2" charset="-122"/>
              </a:rPr>
              <a:t>State Machine: Shows event-driven behavior</a:t>
            </a:r>
          </a:p>
        </p:txBody>
      </p:sp>
    </p:spTree>
    <p:extLst>
      <p:ext uri="{BB962C8B-B14F-4D97-AF65-F5344CB8AC3E}">
        <p14:creationId xmlns:p14="http://schemas.microsoft.com/office/powerpoint/2010/main" val="15262726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62" name="Picture 2"/>
          <p:cNvPicPr>
            <a:picLocks noChangeAspect="1" noChangeArrowheads="1"/>
          </p:cNvPicPr>
          <p:nvPr/>
        </p:nvPicPr>
        <p:blipFill>
          <a:blip r:embed="rId3" cstate="print"/>
          <a:srcRect/>
          <a:stretch>
            <a:fillRect/>
          </a:stretch>
        </p:blipFill>
        <p:spPr bwMode="auto">
          <a:xfrm>
            <a:off x="2892425" y="1577975"/>
            <a:ext cx="5983288" cy="4697413"/>
          </a:xfrm>
          <a:prstGeom prst="rect">
            <a:avLst/>
          </a:prstGeom>
          <a:noFill/>
          <a:ln w="9525">
            <a:solidFill>
              <a:schemeClr val="bg2"/>
            </a:solidFill>
            <a:miter lim="800000"/>
            <a:headEnd/>
            <a:tailEnd/>
          </a:ln>
          <a:effectLst>
            <a:outerShdw dist="35921" dir="2700000" algn="ctr" rotWithShape="0">
              <a:schemeClr val="folHlink"/>
            </a:outerShdw>
          </a:effectLst>
        </p:spPr>
      </p:pic>
      <p:sp>
        <p:nvSpPr>
          <p:cNvPr id="552963" name="Rectangle 3"/>
          <p:cNvSpPr>
            <a:spLocks noGrp="1" noChangeArrowheads="1"/>
          </p:cNvSpPr>
          <p:nvPr>
            <p:ph type="title"/>
          </p:nvPr>
        </p:nvSpPr>
        <p:spPr>
          <a:xfrm>
            <a:off x="361950" y="125782"/>
            <a:ext cx="8229600" cy="1143000"/>
          </a:xfrm>
        </p:spPr>
        <p:txBody>
          <a:bodyPr>
            <a:normAutofit/>
          </a:bodyPr>
          <a:lstStyle/>
          <a:p>
            <a:r>
              <a:rPr lang="en-US" altLang="zh-CN" sz="3600" dirty="0">
                <a:ea typeface="宋体" pitchFamily="2" charset="-122"/>
              </a:rPr>
              <a:t>Class Diagram (Design Model)</a:t>
            </a:r>
          </a:p>
        </p:txBody>
      </p:sp>
      <p:sp>
        <p:nvSpPr>
          <p:cNvPr id="552964" name="Text Box 4"/>
          <p:cNvSpPr txBox="1">
            <a:spLocks noChangeArrowheads="1"/>
          </p:cNvSpPr>
          <p:nvPr/>
        </p:nvSpPr>
        <p:spPr bwMode="auto">
          <a:xfrm>
            <a:off x="190500" y="1497013"/>
            <a:ext cx="2341563" cy="901700"/>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Class</a:t>
            </a:r>
          </a:p>
          <a:p>
            <a:r>
              <a:rPr lang="en-US" altLang="zh-CN" sz="1600" b="1">
                <a:ea typeface="宋体" pitchFamily="2" charset="-122"/>
              </a:rPr>
              <a:t>A description of a set </a:t>
            </a:r>
            <a:br>
              <a:rPr lang="en-US" altLang="zh-CN" sz="1600" b="1">
                <a:ea typeface="宋体" pitchFamily="2" charset="-122"/>
              </a:rPr>
            </a:br>
            <a:r>
              <a:rPr lang="en-US" altLang="zh-CN" sz="1600" b="1">
                <a:ea typeface="宋体" pitchFamily="2" charset="-122"/>
              </a:rPr>
              <a:t>of objects</a:t>
            </a:r>
          </a:p>
        </p:txBody>
      </p:sp>
      <p:sp>
        <p:nvSpPr>
          <p:cNvPr id="552965" name="Text Box 5"/>
          <p:cNvSpPr txBox="1">
            <a:spLocks noChangeArrowheads="1"/>
          </p:cNvSpPr>
          <p:nvPr/>
        </p:nvSpPr>
        <p:spPr bwMode="auto">
          <a:xfrm>
            <a:off x="361950" y="3300413"/>
            <a:ext cx="2079625" cy="901700"/>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Attribute</a:t>
            </a:r>
            <a:br>
              <a:rPr lang="en-US" altLang="zh-CN" sz="2000" b="1">
                <a:ea typeface="宋体" pitchFamily="2" charset="-122"/>
              </a:rPr>
            </a:br>
            <a:r>
              <a:rPr lang="en-US" altLang="zh-CN" sz="1600" b="1">
                <a:ea typeface="宋体" pitchFamily="2" charset="-122"/>
              </a:rPr>
              <a:t>Named property of </a:t>
            </a:r>
            <a:br>
              <a:rPr lang="en-US" altLang="zh-CN" sz="1600" b="1">
                <a:ea typeface="宋体" pitchFamily="2" charset="-122"/>
              </a:rPr>
            </a:br>
            <a:r>
              <a:rPr lang="en-US" altLang="zh-CN" sz="1600" b="1">
                <a:ea typeface="宋体" pitchFamily="2" charset="-122"/>
              </a:rPr>
              <a:t>a class</a:t>
            </a:r>
          </a:p>
        </p:txBody>
      </p:sp>
      <p:sp>
        <p:nvSpPr>
          <p:cNvPr id="552966" name="Text Box 6"/>
          <p:cNvSpPr txBox="1">
            <a:spLocks noChangeArrowheads="1"/>
          </p:cNvSpPr>
          <p:nvPr/>
        </p:nvSpPr>
        <p:spPr bwMode="auto">
          <a:xfrm>
            <a:off x="190500" y="2420938"/>
            <a:ext cx="2633663" cy="901700"/>
          </a:xfrm>
          <a:prstGeom prst="rect">
            <a:avLst/>
          </a:prstGeom>
          <a:noFill/>
          <a:ln w="9525">
            <a:noFill/>
            <a:miter lim="800000"/>
            <a:headEnd/>
            <a:tailEnd/>
          </a:ln>
          <a:effectLst/>
        </p:spPr>
        <p:txBody>
          <a:bodyPr wrap="none" lIns="107950" tIns="53975" rIns="107950" bIns="53975">
            <a:spAutoFit/>
          </a:bodyPr>
          <a:lstStyle/>
          <a:p>
            <a:r>
              <a:rPr lang="en-US" altLang="zh-CN" sz="2000" b="1" dirty="0">
                <a:ea typeface="宋体" pitchFamily="2" charset="-122"/>
              </a:rPr>
              <a:t>Aggregation</a:t>
            </a:r>
            <a:br>
              <a:rPr lang="en-US" altLang="zh-CN" sz="2000" b="1" dirty="0">
                <a:ea typeface="宋体" pitchFamily="2" charset="-122"/>
              </a:rPr>
            </a:br>
            <a:r>
              <a:rPr lang="en-US" altLang="zh-CN" sz="1600" b="1" dirty="0">
                <a:ea typeface="宋体" pitchFamily="2" charset="-122"/>
              </a:rPr>
              <a:t>Represents a part-whole </a:t>
            </a:r>
            <a:br>
              <a:rPr lang="en-US" altLang="zh-CN" sz="1600" b="1" dirty="0">
                <a:ea typeface="宋体" pitchFamily="2" charset="-122"/>
              </a:rPr>
            </a:br>
            <a:r>
              <a:rPr lang="en-US" altLang="zh-CN" sz="1600" b="1" dirty="0">
                <a:ea typeface="宋体" pitchFamily="2" charset="-122"/>
              </a:rPr>
              <a:t>relationship</a:t>
            </a:r>
            <a:endParaRPr lang="en-US" altLang="zh-CN" sz="1800" dirty="0">
              <a:ea typeface="宋体" pitchFamily="2" charset="-122"/>
            </a:endParaRPr>
          </a:p>
        </p:txBody>
      </p:sp>
      <p:sp>
        <p:nvSpPr>
          <p:cNvPr id="552967" name="Text Box 7"/>
          <p:cNvSpPr txBox="1">
            <a:spLocks noChangeArrowheads="1"/>
          </p:cNvSpPr>
          <p:nvPr/>
        </p:nvSpPr>
        <p:spPr bwMode="auto">
          <a:xfrm>
            <a:off x="361950" y="4256088"/>
            <a:ext cx="1660525" cy="657225"/>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Operation</a:t>
            </a:r>
          </a:p>
          <a:p>
            <a:r>
              <a:rPr lang="en-US" altLang="zh-CN" sz="1600" b="1">
                <a:ea typeface="宋体" pitchFamily="2" charset="-122"/>
              </a:rPr>
              <a:t>Class behavior</a:t>
            </a:r>
            <a:endParaRPr lang="en-US" altLang="zh-CN" sz="1600">
              <a:ea typeface="宋体" pitchFamily="2" charset="-122"/>
            </a:endParaRPr>
          </a:p>
        </p:txBody>
      </p:sp>
      <p:sp>
        <p:nvSpPr>
          <p:cNvPr id="552968" name="Line 8"/>
          <p:cNvSpPr>
            <a:spLocks noChangeShapeType="1"/>
          </p:cNvSpPr>
          <p:nvPr/>
        </p:nvSpPr>
        <p:spPr bwMode="auto">
          <a:xfrm flipV="1">
            <a:off x="2290763" y="4322763"/>
            <a:ext cx="2416175" cy="231775"/>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52969" name="Line 9"/>
          <p:cNvSpPr>
            <a:spLocks noChangeShapeType="1"/>
          </p:cNvSpPr>
          <p:nvPr/>
        </p:nvSpPr>
        <p:spPr bwMode="auto">
          <a:xfrm>
            <a:off x="2463800" y="3767138"/>
            <a:ext cx="2179638" cy="101600"/>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52970" name="Line 10"/>
          <p:cNvSpPr>
            <a:spLocks noChangeShapeType="1"/>
          </p:cNvSpPr>
          <p:nvPr/>
        </p:nvSpPr>
        <p:spPr bwMode="auto">
          <a:xfrm flipV="1">
            <a:off x="2593975" y="1951038"/>
            <a:ext cx="2273300" cy="25400"/>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52971" name="Text Box 11"/>
          <p:cNvSpPr txBox="1">
            <a:spLocks noChangeArrowheads="1"/>
          </p:cNvSpPr>
          <p:nvPr/>
        </p:nvSpPr>
        <p:spPr bwMode="auto">
          <a:xfrm>
            <a:off x="190500" y="5121275"/>
            <a:ext cx="2362200" cy="901700"/>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Generalization</a:t>
            </a:r>
            <a:br>
              <a:rPr lang="en-US" altLang="zh-CN" sz="2000" b="1">
                <a:ea typeface="宋体" pitchFamily="2" charset="-122"/>
              </a:rPr>
            </a:br>
            <a:r>
              <a:rPr lang="en-US" altLang="zh-CN" sz="1600" b="1">
                <a:ea typeface="宋体" pitchFamily="2" charset="-122"/>
              </a:rPr>
              <a:t>Shows an inheritance </a:t>
            </a:r>
            <a:br>
              <a:rPr lang="en-US" altLang="zh-CN" sz="1600" b="1">
                <a:ea typeface="宋体" pitchFamily="2" charset="-122"/>
              </a:rPr>
            </a:br>
            <a:r>
              <a:rPr lang="en-US" altLang="zh-CN" sz="1600" b="1">
                <a:ea typeface="宋体" pitchFamily="2" charset="-122"/>
              </a:rPr>
              <a:t>relationship</a:t>
            </a:r>
            <a:endParaRPr lang="en-US" altLang="zh-CN" sz="2000" b="1">
              <a:ea typeface="宋体" pitchFamily="2" charset="-122"/>
            </a:endParaRPr>
          </a:p>
        </p:txBody>
      </p:sp>
      <p:sp>
        <p:nvSpPr>
          <p:cNvPr id="552972" name="Line 12"/>
          <p:cNvSpPr>
            <a:spLocks noChangeShapeType="1"/>
          </p:cNvSpPr>
          <p:nvPr/>
        </p:nvSpPr>
        <p:spPr bwMode="auto">
          <a:xfrm flipV="1">
            <a:off x="2217738" y="5170488"/>
            <a:ext cx="1609725" cy="212725"/>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52973" name="Line 13"/>
          <p:cNvSpPr>
            <a:spLocks noChangeShapeType="1"/>
          </p:cNvSpPr>
          <p:nvPr/>
        </p:nvSpPr>
        <p:spPr bwMode="auto">
          <a:xfrm>
            <a:off x="2065338" y="2662238"/>
            <a:ext cx="3552825" cy="111125"/>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Tree>
    <p:extLst>
      <p:ext uri="{BB962C8B-B14F-4D97-AF65-F5344CB8AC3E}">
        <p14:creationId xmlns:p14="http://schemas.microsoft.com/office/powerpoint/2010/main" val="3293347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7" name="Rectangle 3"/>
          <p:cNvSpPr>
            <a:spLocks noGrp="1" noChangeArrowheads="1"/>
          </p:cNvSpPr>
          <p:nvPr>
            <p:ph idx="1"/>
          </p:nvPr>
        </p:nvSpPr>
        <p:spPr>
          <a:xfrm>
            <a:off x="329610" y="202018"/>
            <a:ext cx="8229600" cy="4114800"/>
          </a:xfrm>
        </p:spPr>
        <p:txBody>
          <a:bodyPr/>
          <a:lstStyle/>
          <a:p>
            <a:r>
              <a:rPr lang="en-US" altLang="zh-CN" dirty="0">
                <a:ea typeface="宋体" pitchFamily="2" charset="-122"/>
              </a:rPr>
              <a:t>Class </a:t>
            </a:r>
            <a:r>
              <a:rPr lang="en-US" altLang="zh-CN" dirty="0" smtClean="0">
                <a:ea typeface="宋体" pitchFamily="2" charset="-122"/>
              </a:rPr>
              <a:t>Diagram</a:t>
            </a:r>
            <a:endParaRPr lang="en-US" altLang="zh-CN" dirty="0">
              <a:ea typeface="宋体" pitchFamily="2" charset="-122"/>
            </a:endParaRPr>
          </a:p>
        </p:txBody>
      </p:sp>
      <p:graphicFrame>
        <p:nvGraphicFramePr>
          <p:cNvPr id="569348" name="Object 4"/>
          <p:cNvGraphicFramePr>
            <a:graphicFrameLocks noChangeAspect="1"/>
          </p:cNvGraphicFramePr>
          <p:nvPr>
            <p:extLst>
              <p:ext uri="{D42A27DB-BD31-4B8C-83A1-F6EECF244321}">
                <p14:modId xmlns:p14="http://schemas.microsoft.com/office/powerpoint/2010/main" val="1734107074"/>
              </p:ext>
            </p:extLst>
          </p:nvPr>
        </p:nvGraphicFramePr>
        <p:xfrm>
          <a:off x="762000" y="1027814"/>
          <a:ext cx="8001000" cy="4495800"/>
        </p:xfrm>
        <a:graphic>
          <a:graphicData uri="http://schemas.openxmlformats.org/presentationml/2006/ole">
            <mc:AlternateContent xmlns:mc="http://schemas.openxmlformats.org/markup-compatibility/2006">
              <mc:Choice xmlns:v="urn:schemas-microsoft-com:vml" Requires="v">
                <p:oleObj spid="_x0000_s3076" name="位图图像" r:id="rId3" imgW="6496957" imgH="5028571" progId="PBrush">
                  <p:embed/>
                </p:oleObj>
              </mc:Choice>
              <mc:Fallback>
                <p:oleObj name="位图图像" r:id="rId3" imgW="6496957" imgH="502857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182"/>
                      <a:stretch>
                        <a:fillRect/>
                      </a:stretch>
                    </p:blipFill>
                    <p:spPr bwMode="auto">
                      <a:xfrm>
                        <a:off x="762000" y="1027814"/>
                        <a:ext cx="8001000"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65363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5010" name="Picture 2"/>
          <p:cNvPicPr>
            <a:picLocks noChangeAspect="1" noChangeArrowheads="1"/>
          </p:cNvPicPr>
          <p:nvPr/>
        </p:nvPicPr>
        <p:blipFill>
          <a:blip r:embed="rId3" cstate="print"/>
          <a:srcRect/>
          <a:stretch>
            <a:fillRect/>
          </a:stretch>
        </p:blipFill>
        <p:spPr bwMode="auto">
          <a:xfrm>
            <a:off x="2620963" y="1343025"/>
            <a:ext cx="6305550" cy="3257550"/>
          </a:xfrm>
          <a:prstGeom prst="rect">
            <a:avLst/>
          </a:prstGeom>
          <a:noFill/>
          <a:ln w="9525">
            <a:solidFill>
              <a:schemeClr val="bg2"/>
            </a:solidFill>
            <a:miter lim="800000"/>
            <a:headEnd/>
            <a:tailEnd/>
          </a:ln>
          <a:effectLst>
            <a:outerShdw dist="63500" dir="3187806" algn="ctr" rotWithShape="0">
              <a:schemeClr val="folHlink">
                <a:alpha val="50000"/>
              </a:schemeClr>
            </a:outerShdw>
          </a:effectLst>
        </p:spPr>
      </p:pic>
      <p:sp>
        <p:nvSpPr>
          <p:cNvPr id="555011" name="Rectangle 3"/>
          <p:cNvSpPr>
            <a:spLocks noGrp="1" noChangeArrowheads="1"/>
          </p:cNvSpPr>
          <p:nvPr>
            <p:ph type="title"/>
          </p:nvPr>
        </p:nvSpPr>
        <p:spPr>
          <a:xfrm>
            <a:off x="403225" y="115150"/>
            <a:ext cx="8229600" cy="1143000"/>
          </a:xfrm>
        </p:spPr>
        <p:txBody>
          <a:bodyPr>
            <a:normAutofit/>
          </a:bodyPr>
          <a:lstStyle/>
          <a:p>
            <a:r>
              <a:rPr lang="en-US" altLang="zh-CN" sz="3600" dirty="0">
                <a:ea typeface="宋体" pitchFamily="2" charset="-122"/>
              </a:rPr>
              <a:t>Sequence Diagram</a:t>
            </a:r>
          </a:p>
        </p:txBody>
      </p:sp>
      <p:sp>
        <p:nvSpPr>
          <p:cNvPr id="555012" name="Text Box 4"/>
          <p:cNvSpPr txBox="1">
            <a:spLocks noChangeArrowheads="1"/>
          </p:cNvSpPr>
          <p:nvPr/>
        </p:nvSpPr>
        <p:spPr bwMode="auto">
          <a:xfrm>
            <a:off x="4457700" y="5248275"/>
            <a:ext cx="2644775" cy="657225"/>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Lifeline</a:t>
            </a:r>
          </a:p>
          <a:p>
            <a:r>
              <a:rPr lang="en-US" altLang="zh-CN" sz="1600">
                <a:ea typeface="宋体" pitchFamily="2" charset="-122"/>
              </a:rPr>
              <a:t>Shows the life of the object</a:t>
            </a:r>
          </a:p>
        </p:txBody>
      </p:sp>
      <p:sp>
        <p:nvSpPr>
          <p:cNvPr id="555013" name="Line 5"/>
          <p:cNvSpPr>
            <a:spLocks noChangeShapeType="1"/>
          </p:cNvSpPr>
          <p:nvPr/>
        </p:nvSpPr>
        <p:spPr bwMode="auto">
          <a:xfrm flipV="1">
            <a:off x="5613400" y="4651375"/>
            <a:ext cx="3175" cy="766763"/>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55014" name="Text Box 6"/>
          <p:cNvSpPr txBox="1">
            <a:spLocks noChangeArrowheads="1"/>
          </p:cNvSpPr>
          <p:nvPr/>
        </p:nvSpPr>
        <p:spPr bwMode="auto">
          <a:xfrm>
            <a:off x="403225" y="1863724"/>
            <a:ext cx="2352675" cy="1155445"/>
          </a:xfrm>
          <a:prstGeom prst="rect">
            <a:avLst/>
          </a:prstGeom>
          <a:noFill/>
          <a:ln w="9525">
            <a:noFill/>
            <a:miter lim="800000"/>
            <a:headEnd/>
            <a:tailEnd/>
          </a:ln>
          <a:effectLst/>
        </p:spPr>
        <p:txBody>
          <a:bodyPr wrap="square" lIns="107950" tIns="53975" rIns="107950" bIns="53975">
            <a:spAutoFit/>
          </a:bodyPr>
          <a:lstStyle/>
          <a:p>
            <a:r>
              <a:rPr lang="en-US" altLang="zh-CN" sz="2000" b="1" dirty="0">
                <a:ea typeface="宋体" pitchFamily="2" charset="-122"/>
              </a:rPr>
              <a:t>Object</a:t>
            </a:r>
          </a:p>
          <a:p>
            <a:r>
              <a:rPr lang="en-US" altLang="zh-CN" sz="1600" dirty="0">
                <a:ea typeface="宋体" pitchFamily="2" charset="-122"/>
              </a:rPr>
              <a:t>Shows the object involved </a:t>
            </a:r>
            <a:br>
              <a:rPr lang="en-US" altLang="zh-CN" sz="1600" dirty="0">
                <a:ea typeface="宋体" pitchFamily="2" charset="-122"/>
              </a:rPr>
            </a:br>
            <a:r>
              <a:rPr lang="en-US" altLang="zh-CN" sz="1600" dirty="0">
                <a:ea typeface="宋体" pitchFamily="2" charset="-122"/>
              </a:rPr>
              <a:t>in the interaction</a:t>
            </a:r>
          </a:p>
        </p:txBody>
      </p:sp>
      <p:sp>
        <p:nvSpPr>
          <p:cNvPr id="555015" name="Line 7"/>
          <p:cNvSpPr>
            <a:spLocks noChangeShapeType="1"/>
          </p:cNvSpPr>
          <p:nvPr/>
        </p:nvSpPr>
        <p:spPr bwMode="auto">
          <a:xfrm flipV="1">
            <a:off x="1381125" y="2139950"/>
            <a:ext cx="1312863" cy="15875"/>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55016" name="Text Box 8"/>
          <p:cNvSpPr txBox="1">
            <a:spLocks noChangeArrowheads="1"/>
          </p:cNvSpPr>
          <p:nvPr/>
        </p:nvSpPr>
        <p:spPr bwMode="auto">
          <a:xfrm>
            <a:off x="290513" y="3036888"/>
            <a:ext cx="2224087" cy="901700"/>
          </a:xfrm>
          <a:prstGeom prst="rect">
            <a:avLst/>
          </a:prstGeom>
          <a:noFill/>
          <a:ln w="9525">
            <a:noFill/>
            <a:miter lim="800000"/>
            <a:headEnd/>
            <a:tailEnd/>
          </a:ln>
          <a:effectLst/>
        </p:spPr>
        <p:txBody>
          <a:bodyPr wrap="none" lIns="107950" tIns="53975" rIns="107950" bIns="53975">
            <a:spAutoFit/>
          </a:bodyPr>
          <a:lstStyle/>
          <a:p>
            <a:r>
              <a:rPr lang="en-US" altLang="zh-CN" sz="2000" b="1" dirty="0">
                <a:ea typeface="宋体" pitchFamily="2" charset="-122"/>
              </a:rPr>
              <a:t>Messages</a:t>
            </a:r>
          </a:p>
          <a:p>
            <a:r>
              <a:rPr lang="en-US" altLang="zh-CN" sz="1600" dirty="0">
                <a:ea typeface="宋体" pitchFamily="2" charset="-122"/>
              </a:rPr>
              <a:t>Show data exchanged</a:t>
            </a:r>
            <a:br>
              <a:rPr lang="en-US" altLang="zh-CN" sz="1600" dirty="0">
                <a:ea typeface="宋体" pitchFamily="2" charset="-122"/>
              </a:rPr>
            </a:br>
            <a:r>
              <a:rPr lang="en-US" altLang="zh-CN" sz="1600" dirty="0">
                <a:ea typeface="宋体" pitchFamily="2" charset="-122"/>
              </a:rPr>
              <a:t>between objects</a:t>
            </a:r>
          </a:p>
        </p:txBody>
      </p:sp>
      <p:sp>
        <p:nvSpPr>
          <p:cNvPr id="555017" name="Line 9"/>
          <p:cNvSpPr>
            <a:spLocks noChangeShapeType="1"/>
          </p:cNvSpPr>
          <p:nvPr/>
        </p:nvSpPr>
        <p:spPr bwMode="auto">
          <a:xfrm flipV="1">
            <a:off x="1565275" y="3300413"/>
            <a:ext cx="1962150" cy="1587"/>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Tree>
    <p:extLst>
      <p:ext uri="{BB962C8B-B14F-4D97-AF65-F5344CB8AC3E}">
        <p14:creationId xmlns:p14="http://schemas.microsoft.com/office/powerpoint/2010/main" val="5932246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9" name="Rectangle 3"/>
          <p:cNvSpPr>
            <a:spLocks noGrp="1" noChangeArrowheads="1"/>
          </p:cNvSpPr>
          <p:nvPr>
            <p:ph type="title"/>
          </p:nvPr>
        </p:nvSpPr>
        <p:spPr>
          <a:xfrm>
            <a:off x="250750" y="95693"/>
            <a:ext cx="8893250" cy="914400"/>
          </a:xfrm>
        </p:spPr>
        <p:txBody>
          <a:bodyPr>
            <a:noAutofit/>
          </a:bodyPr>
          <a:lstStyle/>
          <a:p>
            <a:r>
              <a:rPr lang="en-US" altLang="zh-CN" sz="3200" dirty="0">
                <a:ea typeface="宋体" pitchFamily="2" charset="-122"/>
              </a:rPr>
              <a:t>Sequence Diagram: Combined Fragments</a:t>
            </a:r>
          </a:p>
        </p:txBody>
      </p:sp>
      <p:pic>
        <p:nvPicPr>
          <p:cNvPr id="557058" name="Picture 2" descr="sequence diagram with fragments"/>
          <p:cNvPicPr>
            <a:picLocks noGrp="1" noChangeAspect="1" noChangeArrowheads="1"/>
          </p:cNvPicPr>
          <p:nvPr>
            <p:ph idx="1"/>
          </p:nvPr>
        </p:nvPicPr>
        <p:blipFill>
          <a:blip r:embed="rId3" cstate="print"/>
          <a:srcRect/>
          <a:stretch>
            <a:fillRect/>
          </a:stretch>
        </p:blipFill>
        <p:spPr>
          <a:xfrm>
            <a:off x="3359150" y="1095375"/>
            <a:ext cx="5729288" cy="4659313"/>
          </a:xfrm>
          <a:noFill/>
          <a:ln/>
        </p:spPr>
      </p:pic>
      <p:sp>
        <p:nvSpPr>
          <p:cNvPr id="557060" name="Text Box 4"/>
          <p:cNvSpPr txBox="1">
            <a:spLocks noChangeArrowheads="1"/>
          </p:cNvSpPr>
          <p:nvPr/>
        </p:nvSpPr>
        <p:spPr bwMode="auto">
          <a:xfrm>
            <a:off x="292100" y="1662113"/>
            <a:ext cx="2994025" cy="657225"/>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Interaction Use (ref)</a:t>
            </a:r>
          </a:p>
          <a:p>
            <a:r>
              <a:rPr lang="en-US" altLang="zh-CN" sz="1600">
                <a:ea typeface="宋体" pitchFamily="2" charset="-122"/>
              </a:rPr>
              <a:t>References another interaction</a:t>
            </a:r>
          </a:p>
        </p:txBody>
      </p:sp>
      <p:sp>
        <p:nvSpPr>
          <p:cNvPr id="557061" name="Line 5"/>
          <p:cNvSpPr>
            <a:spLocks noChangeShapeType="1"/>
          </p:cNvSpPr>
          <p:nvPr/>
        </p:nvSpPr>
        <p:spPr bwMode="auto">
          <a:xfrm>
            <a:off x="2989263" y="1927225"/>
            <a:ext cx="2981325" cy="566738"/>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57062" name="Text Box 6"/>
          <p:cNvSpPr txBox="1">
            <a:spLocks noChangeArrowheads="1"/>
          </p:cNvSpPr>
          <p:nvPr/>
        </p:nvSpPr>
        <p:spPr bwMode="auto">
          <a:xfrm>
            <a:off x="292100" y="2692400"/>
            <a:ext cx="3236913" cy="901700"/>
          </a:xfrm>
          <a:prstGeom prst="rect">
            <a:avLst/>
          </a:prstGeom>
          <a:noFill/>
          <a:ln w="9525">
            <a:noFill/>
            <a:miter lim="800000"/>
            <a:headEnd/>
            <a:tailEnd/>
          </a:ln>
          <a:effectLst/>
        </p:spPr>
        <p:txBody>
          <a:bodyPr lIns="107950" tIns="53975" rIns="107950" bIns="53975">
            <a:spAutoFit/>
          </a:bodyPr>
          <a:lstStyle/>
          <a:p>
            <a:r>
              <a:rPr lang="en-US" altLang="zh-CN" sz="2000" b="1">
                <a:ea typeface="宋体" pitchFamily="2" charset="-122"/>
              </a:rPr>
              <a:t>Optional Fragment (opt)</a:t>
            </a:r>
          </a:p>
          <a:p>
            <a:r>
              <a:rPr lang="en-US" altLang="zh-CN" sz="1600">
                <a:ea typeface="宋体" pitchFamily="2" charset="-122"/>
              </a:rPr>
              <a:t>Executed if guard condition evaluates to true</a:t>
            </a:r>
          </a:p>
        </p:txBody>
      </p:sp>
      <p:sp>
        <p:nvSpPr>
          <p:cNvPr id="557063" name="Line 7"/>
          <p:cNvSpPr>
            <a:spLocks noChangeShapeType="1"/>
          </p:cNvSpPr>
          <p:nvPr/>
        </p:nvSpPr>
        <p:spPr bwMode="auto">
          <a:xfrm flipV="1">
            <a:off x="3141663" y="3125788"/>
            <a:ext cx="2701925" cy="26987"/>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57064" name="Text Box 8"/>
          <p:cNvSpPr txBox="1">
            <a:spLocks noChangeArrowheads="1"/>
          </p:cNvSpPr>
          <p:nvPr/>
        </p:nvSpPr>
        <p:spPr bwMode="auto">
          <a:xfrm>
            <a:off x="292100" y="4156075"/>
            <a:ext cx="3055938" cy="1146175"/>
          </a:xfrm>
          <a:prstGeom prst="rect">
            <a:avLst/>
          </a:prstGeom>
          <a:noFill/>
          <a:ln w="9525">
            <a:noFill/>
            <a:miter lim="800000"/>
            <a:headEnd/>
            <a:tailEnd/>
          </a:ln>
          <a:effectLst/>
        </p:spPr>
        <p:txBody>
          <a:bodyPr lIns="107950" tIns="53975" rIns="107950" bIns="53975">
            <a:spAutoFit/>
          </a:bodyPr>
          <a:lstStyle/>
          <a:p>
            <a:r>
              <a:rPr lang="en-US" altLang="zh-CN" sz="2000" b="1">
                <a:ea typeface="宋体" pitchFamily="2" charset="-122"/>
              </a:rPr>
              <a:t>Loop (loop)</a:t>
            </a:r>
          </a:p>
          <a:p>
            <a:r>
              <a:rPr lang="en-US" altLang="zh-CN" sz="1600">
                <a:ea typeface="宋体" pitchFamily="2" charset="-122"/>
              </a:rPr>
              <a:t>Executed as long as the first guard condition</a:t>
            </a:r>
            <a:br>
              <a:rPr lang="en-US" altLang="zh-CN" sz="1600">
                <a:ea typeface="宋体" pitchFamily="2" charset="-122"/>
              </a:rPr>
            </a:br>
            <a:r>
              <a:rPr lang="en-US" altLang="zh-CN" sz="1600">
                <a:ea typeface="宋体" pitchFamily="2" charset="-122"/>
              </a:rPr>
              <a:t>evaluates to true</a:t>
            </a:r>
          </a:p>
        </p:txBody>
      </p:sp>
      <p:sp>
        <p:nvSpPr>
          <p:cNvPr id="557065" name="Line 9"/>
          <p:cNvSpPr>
            <a:spLocks noChangeShapeType="1"/>
          </p:cNvSpPr>
          <p:nvPr/>
        </p:nvSpPr>
        <p:spPr bwMode="auto">
          <a:xfrm flipV="1">
            <a:off x="2706688" y="3608388"/>
            <a:ext cx="3267075" cy="1285875"/>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Tree>
    <p:extLst>
      <p:ext uri="{BB962C8B-B14F-4D97-AF65-F5344CB8AC3E}">
        <p14:creationId xmlns:p14="http://schemas.microsoft.com/office/powerpoint/2010/main" val="717273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ltLang="zh-CN" dirty="0">
                <a:ea typeface="宋体" pitchFamily="2" charset="-122"/>
              </a:rPr>
              <a:t>(UML1.x)</a:t>
            </a:r>
          </a:p>
        </p:txBody>
      </p:sp>
      <p:sp>
        <p:nvSpPr>
          <p:cNvPr id="567299" name="Rectangle 3"/>
          <p:cNvSpPr>
            <a:spLocks noGrp="1" noChangeArrowheads="1"/>
          </p:cNvSpPr>
          <p:nvPr>
            <p:ph idx="1"/>
          </p:nvPr>
        </p:nvSpPr>
        <p:spPr/>
        <p:txBody>
          <a:bodyPr/>
          <a:lstStyle/>
          <a:p>
            <a:r>
              <a:rPr lang="en-US" altLang="zh-CN" dirty="0">
                <a:ea typeface="宋体" pitchFamily="2" charset="-122"/>
              </a:rPr>
              <a:t>Sequence Diagram</a:t>
            </a:r>
          </a:p>
        </p:txBody>
      </p:sp>
      <p:graphicFrame>
        <p:nvGraphicFramePr>
          <p:cNvPr id="567300" name="Object 4"/>
          <p:cNvGraphicFramePr>
            <a:graphicFrameLocks noChangeAspect="1"/>
          </p:cNvGraphicFramePr>
          <p:nvPr/>
        </p:nvGraphicFramePr>
        <p:xfrm>
          <a:off x="3276600" y="2514600"/>
          <a:ext cx="5410200" cy="4343400"/>
        </p:xfrm>
        <a:graphic>
          <a:graphicData uri="http://schemas.openxmlformats.org/presentationml/2006/ole">
            <mc:AlternateContent xmlns:mc="http://schemas.openxmlformats.org/markup-compatibility/2006">
              <mc:Choice xmlns:v="urn:schemas-microsoft-com:vml" Requires="v">
                <p:oleObj spid="_x0000_s4100" r:id="rId3" imgW="5733333" imgH="4401164" progId="PBrush">
                  <p:embed/>
                </p:oleObj>
              </mc:Choice>
              <mc:Fallback>
                <p:oleObj r:id="rId3" imgW="5733333" imgH="4401164"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1628"/>
                      <a:stretch>
                        <a:fillRect/>
                      </a:stretch>
                    </p:blipFill>
                    <p:spPr bwMode="auto">
                      <a:xfrm>
                        <a:off x="3276600" y="2514600"/>
                        <a:ext cx="5410200"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802663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type="title"/>
          </p:nvPr>
        </p:nvSpPr>
        <p:spPr/>
        <p:txBody>
          <a:bodyPr/>
          <a:lstStyle/>
          <a:p>
            <a:r>
              <a:rPr lang="en-US" altLang="zh-CN">
                <a:ea typeface="宋体" pitchFamily="2" charset="-122"/>
              </a:rPr>
              <a:t>Communication Diagram</a:t>
            </a:r>
          </a:p>
        </p:txBody>
      </p:sp>
      <p:pic>
        <p:nvPicPr>
          <p:cNvPr id="559106" name="Picture 2" descr="communication diagram mod 2 slide 22 copy"/>
          <p:cNvPicPr>
            <a:picLocks noGrp="1" noChangeAspect="1" noChangeArrowheads="1"/>
          </p:cNvPicPr>
          <p:nvPr>
            <p:ph idx="1"/>
          </p:nvPr>
        </p:nvPicPr>
        <p:blipFill>
          <a:blip r:embed="rId3" cstate="print"/>
          <a:stretch>
            <a:fillRect/>
          </a:stretch>
        </p:blipFill>
        <p:spPr>
          <a:xfrm>
            <a:off x="2211387" y="1735137"/>
            <a:ext cx="5305425" cy="3629025"/>
          </a:xfrm>
          <a:noFill/>
          <a:ln/>
        </p:spPr>
      </p:pic>
      <p:sp>
        <p:nvSpPr>
          <p:cNvPr id="559108" name="Text Box 4"/>
          <p:cNvSpPr txBox="1">
            <a:spLocks noChangeArrowheads="1"/>
          </p:cNvSpPr>
          <p:nvPr/>
        </p:nvSpPr>
        <p:spPr bwMode="auto">
          <a:xfrm>
            <a:off x="349250" y="2316163"/>
            <a:ext cx="2273300" cy="1146175"/>
          </a:xfrm>
          <a:prstGeom prst="rect">
            <a:avLst/>
          </a:prstGeom>
          <a:noFill/>
          <a:ln w="9525">
            <a:noFill/>
            <a:miter lim="800000"/>
            <a:headEnd/>
            <a:tailEnd/>
          </a:ln>
          <a:effectLst/>
        </p:spPr>
        <p:txBody>
          <a:bodyPr lIns="107950" tIns="53975" rIns="107950" bIns="53975">
            <a:spAutoFit/>
          </a:bodyPr>
          <a:lstStyle/>
          <a:p>
            <a:r>
              <a:rPr lang="en-US" altLang="zh-CN" sz="2000" b="1" dirty="0">
                <a:ea typeface="宋体" pitchFamily="2" charset="-122"/>
              </a:rPr>
              <a:t>Objects</a:t>
            </a:r>
          </a:p>
          <a:p>
            <a:r>
              <a:rPr lang="en-US" altLang="zh-CN" sz="1600" dirty="0">
                <a:ea typeface="宋体" pitchFamily="2" charset="-122"/>
              </a:rPr>
              <a:t>Shows the object involved in the</a:t>
            </a:r>
            <a:br>
              <a:rPr lang="en-US" altLang="zh-CN" sz="1600" dirty="0">
                <a:ea typeface="宋体" pitchFamily="2" charset="-122"/>
              </a:rPr>
            </a:br>
            <a:r>
              <a:rPr lang="en-US" altLang="zh-CN" sz="1600" dirty="0">
                <a:ea typeface="宋体" pitchFamily="2" charset="-122"/>
              </a:rPr>
              <a:t>interaction</a:t>
            </a:r>
          </a:p>
        </p:txBody>
      </p:sp>
      <p:sp>
        <p:nvSpPr>
          <p:cNvPr id="559109" name="Text Box 5"/>
          <p:cNvSpPr txBox="1">
            <a:spLocks noChangeArrowheads="1"/>
          </p:cNvSpPr>
          <p:nvPr/>
        </p:nvSpPr>
        <p:spPr bwMode="auto">
          <a:xfrm>
            <a:off x="347663" y="4456113"/>
            <a:ext cx="1682750" cy="1146175"/>
          </a:xfrm>
          <a:prstGeom prst="rect">
            <a:avLst/>
          </a:prstGeom>
          <a:noFill/>
          <a:ln w="9525">
            <a:noFill/>
            <a:miter lim="800000"/>
            <a:headEnd/>
            <a:tailEnd/>
          </a:ln>
          <a:effectLst/>
        </p:spPr>
        <p:txBody>
          <a:bodyPr wrap="none" lIns="107950" tIns="53975" rIns="107950" bIns="53975">
            <a:spAutoFit/>
          </a:bodyPr>
          <a:lstStyle/>
          <a:p>
            <a:r>
              <a:rPr lang="en-US" altLang="zh-CN" sz="2000" b="1" dirty="0">
                <a:ea typeface="宋体" pitchFamily="2" charset="-122"/>
              </a:rPr>
              <a:t>Message</a:t>
            </a:r>
          </a:p>
          <a:p>
            <a:r>
              <a:rPr lang="en-US" altLang="zh-CN" sz="1600" dirty="0">
                <a:ea typeface="宋体" pitchFamily="2" charset="-122"/>
              </a:rPr>
              <a:t>Shows data </a:t>
            </a:r>
            <a:br>
              <a:rPr lang="en-US" altLang="zh-CN" sz="1600" dirty="0">
                <a:ea typeface="宋体" pitchFamily="2" charset="-122"/>
              </a:rPr>
            </a:br>
            <a:r>
              <a:rPr lang="en-US" altLang="zh-CN" sz="1600" dirty="0">
                <a:ea typeface="宋体" pitchFamily="2" charset="-122"/>
              </a:rPr>
              <a:t>exchanged</a:t>
            </a:r>
            <a:br>
              <a:rPr lang="en-US" altLang="zh-CN" sz="1600" dirty="0">
                <a:ea typeface="宋体" pitchFamily="2" charset="-122"/>
              </a:rPr>
            </a:br>
            <a:r>
              <a:rPr lang="en-US" altLang="zh-CN" sz="1600" dirty="0">
                <a:ea typeface="宋体" pitchFamily="2" charset="-122"/>
              </a:rPr>
              <a:t>between objects</a:t>
            </a:r>
          </a:p>
        </p:txBody>
      </p:sp>
      <p:sp>
        <p:nvSpPr>
          <p:cNvPr id="559110" name="Line 6"/>
          <p:cNvSpPr>
            <a:spLocks noChangeShapeType="1"/>
          </p:cNvSpPr>
          <p:nvPr/>
        </p:nvSpPr>
        <p:spPr bwMode="auto">
          <a:xfrm flipV="1">
            <a:off x="1366838" y="2136775"/>
            <a:ext cx="1679575" cy="393700"/>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59111" name="Line 7"/>
          <p:cNvSpPr>
            <a:spLocks noChangeShapeType="1"/>
          </p:cNvSpPr>
          <p:nvPr/>
        </p:nvSpPr>
        <p:spPr bwMode="auto">
          <a:xfrm flipV="1">
            <a:off x="1792288" y="4651375"/>
            <a:ext cx="2782887" cy="414338"/>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59112" name="Line 8"/>
          <p:cNvSpPr>
            <a:spLocks noChangeShapeType="1"/>
          </p:cNvSpPr>
          <p:nvPr/>
        </p:nvSpPr>
        <p:spPr bwMode="auto">
          <a:xfrm>
            <a:off x="1550988" y="3205163"/>
            <a:ext cx="1296987" cy="650875"/>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Tree>
    <p:extLst>
      <p:ext uri="{BB962C8B-B14F-4D97-AF65-F5344CB8AC3E}">
        <p14:creationId xmlns:p14="http://schemas.microsoft.com/office/powerpoint/2010/main" val="32759901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ltLang="zh-CN">
                <a:ea typeface="宋体" pitchFamily="2" charset="-122"/>
              </a:rPr>
              <a:t>(UML1.x)</a:t>
            </a:r>
          </a:p>
        </p:txBody>
      </p:sp>
      <p:sp>
        <p:nvSpPr>
          <p:cNvPr id="568323" name="Rectangle 3"/>
          <p:cNvSpPr>
            <a:spLocks noGrp="1" noChangeArrowheads="1"/>
          </p:cNvSpPr>
          <p:nvPr>
            <p:ph idx="1"/>
          </p:nvPr>
        </p:nvSpPr>
        <p:spPr/>
        <p:txBody>
          <a:bodyPr/>
          <a:lstStyle/>
          <a:p>
            <a:r>
              <a:rPr lang="en-US" altLang="zh-CN">
                <a:ea typeface="宋体" pitchFamily="2" charset="-122"/>
              </a:rPr>
              <a:t>Collaboration Diagram</a:t>
            </a:r>
          </a:p>
          <a:p>
            <a:endParaRPr lang="zh-CN" altLang="en-US">
              <a:ea typeface="宋体" pitchFamily="2" charset="-122"/>
            </a:endParaRPr>
          </a:p>
        </p:txBody>
      </p:sp>
      <p:graphicFrame>
        <p:nvGraphicFramePr>
          <p:cNvPr id="568324" name="Object 4"/>
          <p:cNvGraphicFramePr>
            <a:graphicFrameLocks noChangeAspect="1"/>
          </p:cNvGraphicFramePr>
          <p:nvPr/>
        </p:nvGraphicFramePr>
        <p:xfrm>
          <a:off x="1219200" y="2819400"/>
          <a:ext cx="7010400" cy="3048000"/>
        </p:xfrm>
        <a:graphic>
          <a:graphicData uri="http://schemas.openxmlformats.org/presentationml/2006/ole">
            <mc:AlternateContent xmlns:mc="http://schemas.openxmlformats.org/markup-compatibility/2006">
              <mc:Choice xmlns:v="urn:schemas-microsoft-com:vml" Requires="v">
                <p:oleObj spid="_x0000_s5124" name="位图图像" r:id="rId3" imgW="6601746" imgH="3591426" progId="PBrush">
                  <p:embed/>
                </p:oleObj>
              </mc:Choice>
              <mc:Fallback>
                <p:oleObj name="位图图像" r:id="rId3" imgW="6601746" imgH="359142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819400"/>
                        <a:ext cx="7010400" cy="30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51378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endParaRPr lang="zh-CN" altLang="en-US">
              <a:ea typeface="宋体" pitchFamily="2" charset="-122"/>
            </a:endParaRPr>
          </a:p>
        </p:txBody>
      </p:sp>
      <p:sp>
        <p:nvSpPr>
          <p:cNvPr id="570371" name="Rectangle 3"/>
          <p:cNvSpPr>
            <a:spLocks noGrp="1" noChangeArrowheads="1"/>
          </p:cNvSpPr>
          <p:nvPr>
            <p:ph idx="1"/>
          </p:nvPr>
        </p:nvSpPr>
        <p:spPr/>
        <p:txBody>
          <a:bodyPr/>
          <a:lstStyle/>
          <a:p>
            <a:r>
              <a:rPr lang="en-US" altLang="zh-CN">
                <a:ea typeface="宋体" pitchFamily="2" charset="-122"/>
              </a:rPr>
              <a:t>State Diagram</a:t>
            </a:r>
          </a:p>
        </p:txBody>
      </p:sp>
      <p:graphicFrame>
        <p:nvGraphicFramePr>
          <p:cNvPr id="570372" name="Object 4"/>
          <p:cNvGraphicFramePr>
            <a:graphicFrameLocks noChangeAspect="1"/>
          </p:cNvGraphicFramePr>
          <p:nvPr/>
        </p:nvGraphicFramePr>
        <p:xfrm>
          <a:off x="3657600" y="2057400"/>
          <a:ext cx="4876800" cy="4086225"/>
        </p:xfrm>
        <a:graphic>
          <a:graphicData uri="http://schemas.openxmlformats.org/presentationml/2006/ole">
            <mc:AlternateContent xmlns:mc="http://schemas.openxmlformats.org/markup-compatibility/2006">
              <mc:Choice xmlns:v="urn:schemas-microsoft-com:vml" Requires="v">
                <p:oleObj spid="_x0000_s6148" r:id="rId3" imgW="6020640" imgH="4229690" progId="PBrush">
                  <p:embed/>
                </p:oleObj>
              </mc:Choice>
              <mc:Fallback>
                <p:oleObj r:id="rId3" imgW="6020640" imgH="4229690"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4332" t="4114" r="6137"/>
                      <a:stretch>
                        <a:fillRect/>
                      </a:stretch>
                    </p:blipFill>
                    <p:spPr bwMode="auto">
                      <a:xfrm>
                        <a:off x="3657600" y="2057400"/>
                        <a:ext cx="4876800"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354998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zh-CN">
                <a:ea typeface="宋体" pitchFamily="2" charset="-122"/>
              </a:rPr>
              <a:t>Deployment Diagram</a:t>
            </a:r>
          </a:p>
        </p:txBody>
      </p:sp>
      <p:pic>
        <p:nvPicPr>
          <p:cNvPr id="561155" name="Picture 3"/>
          <p:cNvPicPr>
            <a:picLocks noChangeAspect="1" noChangeArrowheads="1"/>
          </p:cNvPicPr>
          <p:nvPr/>
        </p:nvPicPr>
        <p:blipFill>
          <a:blip r:embed="rId3" cstate="print"/>
          <a:srcRect/>
          <a:stretch>
            <a:fillRect/>
          </a:stretch>
        </p:blipFill>
        <p:spPr bwMode="auto">
          <a:xfrm>
            <a:off x="3276600" y="1449388"/>
            <a:ext cx="5133975" cy="3965575"/>
          </a:xfrm>
          <a:prstGeom prst="rect">
            <a:avLst/>
          </a:prstGeom>
          <a:noFill/>
          <a:ln w="9525">
            <a:solidFill>
              <a:schemeClr val="bg2"/>
            </a:solidFill>
            <a:miter lim="800000"/>
            <a:headEnd/>
            <a:tailEnd/>
          </a:ln>
          <a:effectLst>
            <a:outerShdw dist="53882" dir="2700000" algn="ctr" rotWithShape="0">
              <a:schemeClr val="folHlink"/>
            </a:outerShdw>
          </a:effectLst>
        </p:spPr>
      </p:pic>
      <p:sp>
        <p:nvSpPr>
          <p:cNvPr id="561156" name="Text Box 4"/>
          <p:cNvSpPr txBox="1">
            <a:spLocks noChangeArrowheads="1"/>
          </p:cNvSpPr>
          <p:nvPr/>
        </p:nvSpPr>
        <p:spPr bwMode="auto">
          <a:xfrm>
            <a:off x="733425" y="1881188"/>
            <a:ext cx="2528888" cy="657225"/>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Artifact</a:t>
            </a:r>
          </a:p>
          <a:p>
            <a:r>
              <a:rPr lang="en-US" altLang="zh-CN" sz="1600">
                <a:ea typeface="宋体" pitchFamily="2" charset="-122"/>
              </a:rPr>
              <a:t>Represents a physical file</a:t>
            </a:r>
          </a:p>
        </p:txBody>
      </p:sp>
      <p:sp>
        <p:nvSpPr>
          <p:cNvPr id="561157" name="Text Box 5"/>
          <p:cNvSpPr txBox="1">
            <a:spLocks noChangeArrowheads="1"/>
          </p:cNvSpPr>
          <p:nvPr/>
        </p:nvSpPr>
        <p:spPr bwMode="auto">
          <a:xfrm>
            <a:off x="784225" y="4160838"/>
            <a:ext cx="1771650" cy="901700"/>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Node</a:t>
            </a:r>
          </a:p>
          <a:p>
            <a:r>
              <a:rPr lang="en-US" altLang="zh-CN" sz="1600">
                <a:ea typeface="宋体" pitchFamily="2" charset="-122"/>
              </a:rPr>
              <a:t>Represents a </a:t>
            </a:r>
            <a:br>
              <a:rPr lang="en-US" altLang="zh-CN" sz="1600">
                <a:ea typeface="宋体" pitchFamily="2" charset="-122"/>
              </a:rPr>
            </a:br>
            <a:r>
              <a:rPr lang="en-US" altLang="zh-CN" sz="1600">
                <a:ea typeface="宋体" pitchFamily="2" charset="-122"/>
              </a:rPr>
              <a:t>physical machine</a:t>
            </a:r>
          </a:p>
        </p:txBody>
      </p:sp>
      <p:sp>
        <p:nvSpPr>
          <p:cNvPr id="561158" name="Line 6"/>
          <p:cNvSpPr>
            <a:spLocks noChangeShapeType="1"/>
          </p:cNvSpPr>
          <p:nvPr/>
        </p:nvSpPr>
        <p:spPr bwMode="auto">
          <a:xfrm flipV="1">
            <a:off x="2433638" y="4191000"/>
            <a:ext cx="1438275" cy="314325"/>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61159" name="Line 7"/>
          <p:cNvSpPr>
            <a:spLocks noChangeShapeType="1"/>
          </p:cNvSpPr>
          <p:nvPr/>
        </p:nvSpPr>
        <p:spPr bwMode="auto">
          <a:xfrm>
            <a:off x="2538413" y="2159000"/>
            <a:ext cx="933450" cy="123825"/>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61160" name="Text Box 8"/>
          <p:cNvSpPr txBox="1">
            <a:spLocks noChangeArrowheads="1"/>
          </p:cNvSpPr>
          <p:nvPr/>
        </p:nvSpPr>
        <p:spPr bwMode="auto">
          <a:xfrm>
            <a:off x="733425" y="2660650"/>
            <a:ext cx="2506663" cy="1206500"/>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Owned Element </a:t>
            </a:r>
            <a:br>
              <a:rPr lang="en-US" altLang="zh-CN" sz="2000" b="1">
                <a:ea typeface="宋体" pitchFamily="2" charset="-122"/>
              </a:rPr>
            </a:br>
            <a:r>
              <a:rPr lang="en-US" altLang="zh-CN" sz="2000" b="1">
                <a:ea typeface="宋体" pitchFamily="2" charset="-122"/>
              </a:rPr>
              <a:t>Relationship</a:t>
            </a:r>
          </a:p>
          <a:p>
            <a:r>
              <a:rPr lang="en-US" altLang="zh-CN" sz="1600">
                <a:ea typeface="宋体" pitchFamily="2" charset="-122"/>
              </a:rPr>
              <a:t>Shows another way of </a:t>
            </a:r>
            <a:br>
              <a:rPr lang="en-US" altLang="zh-CN" sz="1600">
                <a:ea typeface="宋体" pitchFamily="2" charset="-122"/>
              </a:rPr>
            </a:br>
            <a:r>
              <a:rPr lang="en-US" altLang="zh-CN" sz="1600">
                <a:ea typeface="宋体" pitchFamily="2" charset="-122"/>
              </a:rPr>
              <a:t>showing nested elements</a:t>
            </a:r>
          </a:p>
        </p:txBody>
      </p:sp>
      <p:sp>
        <p:nvSpPr>
          <p:cNvPr id="561161" name="Line 9"/>
          <p:cNvSpPr>
            <a:spLocks noChangeShapeType="1"/>
          </p:cNvSpPr>
          <p:nvPr/>
        </p:nvSpPr>
        <p:spPr bwMode="auto">
          <a:xfrm>
            <a:off x="2747963" y="3127375"/>
            <a:ext cx="1438275" cy="12700"/>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Tree>
    <p:extLst>
      <p:ext uri="{BB962C8B-B14F-4D97-AF65-F5344CB8AC3E}">
        <p14:creationId xmlns:p14="http://schemas.microsoft.com/office/powerpoint/2010/main" val="1776361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458087" y="299484"/>
            <a:ext cx="8351838" cy="533400"/>
          </a:xfrm>
        </p:spPr>
        <p:txBody>
          <a:bodyPr>
            <a:normAutofit fontScale="90000"/>
          </a:bodyPr>
          <a:lstStyle/>
          <a:p>
            <a:r>
              <a:rPr lang="en-US" altLang="zh-CN" dirty="0">
                <a:ea typeface="宋体" pitchFamily="2" charset="-122"/>
              </a:rPr>
              <a:t>What is a Model?</a:t>
            </a:r>
          </a:p>
        </p:txBody>
      </p:sp>
      <p:sp>
        <p:nvSpPr>
          <p:cNvPr id="537603" name="Rectangle 3"/>
          <p:cNvSpPr>
            <a:spLocks noGrp="1" noChangeArrowheads="1"/>
          </p:cNvSpPr>
          <p:nvPr>
            <p:ph type="body" sz="half" idx="1"/>
          </p:nvPr>
        </p:nvSpPr>
        <p:spPr>
          <a:xfrm>
            <a:off x="361950" y="1052513"/>
            <a:ext cx="8007350" cy="5043487"/>
          </a:xfrm>
        </p:spPr>
        <p:txBody>
          <a:bodyPr/>
          <a:lstStyle/>
          <a:p>
            <a:r>
              <a:rPr lang="en-US" altLang="zh-CN" sz="2800" dirty="0" smtClean="0">
                <a:ea typeface="宋体" pitchFamily="2" charset="-122"/>
              </a:rPr>
              <a:t>A model is a semantically closed abstraction of a subject system.</a:t>
            </a:r>
          </a:p>
          <a:p>
            <a:pPr lvl="1"/>
            <a:r>
              <a:rPr lang="en-US" altLang="zh-CN" sz="2400" dirty="0" smtClean="0">
                <a:ea typeface="宋体" pitchFamily="2" charset="-122"/>
              </a:rPr>
              <a:t>A model is defined in UP as “a complete description of a system from a particular perspective.”  </a:t>
            </a:r>
          </a:p>
          <a:p>
            <a:r>
              <a:rPr lang="en-US" altLang="zh-CN" sz="2800" dirty="0" smtClean="0">
                <a:ea typeface="宋体" pitchFamily="2" charset="-122"/>
              </a:rPr>
              <a:t>Examples </a:t>
            </a:r>
            <a:r>
              <a:rPr lang="en-US" altLang="zh-CN" sz="2800" dirty="0">
                <a:ea typeface="宋体" pitchFamily="2" charset="-122"/>
              </a:rPr>
              <a:t>of models:</a:t>
            </a:r>
          </a:p>
          <a:p>
            <a:pPr lvl="1"/>
            <a:r>
              <a:rPr lang="en-US" altLang="zh-CN" sz="2400" dirty="0">
                <a:ea typeface="宋体" pitchFamily="2" charset="-122"/>
              </a:rPr>
              <a:t>UML model</a:t>
            </a:r>
          </a:p>
          <a:p>
            <a:pPr lvl="1"/>
            <a:r>
              <a:rPr lang="en-US" altLang="zh-CN" sz="2400" dirty="0">
                <a:ea typeface="宋体" pitchFamily="2" charset="-122"/>
              </a:rPr>
              <a:t>Code</a:t>
            </a:r>
          </a:p>
          <a:p>
            <a:pPr lvl="1"/>
            <a:r>
              <a:rPr lang="en-US" altLang="zh-CN" sz="2400" dirty="0">
                <a:ea typeface="宋体" pitchFamily="2" charset="-122"/>
              </a:rPr>
              <a:t>Data model</a:t>
            </a:r>
          </a:p>
        </p:txBody>
      </p:sp>
      <p:pic>
        <p:nvPicPr>
          <p:cNvPr id="537604" name="Picture 4" descr="ModelExample3_0204"/>
          <p:cNvPicPr>
            <a:picLocks noGrp="1" noChangeAspect="1" noChangeArrowheads="1"/>
          </p:cNvPicPr>
          <p:nvPr>
            <p:ph sz="half" idx="2"/>
          </p:nvPr>
        </p:nvPicPr>
        <p:blipFill>
          <a:blip r:embed="rId3" cstate="print"/>
          <a:srcRect/>
          <a:stretch>
            <a:fillRect/>
          </a:stretch>
        </p:blipFill>
        <p:spPr>
          <a:xfrm>
            <a:off x="5272088" y="3011488"/>
            <a:ext cx="2762250" cy="2495550"/>
          </a:xfrm>
          <a:noFill/>
          <a:ln/>
        </p:spPr>
      </p:pic>
    </p:spTree>
    <p:extLst>
      <p:ext uri="{BB962C8B-B14F-4D97-AF65-F5344CB8AC3E}">
        <p14:creationId xmlns:p14="http://schemas.microsoft.com/office/powerpoint/2010/main" val="28012659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endParaRPr lang="zh-CN" altLang="en-US">
              <a:ea typeface="宋体" pitchFamily="2" charset="-122"/>
            </a:endParaRPr>
          </a:p>
        </p:txBody>
      </p:sp>
      <p:sp>
        <p:nvSpPr>
          <p:cNvPr id="573443" name="Rectangle 3"/>
          <p:cNvSpPr>
            <a:spLocks noGrp="1" noChangeArrowheads="1"/>
          </p:cNvSpPr>
          <p:nvPr>
            <p:ph idx="1"/>
          </p:nvPr>
        </p:nvSpPr>
        <p:spPr/>
        <p:txBody>
          <a:bodyPr/>
          <a:lstStyle/>
          <a:p>
            <a:r>
              <a:rPr lang="en-US" altLang="zh-CN">
                <a:ea typeface="宋体" pitchFamily="2" charset="-122"/>
              </a:rPr>
              <a:t>Deployment Diagram</a:t>
            </a:r>
          </a:p>
        </p:txBody>
      </p:sp>
      <p:graphicFrame>
        <p:nvGraphicFramePr>
          <p:cNvPr id="573444" name="Object 4"/>
          <p:cNvGraphicFramePr>
            <a:graphicFrameLocks noChangeAspect="1"/>
          </p:cNvGraphicFramePr>
          <p:nvPr>
            <p:extLst>
              <p:ext uri="{D42A27DB-BD31-4B8C-83A1-F6EECF244321}">
                <p14:modId xmlns:p14="http://schemas.microsoft.com/office/powerpoint/2010/main" val="762141671"/>
              </p:ext>
            </p:extLst>
          </p:nvPr>
        </p:nvGraphicFramePr>
        <p:xfrm>
          <a:off x="3046227" y="2059172"/>
          <a:ext cx="5105400" cy="4267200"/>
        </p:xfrm>
        <a:graphic>
          <a:graphicData uri="http://schemas.openxmlformats.org/presentationml/2006/ole">
            <mc:AlternateContent xmlns:mc="http://schemas.openxmlformats.org/markup-compatibility/2006">
              <mc:Choice xmlns:v="urn:schemas-microsoft-com:vml" Requires="v">
                <p:oleObj spid="_x0000_s7172" name="位图图像" r:id="rId3" imgW="6725589" imgH="5601482" progId="PBrush">
                  <p:embed/>
                </p:oleObj>
              </mc:Choice>
              <mc:Fallback>
                <p:oleObj name="位图图像" r:id="rId3" imgW="6725589" imgH="560148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7220" r="6137" b="16595"/>
                      <a:stretch>
                        <a:fillRect/>
                      </a:stretch>
                    </p:blipFill>
                    <p:spPr bwMode="auto">
                      <a:xfrm>
                        <a:off x="3046227" y="2059172"/>
                        <a:ext cx="5105400"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858990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ltLang="zh-CN">
                <a:ea typeface="宋体" pitchFamily="2" charset="-122"/>
              </a:rPr>
              <a:t>Component Diagram</a:t>
            </a:r>
          </a:p>
        </p:txBody>
      </p:sp>
      <p:pic>
        <p:nvPicPr>
          <p:cNvPr id="563203" name="Picture 3"/>
          <p:cNvPicPr>
            <a:picLocks noChangeAspect="1" noChangeArrowheads="1"/>
          </p:cNvPicPr>
          <p:nvPr/>
        </p:nvPicPr>
        <p:blipFill>
          <a:blip r:embed="rId3" cstate="print"/>
          <a:srcRect/>
          <a:stretch>
            <a:fillRect/>
          </a:stretch>
        </p:blipFill>
        <p:spPr bwMode="auto">
          <a:xfrm>
            <a:off x="1038225" y="1401763"/>
            <a:ext cx="6759575" cy="3427412"/>
          </a:xfrm>
          <a:prstGeom prst="rect">
            <a:avLst/>
          </a:prstGeom>
          <a:noFill/>
          <a:ln w="9525">
            <a:solidFill>
              <a:schemeClr val="bg2"/>
            </a:solidFill>
            <a:miter lim="800000"/>
            <a:headEnd/>
            <a:tailEnd/>
          </a:ln>
          <a:effectLst>
            <a:outerShdw dist="53882" dir="2700000" algn="ctr" rotWithShape="0">
              <a:schemeClr val="folHlink"/>
            </a:outerShdw>
          </a:effectLst>
        </p:spPr>
      </p:pic>
      <p:sp>
        <p:nvSpPr>
          <p:cNvPr id="563204" name="Text Box 4"/>
          <p:cNvSpPr txBox="1">
            <a:spLocks noChangeArrowheads="1"/>
          </p:cNvSpPr>
          <p:nvPr/>
        </p:nvSpPr>
        <p:spPr bwMode="auto">
          <a:xfrm>
            <a:off x="1897063" y="5384800"/>
            <a:ext cx="2727325" cy="657225"/>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Component</a:t>
            </a:r>
          </a:p>
          <a:p>
            <a:r>
              <a:rPr lang="en-US" altLang="zh-CN" sz="1600">
                <a:ea typeface="宋体" pitchFamily="2" charset="-122"/>
              </a:rPr>
              <a:t>Modular parts of the system</a:t>
            </a:r>
          </a:p>
        </p:txBody>
      </p:sp>
      <p:sp>
        <p:nvSpPr>
          <p:cNvPr id="563205" name="Line 5"/>
          <p:cNvSpPr>
            <a:spLocks noChangeShapeType="1"/>
          </p:cNvSpPr>
          <p:nvPr/>
        </p:nvSpPr>
        <p:spPr bwMode="auto">
          <a:xfrm flipV="1">
            <a:off x="3255963" y="3627438"/>
            <a:ext cx="44450" cy="1666875"/>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
        <p:nvSpPr>
          <p:cNvPr id="563206" name="Text Box 6"/>
          <p:cNvSpPr txBox="1">
            <a:spLocks noChangeArrowheads="1"/>
          </p:cNvSpPr>
          <p:nvPr/>
        </p:nvSpPr>
        <p:spPr bwMode="auto">
          <a:xfrm>
            <a:off x="5391150" y="5386388"/>
            <a:ext cx="3173413" cy="901700"/>
          </a:xfrm>
          <a:prstGeom prst="rect">
            <a:avLst/>
          </a:prstGeom>
          <a:noFill/>
          <a:ln w="9525">
            <a:noFill/>
            <a:miter lim="800000"/>
            <a:headEnd/>
            <a:tailEnd/>
          </a:ln>
          <a:effectLst/>
        </p:spPr>
        <p:txBody>
          <a:bodyPr wrap="none" lIns="107950" tIns="53975" rIns="107950" bIns="53975">
            <a:spAutoFit/>
          </a:bodyPr>
          <a:lstStyle/>
          <a:p>
            <a:r>
              <a:rPr lang="en-US" altLang="zh-CN" sz="2000" b="1">
                <a:ea typeface="宋体" pitchFamily="2" charset="-122"/>
              </a:rPr>
              <a:t>Class</a:t>
            </a:r>
          </a:p>
          <a:p>
            <a:r>
              <a:rPr lang="en-US" altLang="zh-CN" sz="1600">
                <a:ea typeface="宋体" pitchFamily="2" charset="-122"/>
              </a:rPr>
              <a:t>Included to show implementation</a:t>
            </a:r>
            <a:br>
              <a:rPr lang="en-US" altLang="zh-CN" sz="1600">
                <a:ea typeface="宋体" pitchFamily="2" charset="-122"/>
              </a:rPr>
            </a:br>
            <a:r>
              <a:rPr lang="en-US" altLang="zh-CN" sz="1600">
                <a:ea typeface="宋体" pitchFamily="2" charset="-122"/>
              </a:rPr>
              <a:t>relationships.</a:t>
            </a:r>
          </a:p>
        </p:txBody>
      </p:sp>
      <p:sp>
        <p:nvSpPr>
          <p:cNvPr id="563207" name="Line 7"/>
          <p:cNvSpPr>
            <a:spLocks noChangeShapeType="1"/>
          </p:cNvSpPr>
          <p:nvPr/>
        </p:nvSpPr>
        <p:spPr bwMode="auto">
          <a:xfrm flipH="1" flipV="1">
            <a:off x="6235700" y="4859338"/>
            <a:ext cx="22225" cy="628650"/>
          </a:xfrm>
          <a:prstGeom prst="line">
            <a:avLst/>
          </a:prstGeom>
          <a:noFill/>
          <a:ln w="57150">
            <a:solidFill>
              <a:srgbClr val="3399FF"/>
            </a:solidFill>
            <a:round/>
            <a:headEnd/>
            <a:tailEnd type="triangle" w="med" len="med"/>
          </a:ln>
          <a:effectLst/>
        </p:spPr>
        <p:txBody>
          <a:bodyPr lIns="107950" tIns="53975" rIns="107950" bIns="53975"/>
          <a:lstStyle/>
          <a:p>
            <a:endParaRPr lang="en-US"/>
          </a:p>
        </p:txBody>
      </p:sp>
    </p:spTree>
    <p:extLst>
      <p:ext uri="{BB962C8B-B14F-4D97-AF65-F5344CB8AC3E}">
        <p14:creationId xmlns:p14="http://schemas.microsoft.com/office/powerpoint/2010/main" val="40365656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endParaRPr lang="zh-CN" altLang="en-US">
              <a:ea typeface="宋体" pitchFamily="2" charset="-122"/>
            </a:endParaRPr>
          </a:p>
        </p:txBody>
      </p:sp>
      <p:sp>
        <p:nvSpPr>
          <p:cNvPr id="572419" name="Rectangle 3"/>
          <p:cNvSpPr>
            <a:spLocks noGrp="1" noChangeArrowheads="1"/>
          </p:cNvSpPr>
          <p:nvPr>
            <p:ph idx="1"/>
          </p:nvPr>
        </p:nvSpPr>
        <p:spPr/>
        <p:txBody>
          <a:bodyPr/>
          <a:lstStyle/>
          <a:p>
            <a:r>
              <a:rPr lang="en-US" altLang="zh-CN">
                <a:ea typeface="宋体" pitchFamily="2" charset="-122"/>
              </a:rPr>
              <a:t>Component Diagram</a:t>
            </a:r>
          </a:p>
        </p:txBody>
      </p:sp>
      <p:graphicFrame>
        <p:nvGraphicFramePr>
          <p:cNvPr id="572420" name="Object 4"/>
          <p:cNvGraphicFramePr>
            <a:graphicFrameLocks noChangeAspect="1"/>
          </p:cNvGraphicFramePr>
          <p:nvPr/>
        </p:nvGraphicFramePr>
        <p:xfrm>
          <a:off x="3962400" y="2438400"/>
          <a:ext cx="5048250" cy="4276725"/>
        </p:xfrm>
        <a:graphic>
          <a:graphicData uri="http://schemas.openxmlformats.org/presentationml/2006/ole">
            <mc:AlternateContent xmlns:mc="http://schemas.openxmlformats.org/markup-compatibility/2006">
              <mc:Choice xmlns:v="urn:schemas-microsoft-com:vml" Requires="v">
                <p:oleObj spid="_x0000_s8196" r:id="rId3" imgW="6533333" imgH="5296639" progId="PBrush">
                  <p:embed/>
                </p:oleObj>
              </mc:Choice>
              <mc:Fallback>
                <p:oleObj r:id="rId3" imgW="6533333" imgH="5296639"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4332"/>
                      <a:stretch>
                        <a:fillRect/>
                      </a:stretch>
                    </p:blipFill>
                    <p:spPr bwMode="auto">
                      <a:xfrm>
                        <a:off x="3962400" y="2438400"/>
                        <a:ext cx="5048250" cy="427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149140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ltLang="zh-CN" sz="3200">
                <a:ea typeface="宋体" pitchFamily="2" charset="-122"/>
              </a:rPr>
              <a:t>composite structure diagram</a:t>
            </a:r>
            <a:endParaRPr lang="zh-CN" altLang="en-US" sz="3200">
              <a:ea typeface="宋体" pitchFamily="2" charset="-122"/>
            </a:endParaRPr>
          </a:p>
        </p:txBody>
      </p:sp>
      <p:sp>
        <p:nvSpPr>
          <p:cNvPr id="602115" name="Rectangle 3"/>
          <p:cNvSpPr>
            <a:spLocks noGrp="1" noChangeArrowheads="1"/>
          </p:cNvSpPr>
          <p:nvPr>
            <p:ph idx="1"/>
          </p:nvPr>
        </p:nvSpPr>
        <p:spPr/>
        <p:txBody>
          <a:bodyPr>
            <a:normAutofit lnSpcReduction="10000"/>
          </a:bodyPr>
          <a:lstStyle/>
          <a:p>
            <a:r>
              <a:rPr lang="en-US" altLang="zh-CN">
                <a:ea typeface="宋体" pitchFamily="2" charset="-122"/>
              </a:rPr>
              <a:t>The composite structure diagram which is new in UML 2.0, describes the participants and relationships that are internal to an individual classifier, such as an object, use case, class, or collaboration. A composite structure diagram is often attached to a larger diagram to describe the internal structure or context of one of the elements in the parent diagram. The diagram shows the roles and relationships that a set of object instances play in a system component. </a:t>
            </a:r>
            <a:endParaRPr lang="zh-CN" altLang="en-US">
              <a:ea typeface="宋体" pitchFamily="2" charset="-122"/>
            </a:endParaRPr>
          </a:p>
        </p:txBody>
      </p:sp>
    </p:spTree>
    <p:extLst>
      <p:ext uri="{BB962C8B-B14F-4D97-AF65-F5344CB8AC3E}">
        <p14:creationId xmlns:p14="http://schemas.microsoft.com/office/powerpoint/2010/main" val="26030025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467519" y="203200"/>
            <a:ext cx="7772400" cy="914400"/>
          </a:xfrm>
        </p:spPr>
        <p:txBody>
          <a:bodyPr>
            <a:normAutofit fontScale="90000"/>
          </a:bodyPr>
          <a:lstStyle/>
          <a:p>
            <a:r>
              <a:rPr lang="en-US" sz="3600" dirty="0" smtClean="0"/>
              <a:t>Sample: Structure </a:t>
            </a:r>
            <a:r>
              <a:rPr lang="en-US" sz="3600" dirty="0"/>
              <a:t>Diagram With Ports</a:t>
            </a:r>
          </a:p>
        </p:txBody>
      </p:sp>
      <p:sp>
        <p:nvSpPr>
          <p:cNvPr id="622595" name="Rectangle 3"/>
          <p:cNvSpPr>
            <a:spLocks noChangeArrowheads="1"/>
          </p:cNvSpPr>
          <p:nvPr/>
        </p:nvSpPr>
        <p:spPr bwMode="auto">
          <a:xfrm>
            <a:off x="693738" y="1117600"/>
            <a:ext cx="7296150" cy="4937125"/>
          </a:xfrm>
          <a:prstGeom prst="rect">
            <a:avLst/>
          </a:prstGeom>
          <a:noFill/>
          <a:ln w="28575">
            <a:solidFill>
              <a:schemeClr val="tx1"/>
            </a:solidFill>
            <a:miter lim="800000"/>
            <a:headEnd/>
            <a:tailEnd/>
          </a:ln>
        </p:spPr>
        <p:txBody>
          <a:bodyPr/>
          <a:lstStyle/>
          <a:p>
            <a:endParaRPr lang="en-US"/>
          </a:p>
        </p:txBody>
      </p:sp>
      <p:sp>
        <p:nvSpPr>
          <p:cNvPr id="622596" name="Rectangle 4"/>
          <p:cNvSpPr>
            <a:spLocks noChangeArrowheads="1"/>
          </p:cNvSpPr>
          <p:nvPr/>
        </p:nvSpPr>
        <p:spPr bwMode="auto">
          <a:xfrm>
            <a:off x="3028950" y="1203325"/>
            <a:ext cx="2624138" cy="304800"/>
          </a:xfrm>
          <a:prstGeom prst="rect">
            <a:avLst/>
          </a:prstGeom>
          <a:noFill/>
          <a:ln w="9525">
            <a:noFill/>
            <a:miter lim="800000"/>
            <a:headEnd/>
            <a:tailEnd/>
          </a:ln>
        </p:spPr>
        <p:txBody>
          <a:bodyPr wrap="none" lIns="0" tIns="0" rIns="0" bIns="0">
            <a:spAutoFit/>
          </a:bodyPr>
          <a:lstStyle/>
          <a:p>
            <a:pPr algn="l"/>
            <a:r>
              <a:rPr lang="en-US" sz="2000" b="0"/>
              <a:t>Structured Class Name</a:t>
            </a:r>
          </a:p>
        </p:txBody>
      </p:sp>
      <p:sp>
        <p:nvSpPr>
          <p:cNvPr id="622597" name="Rectangle 5"/>
          <p:cNvSpPr>
            <a:spLocks noChangeArrowheads="1"/>
          </p:cNvSpPr>
          <p:nvPr/>
        </p:nvSpPr>
        <p:spPr bwMode="auto">
          <a:xfrm>
            <a:off x="692150" y="1128713"/>
            <a:ext cx="7299325" cy="539750"/>
          </a:xfrm>
          <a:prstGeom prst="rect">
            <a:avLst/>
          </a:prstGeom>
          <a:noFill/>
          <a:ln w="28575">
            <a:solidFill>
              <a:schemeClr val="tx1"/>
            </a:solidFill>
            <a:miter lim="800000"/>
            <a:headEnd/>
            <a:tailEnd/>
          </a:ln>
        </p:spPr>
        <p:txBody>
          <a:bodyPr/>
          <a:lstStyle/>
          <a:p>
            <a:endParaRPr lang="en-US"/>
          </a:p>
        </p:txBody>
      </p:sp>
      <p:sp>
        <p:nvSpPr>
          <p:cNvPr id="622599" name="Rectangle 7"/>
          <p:cNvSpPr>
            <a:spLocks noChangeArrowheads="1"/>
          </p:cNvSpPr>
          <p:nvPr/>
        </p:nvSpPr>
        <p:spPr bwMode="auto">
          <a:xfrm>
            <a:off x="2484438" y="4583113"/>
            <a:ext cx="1062037" cy="581025"/>
          </a:xfrm>
          <a:prstGeom prst="rect">
            <a:avLst/>
          </a:prstGeom>
          <a:solidFill>
            <a:srgbClr val="FFFFCC"/>
          </a:solidFill>
          <a:ln w="12700">
            <a:solidFill>
              <a:srgbClr val="990033"/>
            </a:solidFill>
            <a:miter lim="800000"/>
            <a:headEnd/>
            <a:tailEnd/>
          </a:ln>
        </p:spPr>
        <p:txBody>
          <a:bodyPr/>
          <a:lstStyle/>
          <a:p>
            <a:endParaRPr lang="en-US"/>
          </a:p>
        </p:txBody>
      </p:sp>
      <p:sp>
        <p:nvSpPr>
          <p:cNvPr id="622600" name="Rectangle 8"/>
          <p:cNvSpPr>
            <a:spLocks noChangeArrowheads="1"/>
          </p:cNvSpPr>
          <p:nvPr/>
        </p:nvSpPr>
        <p:spPr bwMode="auto">
          <a:xfrm>
            <a:off x="2698750" y="4721225"/>
            <a:ext cx="606425" cy="304800"/>
          </a:xfrm>
          <a:prstGeom prst="rect">
            <a:avLst/>
          </a:prstGeom>
          <a:noFill/>
          <a:ln w="9525">
            <a:noFill/>
            <a:miter lim="800000"/>
            <a:headEnd/>
            <a:tailEnd/>
          </a:ln>
        </p:spPr>
        <p:txBody>
          <a:bodyPr wrap="none" lIns="0" tIns="0" rIns="0" bIns="0">
            <a:spAutoFit/>
          </a:bodyPr>
          <a:lstStyle/>
          <a:p>
            <a:pPr algn="l"/>
            <a:r>
              <a:rPr lang="en-US" sz="2000" b="0">
                <a:solidFill>
                  <a:srgbClr val="000000"/>
                </a:solidFill>
              </a:rPr>
              <a:t>partA</a:t>
            </a:r>
            <a:endParaRPr lang="en-US" sz="2000" b="0"/>
          </a:p>
        </p:txBody>
      </p:sp>
      <p:sp>
        <p:nvSpPr>
          <p:cNvPr id="622602" name="Rectangle 10"/>
          <p:cNvSpPr>
            <a:spLocks noChangeArrowheads="1"/>
          </p:cNvSpPr>
          <p:nvPr/>
        </p:nvSpPr>
        <p:spPr bwMode="auto">
          <a:xfrm>
            <a:off x="5100638" y="4581525"/>
            <a:ext cx="1062037" cy="581025"/>
          </a:xfrm>
          <a:prstGeom prst="rect">
            <a:avLst/>
          </a:prstGeom>
          <a:solidFill>
            <a:srgbClr val="FFFFCC"/>
          </a:solidFill>
          <a:ln w="12700">
            <a:solidFill>
              <a:srgbClr val="990033"/>
            </a:solidFill>
            <a:miter lim="800000"/>
            <a:headEnd/>
            <a:tailEnd/>
          </a:ln>
        </p:spPr>
        <p:txBody>
          <a:bodyPr/>
          <a:lstStyle/>
          <a:p>
            <a:endParaRPr lang="en-US"/>
          </a:p>
        </p:txBody>
      </p:sp>
      <p:sp>
        <p:nvSpPr>
          <p:cNvPr id="622603" name="Rectangle 11"/>
          <p:cNvSpPr>
            <a:spLocks noChangeArrowheads="1"/>
          </p:cNvSpPr>
          <p:nvPr/>
        </p:nvSpPr>
        <p:spPr bwMode="auto">
          <a:xfrm>
            <a:off x="5314950" y="4719638"/>
            <a:ext cx="606425" cy="304800"/>
          </a:xfrm>
          <a:prstGeom prst="rect">
            <a:avLst/>
          </a:prstGeom>
          <a:noFill/>
          <a:ln w="9525">
            <a:noFill/>
            <a:miter lim="800000"/>
            <a:headEnd/>
            <a:tailEnd/>
          </a:ln>
        </p:spPr>
        <p:txBody>
          <a:bodyPr wrap="none" lIns="0" tIns="0" rIns="0" bIns="0">
            <a:spAutoFit/>
          </a:bodyPr>
          <a:lstStyle/>
          <a:p>
            <a:pPr algn="l"/>
            <a:r>
              <a:rPr lang="en-US" sz="2000" b="0">
                <a:solidFill>
                  <a:srgbClr val="000000"/>
                </a:solidFill>
              </a:rPr>
              <a:t>partB</a:t>
            </a:r>
            <a:endParaRPr lang="en-US" sz="2000" b="0"/>
          </a:p>
        </p:txBody>
      </p:sp>
      <p:sp>
        <p:nvSpPr>
          <p:cNvPr id="622604" name="Rectangle 12"/>
          <p:cNvSpPr>
            <a:spLocks noChangeArrowheads="1"/>
          </p:cNvSpPr>
          <p:nvPr/>
        </p:nvSpPr>
        <p:spPr bwMode="auto">
          <a:xfrm>
            <a:off x="573088" y="4741863"/>
            <a:ext cx="233362" cy="260350"/>
          </a:xfrm>
          <a:prstGeom prst="rect">
            <a:avLst/>
          </a:prstGeom>
          <a:solidFill>
            <a:schemeClr val="bg2"/>
          </a:solidFill>
          <a:ln w="28575">
            <a:solidFill>
              <a:schemeClr val="tx1"/>
            </a:solidFill>
            <a:miter lim="800000"/>
            <a:headEnd/>
            <a:tailEnd/>
          </a:ln>
        </p:spPr>
        <p:txBody>
          <a:bodyPr/>
          <a:lstStyle/>
          <a:p>
            <a:endParaRPr lang="en-US"/>
          </a:p>
        </p:txBody>
      </p:sp>
      <p:sp>
        <p:nvSpPr>
          <p:cNvPr id="622605" name="Rectangle 13"/>
          <p:cNvSpPr>
            <a:spLocks noChangeArrowheads="1"/>
          </p:cNvSpPr>
          <p:nvPr/>
        </p:nvSpPr>
        <p:spPr bwMode="auto">
          <a:xfrm>
            <a:off x="2363788" y="4741863"/>
            <a:ext cx="233362" cy="260350"/>
          </a:xfrm>
          <a:prstGeom prst="rect">
            <a:avLst/>
          </a:prstGeom>
          <a:solidFill>
            <a:schemeClr val="bg2"/>
          </a:solidFill>
          <a:ln w="28575">
            <a:solidFill>
              <a:schemeClr val="tx1"/>
            </a:solidFill>
            <a:miter lim="800000"/>
            <a:headEnd/>
            <a:tailEnd/>
          </a:ln>
        </p:spPr>
        <p:txBody>
          <a:bodyPr/>
          <a:lstStyle/>
          <a:p>
            <a:endParaRPr lang="en-US"/>
          </a:p>
        </p:txBody>
      </p:sp>
      <p:sp>
        <p:nvSpPr>
          <p:cNvPr id="622606" name="Rectangle 14"/>
          <p:cNvSpPr>
            <a:spLocks noChangeArrowheads="1"/>
          </p:cNvSpPr>
          <p:nvPr/>
        </p:nvSpPr>
        <p:spPr bwMode="auto">
          <a:xfrm>
            <a:off x="3409950" y="4743450"/>
            <a:ext cx="233363" cy="260350"/>
          </a:xfrm>
          <a:prstGeom prst="rect">
            <a:avLst/>
          </a:prstGeom>
          <a:solidFill>
            <a:schemeClr val="bg2"/>
          </a:solidFill>
          <a:ln w="28575">
            <a:solidFill>
              <a:schemeClr val="tx1"/>
            </a:solidFill>
            <a:miter lim="800000"/>
            <a:headEnd/>
            <a:tailEnd/>
          </a:ln>
        </p:spPr>
        <p:txBody>
          <a:bodyPr/>
          <a:lstStyle/>
          <a:p>
            <a:endParaRPr lang="en-US"/>
          </a:p>
        </p:txBody>
      </p:sp>
      <p:sp>
        <p:nvSpPr>
          <p:cNvPr id="622607" name="Rectangle 15"/>
          <p:cNvSpPr>
            <a:spLocks noChangeArrowheads="1"/>
          </p:cNvSpPr>
          <p:nvPr/>
        </p:nvSpPr>
        <p:spPr bwMode="auto">
          <a:xfrm>
            <a:off x="4987925" y="4741863"/>
            <a:ext cx="233363" cy="260350"/>
          </a:xfrm>
          <a:prstGeom prst="rect">
            <a:avLst/>
          </a:prstGeom>
          <a:solidFill>
            <a:schemeClr val="bg2"/>
          </a:solidFill>
          <a:ln w="28575">
            <a:solidFill>
              <a:schemeClr val="tx1"/>
            </a:solidFill>
            <a:miter lim="800000"/>
            <a:headEnd/>
            <a:tailEnd/>
          </a:ln>
        </p:spPr>
        <p:txBody>
          <a:bodyPr/>
          <a:lstStyle/>
          <a:p>
            <a:endParaRPr lang="en-US"/>
          </a:p>
        </p:txBody>
      </p:sp>
      <p:sp>
        <p:nvSpPr>
          <p:cNvPr id="622608" name="Rectangle 16"/>
          <p:cNvSpPr>
            <a:spLocks noChangeArrowheads="1"/>
          </p:cNvSpPr>
          <p:nvPr/>
        </p:nvSpPr>
        <p:spPr bwMode="auto">
          <a:xfrm>
            <a:off x="6019800" y="4741863"/>
            <a:ext cx="233363" cy="260350"/>
          </a:xfrm>
          <a:prstGeom prst="rect">
            <a:avLst/>
          </a:prstGeom>
          <a:solidFill>
            <a:schemeClr val="bg2"/>
          </a:solidFill>
          <a:ln w="28575">
            <a:solidFill>
              <a:schemeClr val="tx1"/>
            </a:solidFill>
            <a:miter lim="800000"/>
            <a:headEnd/>
            <a:tailEnd/>
          </a:ln>
        </p:spPr>
        <p:txBody>
          <a:bodyPr/>
          <a:lstStyle/>
          <a:p>
            <a:endParaRPr lang="en-US"/>
          </a:p>
        </p:txBody>
      </p:sp>
      <p:sp>
        <p:nvSpPr>
          <p:cNvPr id="622609" name="Rectangle 17"/>
          <p:cNvSpPr>
            <a:spLocks noChangeArrowheads="1"/>
          </p:cNvSpPr>
          <p:nvPr/>
        </p:nvSpPr>
        <p:spPr bwMode="auto">
          <a:xfrm>
            <a:off x="573088" y="2382838"/>
            <a:ext cx="233362" cy="260350"/>
          </a:xfrm>
          <a:prstGeom prst="rect">
            <a:avLst/>
          </a:prstGeom>
          <a:solidFill>
            <a:schemeClr val="bg2"/>
          </a:solidFill>
          <a:ln w="28575">
            <a:solidFill>
              <a:schemeClr val="tx1"/>
            </a:solidFill>
            <a:miter lim="800000"/>
            <a:headEnd/>
            <a:tailEnd/>
          </a:ln>
        </p:spPr>
        <p:txBody>
          <a:bodyPr/>
          <a:lstStyle/>
          <a:p>
            <a:endParaRPr lang="en-US"/>
          </a:p>
        </p:txBody>
      </p:sp>
      <p:sp>
        <p:nvSpPr>
          <p:cNvPr id="622610" name="Rectangle 18"/>
          <p:cNvSpPr>
            <a:spLocks noChangeArrowheads="1"/>
          </p:cNvSpPr>
          <p:nvPr/>
        </p:nvSpPr>
        <p:spPr bwMode="auto">
          <a:xfrm>
            <a:off x="2901950" y="3362325"/>
            <a:ext cx="233363" cy="260350"/>
          </a:xfrm>
          <a:prstGeom prst="rect">
            <a:avLst/>
          </a:prstGeom>
          <a:solidFill>
            <a:schemeClr val="bg2"/>
          </a:solidFill>
          <a:ln w="28575">
            <a:solidFill>
              <a:schemeClr val="tx1"/>
            </a:solidFill>
            <a:miter lim="800000"/>
            <a:headEnd/>
            <a:tailEnd/>
          </a:ln>
        </p:spPr>
        <p:txBody>
          <a:bodyPr/>
          <a:lstStyle/>
          <a:p>
            <a:endParaRPr lang="en-US"/>
          </a:p>
        </p:txBody>
      </p:sp>
      <p:sp>
        <p:nvSpPr>
          <p:cNvPr id="622611" name="Rectangle 19"/>
          <p:cNvSpPr>
            <a:spLocks noChangeArrowheads="1"/>
          </p:cNvSpPr>
          <p:nvPr/>
        </p:nvSpPr>
        <p:spPr bwMode="auto">
          <a:xfrm>
            <a:off x="2903538" y="4408488"/>
            <a:ext cx="233362" cy="260350"/>
          </a:xfrm>
          <a:prstGeom prst="rect">
            <a:avLst/>
          </a:prstGeom>
          <a:solidFill>
            <a:schemeClr val="bg2"/>
          </a:solidFill>
          <a:ln w="28575">
            <a:solidFill>
              <a:schemeClr val="tx1"/>
            </a:solidFill>
            <a:miter lim="800000"/>
            <a:headEnd/>
            <a:tailEnd/>
          </a:ln>
        </p:spPr>
        <p:txBody>
          <a:bodyPr/>
          <a:lstStyle/>
          <a:p>
            <a:endParaRPr lang="en-US"/>
          </a:p>
        </p:txBody>
      </p:sp>
      <p:sp>
        <p:nvSpPr>
          <p:cNvPr id="622612" name="Line 20"/>
          <p:cNvSpPr>
            <a:spLocks noChangeShapeType="1"/>
          </p:cNvSpPr>
          <p:nvPr/>
        </p:nvSpPr>
        <p:spPr bwMode="auto">
          <a:xfrm>
            <a:off x="811213" y="4872038"/>
            <a:ext cx="1533525" cy="0"/>
          </a:xfrm>
          <a:prstGeom prst="line">
            <a:avLst/>
          </a:prstGeom>
          <a:noFill/>
          <a:ln w="9525">
            <a:solidFill>
              <a:schemeClr val="tx1"/>
            </a:solidFill>
            <a:round/>
            <a:headEnd/>
            <a:tailEnd/>
          </a:ln>
          <a:effectLst/>
        </p:spPr>
        <p:txBody>
          <a:bodyPr lIns="107950" tIns="53975" rIns="107950" bIns="53975"/>
          <a:lstStyle/>
          <a:p>
            <a:endParaRPr lang="en-US"/>
          </a:p>
        </p:txBody>
      </p:sp>
      <p:sp>
        <p:nvSpPr>
          <p:cNvPr id="622613" name="Line 21"/>
          <p:cNvSpPr>
            <a:spLocks noChangeShapeType="1"/>
          </p:cNvSpPr>
          <p:nvPr/>
        </p:nvSpPr>
        <p:spPr bwMode="auto">
          <a:xfrm>
            <a:off x="3643313" y="4872038"/>
            <a:ext cx="1331912" cy="0"/>
          </a:xfrm>
          <a:prstGeom prst="line">
            <a:avLst/>
          </a:prstGeom>
          <a:noFill/>
          <a:ln w="9525">
            <a:solidFill>
              <a:schemeClr val="tx1"/>
            </a:solidFill>
            <a:round/>
            <a:headEnd/>
            <a:tailEnd/>
          </a:ln>
          <a:effectLst/>
        </p:spPr>
        <p:txBody>
          <a:bodyPr lIns="107950" tIns="53975" rIns="107950" bIns="53975"/>
          <a:lstStyle/>
          <a:p>
            <a:endParaRPr lang="en-US"/>
          </a:p>
        </p:txBody>
      </p:sp>
      <p:sp>
        <p:nvSpPr>
          <p:cNvPr id="622614" name="Line 22"/>
          <p:cNvSpPr>
            <a:spLocks noChangeShapeType="1"/>
          </p:cNvSpPr>
          <p:nvPr/>
        </p:nvSpPr>
        <p:spPr bwMode="auto">
          <a:xfrm flipV="1">
            <a:off x="3024188" y="3627438"/>
            <a:ext cx="0" cy="782637"/>
          </a:xfrm>
          <a:prstGeom prst="line">
            <a:avLst/>
          </a:prstGeom>
          <a:noFill/>
          <a:ln w="12700">
            <a:solidFill>
              <a:schemeClr val="tx1"/>
            </a:solidFill>
            <a:round/>
            <a:headEnd/>
            <a:tailEnd/>
          </a:ln>
          <a:effectLst/>
        </p:spPr>
        <p:txBody>
          <a:bodyPr lIns="107950" tIns="53975" rIns="107950" bIns="53975"/>
          <a:lstStyle/>
          <a:p>
            <a:endParaRPr lang="en-US"/>
          </a:p>
        </p:txBody>
      </p:sp>
      <p:sp>
        <p:nvSpPr>
          <p:cNvPr id="622615" name="AutoShape 23"/>
          <p:cNvSpPr>
            <a:spLocks noChangeArrowheads="1"/>
          </p:cNvSpPr>
          <p:nvPr/>
        </p:nvSpPr>
        <p:spPr bwMode="auto">
          <a:xfrm>
            <a:off x="3844925" y="2300288"/>
            <a:ext cx="992188" cy="381000"/>
          </a:xfrm>
          <a:prstGeom prst="roundRect">
            <a:avLst>
              <a:gd name="adj" fmla="val 16667"/>
            </a:avLst>
          </a:prstGeom>
          <a:noFill/>
          <a:ln w="12700">
            <a:solidFill>
              <a:schemeClr val="tx1"/>
            </a:solidFill>
            <a:round/>
            <a:headEnd/>
            <a:tailEnd/>
          </a:ln>
        </p:spPr>
        <p:txBody>
          <a:bodyPr/>
          <a:lstStyle/>
          <a:p>
            <a:endParaRPr lang="en-US"/>
          </a:p>
        </p:txBody>
      </p:sp>
      <p:sp>
        <p:nvSpPr>
          <p:cNvPr id="622616" name="Rectangle 24"/>
          <p:cNvSpPr>
            <a:spLocks noChangeArrowheads="1"/>
          </p:cNvSpPr>
          <p:nvPr/>
        </p:nvSpPr>
        <p:spPr bwMode="auto">
          <a:xfrm>
            <a:off x="7862888" y="2359025"/>
            <a:ext cx="233362" cy="260350"/>
          </a:xfrm>
          <a:prstGeom prst="rect">
            <a:avLst/>
          </a:prstGeom>
          <a:solidFill>
            <a:schemeClr val="bg2"/>
          </a:solidFill>
          <a:ln w="28575">
            <a:solidFill>
              <a:schemeClr val="tx1"/>
            </a:solidFill>
            <a:miter lim="800000"/>
            <a:headEnd/>
            <a:tailEnd/>
          </a:ln>
        </p:spPr>
        <p:txBody>
          <a:bodyPr/>
          <a:lstStyle/>
          <a:p>
            <a:endParaRPr lang="en-US"/>
          </a:p>
        </p:txBody>
      </p:sp>
      <p:sp>
        <p:nvSpPr>
          <p:cNvPr id="622617" name="Line 25"/>
          <p:cNvSpPr>
            <a:spLocks noChangeShapeType="1"/>
          </p:cNvSpPr>
          <p:nvPr/>
        </p:nvSpPr>
        <p:spPr bwMode="auto">
          <a:xfrm>
            <a:off x="811213" y="2506663"/>
            <a:ext cx="3033712" cy="0"/>
          </a:xfrm>
          <a:prstGeom prst="line">
            <a:avLst/>
          </a:prstGeom>
          <a:noFill/>
          <a:ln w="9525">
            <a:solidFill>
              <a:schemeClr val="tx1"/>
            </a:solidFill>
            <a:round/>
            <a:headEnd/>
            <a:tailEnd/>
          </a:ln>
          <a:effectLst/>
        </p:spPr>
        <p:txBody>
          <a:bodyPr lIns="107950" tIns="53975" rIns="107950" bIns="53975"/>
          <a:lstStyle/>
          <a:p>
            <a:endParaRPr lang="en-US"/>
          </a:p>
        </p:txBody>
      </p:sp>
      <p:sp>
        <p:nvSpPr>
          <p:cNvPr id="622618" name="Line 26"/>
          <p:cNvSpPr>
            <a:spLocks noChangeShapeType="1"/>
          </p:cNvSpPr>
          <p:nvPr/>
        </p:nvSpPr>
        <p:spPr bwMode="auto">
          <a:xfrm>
            <a:off x="4837113" y="2497138"/>
            <a:ext cx="3014662" cy="0"/>
          </a:xfrm>
          <a:prstGeom prst="line">
            <a:avLst/>
          </a:prstGeom>
          <a:noFill/>
          <a:ln w="9525">
            <a:solidFill>
              <a:schemeClr val="tx1"/>
            </a:solidFill>
            <a:round/>
            <a:headEnd/>
            <a:tailEnd/>
          </a:ln>
          <a:effectLst/>
        </p:spPr>
        <p:txBody>
          <a:bodyPr lIns="107950" tIns="53975" rIns="107950" bIns="53975"/>
          <a:lstStyle/>
          <a:p>
            <a:endParaRPr lang="en-US"/>
          </a:p>
        </p:txBody>
      </p:sp>
      <p:sp>
        <p:nvSpPr>
          <p:cNvPr id="622619" name="Text Box 27"/>
          <p:cNvSpPr txBox="1">
            <a:spLocks noChangeArrowheads="1"/>
          </p:cNvSpPr>
          <p:nvPr/>
        </p:nvSpPr>
        <p:spPr bwMode="auto">
          <a:xfrm>
            <a:off x="3579813" y="1620838"/>
            <a:ext cx="1547812" cy="352425"/>
          </a:xfrm>
          <a:prstGeom prst="rect">
            <a:avLst/>
          </a:prstGeom>
          <a:noFill/>
          <a:ln w="9525">
            <a:noFill/>
            <a:miter lim="800000"/>
            <a:headEnd/>
            <a:tailEnd/>
          </a:ln>
          <a:effectLst/>
        </p:spPr>
        <p:txBody>
          <a:bodyPr wrap="none" lIns="107950" tIns="53975" rIns="107950" bIns="53975">
            <a:spAutoFit/>
          </a:bodyPr>
          <a:lstStyle/>
          <a:p>
            <a:pPr algn="l"/>
            <a:r>
              <a:rPr lang="en-US" sz="1600">
                <a:solidFill>
                  <a:srgbClr val="00CCFF"/>
                </a:solidFill>
              </a:rPr>
              <a:t>Behavior Port</a:t>
            </a:r>
          </a:p>
        </p:txBody>
      </p:sp>
      <p:sp>
        <p:nvSpPr>
          <p:cNvPr id="622621" name="Line 29"/>
          <p:cNvSpPr>
            <a:spLocks noChangeShapeType="1"/>
          </p:cNvSpPr>
          <p:nvPr/>
        </p:nvSpPr>
        <p:spPr bwMode="auto">
          <a:xfrm flipH="1">
            <a:off x="884238" y="1843088"/>
            <a:ext cx="2251075" cy="473075"/>
          </a:xfrm>
          <a:prstGeom prst="line">
            <a:avLst/>
          </a:prstGeom>
          <a:noFill/>
          <a:ln w="28575">
            <a:solidFill>
              <a:schemeClr val="hlink"/>
            </a:solidFill>
            <a:round/>
            <a:headEnd/>
            <a:tailEnd type="triangle" w="med" len="med"/>
          </a:ln>
          <a:effectLst/>
        </p:spPr>
        <p:txBody>
          <a:bodyPr lIns="107950" tIns="53975" rIns="107950" bIns="53975"/>
          <a:lstStyle/>
          <a:p>
            <a:endParaRPr lang="en-US"/>
          </a:p>
        </p:txBody>
      </p:sp>
      <p:sp>
        <p:nvSpPr>
          <p:cNvPr id="622622" name="Text Box 30"/>
          <p:cNvSpPr txBox="1">
            <a:spLocks noChangeArrowheads="1"/>
          </p:cNvSpPr>
          <p:nvPr/>
        </p:nvSpPr>
        <p:spPr bwMode="auto">
          <a:xfrm>
            <a:off x="1433513" y="3933825"/>
            <a:ext cx="1220787" cy="352425"/>
          </a:xfrm>
          <a:prstGeom prst="rect">
            <a:avLst/>
          </a:prstGeom>
          <a:noFill/>
          <a:ln w="9525">
            <a:noFill/>
            <a:miter lim="800000"/>
            <a:headEnd/>
            <a:tailEnd/>
          </a:ln>
          <a:effectLst/>
        </p:spPr>
        <p:txBody>
          <a:bodyPr wrap="none" lIns="107950" tIns="53975" rIns="107950" bIns="53975">
            <a:spAutoFit/>
          </a:bodyPr>
          <a:lstStyle/>
          <a:p>
            <a:pPr algn="l"/>
            <a:r>
              <a:rPr lang="en-US" sz="1600">
                <a:solidFill>
                  <a:srgbClr val="00CCFF"/>
                </a:solidFill>
              </a:rPr>
              <a:t>Relay Port</a:t>
            </a:r>
          </a:p>
        </p:txBody>
      </p:sp>
      <p:sp>
        <p:nvSpPr>
          <p:cNvPr id="622623" name="Text Box 31"/>
          <p:cNvSpPr txBox="1">
            <a:spLocks noChangeArrowheads="1"/>
          </p:cNvSpPr>
          <p:nvPr/>
        </p:nvSpPr>
        <p:spPr bwMode="auto">
          <a:xfrm>
            <a:off x="4273550" y="3348038"/>
            <a:ext cx="1401763" cy="352425"/>
          </a:xfrm>
          <a:prstGeom prst="rect">
            <a:avLst/>
          </a:prstGeom>
          <a:noFill/>
          <a:ln w="9525">
            <a:noFill/>
            <a:miter lim="800000"/>
            <a:headEnd/>
            <a:tailEnd/>
          </a:ln>
          <a:effectLst/>
        </p:spPr>
        <p:txBody>
          <a:bodyPr wrap="none" lIns="107950" tIns="53975" rIns="107950" bIns="53975">
            <a:spAutoFit/>
          </a:bodyPr>
          <a:lstStyle/>
          <a:p>
            <a:pPr algn="l"/>
            <a:r>
              <a:rPr lang="en-US" sz="1600">
                <a:solidFill>
                  <a:srgbClr val="00CCFF"/>
                </a:solidFill>
              </a:rPr>
              <a:t>Service Port</a:t>
            </a:r>
          </a:p>
        </p:txBody>
      </p:sp>
      <p:sp>
        <p:nvSpPr>
          <p:cNvPr id="622624" name="Line 32"/>
          <p:cNvSpPr>
            <a:spLocks noChangeShapeType="1"/>
          </p:cNvSpPr>
          <p:nvPr/>
        </p:nvSpPr>
        <p:spPr bwMode="auto">
          <a:xfrm flipH="1">
            <a:off x="855663" y="4129088"/>
            <a:ext cx="382587" cy="487362"/>
          </a:xfrm>
          <a:prstGeom prst="line">
            <a:avLst/>
          </a:prstGeom>
          <a:noFill/>
          <a:ln w="28575">
            <a:solidFill>
              <a:schemeClr val="hlink"/>
            </a:solidFill>
            <a:round/>
            <a:headEnd/>
            <a:tailEnd type="triangle" w="med" len="med"/>
          </a:ln>
          <a:effectLst/>
        </p:spPr>
        <p:txBody>
          <a:bodyPr lIns="107950" tIns="53975" rIns="107950" bIns="53975"/>
          <a:lstStyle/>
          <a:p>
            <a:endParaRPr lang="en-US"/>
          </a:p>
        </p:txBody>
      </p:sp>
      <p:sp>
        <p:nvSpPr>
          <p:cNvPr id="622625" name="Line 33"/>
          <p:cNvSpPr>
            <a:spLocks noChangeShapeType="1"/>
          </p:cNvSpPr>
          <p:nvPr/>
        </p:nvSpPr>
        <p:spPr bwMode="auto">
          <a:xfrm flipH="1">
            <a:off x="3214688" y="3524250"/>
            <a:ext cx="1069975" cy="0"/>
          </a:xfrm>
          <a:prstGeom prst="line">
            <a:avLst/>
          </a:prstGeom>
          <a:noFill/>
          <a:ln w="28575">
            <a:solidFill>
              <a:schemeClr val="hlink"/>
            </a:solidFill>
            <a:round/>
            <a:headEnd/>
            <a:tailEnd type="triangle" w="med" len="med"/>
          </a:ln>
          <a:effectLst/>
        </p:spPr>
        <p:txBody>
          <a:bodyPr lIns="107950" tIns="53975" rIns="107950" bIns="53975"/>
          <a:lstStyle/>
          <a:p>
            <a:endParaRPr lang="en-US"/>
          </a:p>
        </p:txBody>
      </p:sp>
      <p:sp>
        <p:nvSpPr>
          <p:cNvPr id="622626" name="Text Box 34"/>
          <p:cNvSpPr txBox="1">
            <a:spLocks noChangeArrowheads="1"/>
          </p:cNvSpPr>
          <p:nvPr/>
        </p:nvSpPr>
        <p:spPr bwMode="auto">
          <a:xfrm>
            <a:off x="4284663" y="3868738"/>
            <a:ext cx="2246312" cy="352425"/>
          </a:xfrm>
          <a:prstGeom prst="rect">
            <a:avLst/>
          </a:prstGeom>
          <a:noFill/>
          <a:ln w="9525">
            <a:noFill/>
            <a:miter lim="800000"/>
            <a:headEnd/>
            <a:tailEnd/>
          </a:ln>
          <a:effectLst/>
        </p:spPr>
        <p:txBody>
          <a:bodyPr wrap="none" lIns="107950" tIns="53975" rIns="107950" bIns="53975">
            <a:spAutoFit/>
          </a:bodyPr>
          <a:lstStyle/>
          <a:p>
            <a:pPr algn="l"/>
            <a:r>
              <a:rPr lang="en-US" sz="1600">
                <a:solidFill>
                  <a:srgbClr val="00CCFF"/>
                </a:solidFill>
              </a:rPr>
              <a:t>Assembly Connector</a:t>
            </a:r>
          </a:p>
        </p:txBody>
      </p:sp>
      <p:sp>
        <p:nvSpPr>
          <p:cNvPr id="622629" name="Text Box 37"/>
          <p:cNvSpPr txBox="1">
            <a:spLocks noChangeArrowheads="1"/>
          </p:cNvSpPr>
          <p:nvPr/>
        </p:nvSpPr>
        <p:spPr bwMode="auto">
          <a:xfrm>
            <a:off x="1695450" y="5187950"/>
            <a:ext cx="2325688" cy="352425"/>
          </a:xfrm>
          <a:prstGeom prst="rect">
            <a:avLst/>
          </a:prstGeom>
          <a:noFill/>
          <a:ln w="9525">
            <a:noFill/>
            <a:miter lim="800000"/>
            <a:headEnd/>
            <a:tailEnd/>
          </a:ln>
          <a:effectLst/>
        </p:spPr>
        <p:txBody>
          <a:bodyPr wrap="none" lIns="107950" tIns="53975" rIns="107950" bIns="53975">
            <a:spAutoFit/>
          </a:bodyPr>
          <a:lstStyle/>
          <a:p>
            <a:pPr algn="l"/>
            <a:r>
              <a:rPr lang="en-US" sz="1600">
                <a:solidFill>
                  <a:srgbClr val="00CCFF"/>
                </a:solidFill>
              </a:rPr>
              <a:t>Delegation Connector</a:t>
            </a:r>
          </a:p>
        </p:txBody>
      </p:sp>
      <p:sp>
        <p:nvSpPr>
          <p:cNvPr id="622630" name="Line 38"/>
          <p:cNvSpPr>
            <a:spLocks noChangeShapeType="1"/>
          </p:cNvSpPr>
          <p:nvPr/>
        </p:nvSpPr>
        <p:spPr bwMode="auto">
          <a:xfrm flipH="1" flipV="1">
            <a:off x="1311275" y="4919663"/>
            <a:ext cx="250825" cy="454025"/>
          </a:xfrm>
          <a:prstGeom prst="line">
            <a:avLst/>
          </a:prstGeom>
          <a:noFill/>
          <a:ln w="28575">
            <a:solidFill>
              <a:schemeClr val="hlink"/>
            </a:solidFill>
            <a:round/>
            <a:headEnd/>
            <a:tailEnd type="triangle" w="med" len="med"/>
          </a:ln>
          <a:effectLst/>
        </p:spPr>
        <p:txBody>
          <a:bodyPr lIns="107950" tIns="53975" rIns="107950" bIns="53975"/>
          <a:lstStyle/>
          <a:p>
            <a:endParaRPr lang="en-US"/>
          </a:p>
        </p:txBody>
      </p:sp>
      <p:sp>
        <p:nvSpPr>
          <p:cNvPr id="622631" name="Line 39"/>
          <p:cNvSpPr>
            <a:spLocks noChangeShapeType="1"/>
          </p:cNvSpPr>
          <p:nvPr/>
        </p:nvSpPr>
        <p:spPr bwMode="auto">
          <a:xfrm flipH="1">
            <a:off x="3135313" y="4071938"/>
            <a:ext cx="1149350" cy="0"/>
          </a:xfrm>
          <a:prstGeom prst="line">
            <a:avLst/>
          </a:prstGeom>
          <a:noFill/>
          <a:ln w="28575">
            <a:solidFill>
              <a:schemeClr val="hlink"/>
            </a:solidFill>
            <a:round/>
            <a:headEnd/>
            <a:tailEnd type="triangle" w="med" len="med"/>
          </a:ln>
          <a:effectLst/>
        </p:spPr>
        <p:txBody>
          <a:bodyPr wrap="none" anchor="ctr"/>
          <a:lstStyle/>
          <a:p>
            <a:endParaRPr lang="en-US"/>
          </a:p>
        </p:txBody>
      </p:sp>
      <p:sp>
        <p:nvSpPr>
          <p:cNvPr id="622632" name="Line 40"/>
          <p:cNvSpPr>
            <a:spLocks noChangeShapeType="1"/>
          </p:cNvSpPr>
          <p:nvPr/>
        </p:nvSpPr>
        <p:spPr bwMode="auto">
          <a:xfrm>
            <a:off x="4270375" y="4071938"/>
            <a:ext cx="0" cy="671512"/>
          </a:xfrm>
          <a:prstGeom prst="line">
            <a:avLst/>
          </a:prstGeom>
          <a:noFill/>
          <a:ln w="28575">
            <a:solidFill>
              <a:schemeClr val="hlink"/>
            </a:solidFill>
            <a:round/>
            <a:headEnd/>
            <a:tailEnd type="triangle" w="med" len="med"/>
          </a:ln>
          <a:effectLst/>
        </p:spPr>
        <p:txBody>
          <a:bodyPr wrap="none" anchor="ctr"/>
          <a:lstStyle/>
          <a:p>
            <a:endParaRPr lang="en-US"/>
          </a:p>
        </p:txBody>
      </p:sp>
      <p:sp>
        <p:nvSpPr>
          <p:cNvPr id="622633" name="Line 41"/>
          <p:cNvSpPr>
            <a:spLocks noChangeShapeType="1"/>
          </p:cNvSpPr>
          <p:nvPr/>
        </p:nvSpPr>
        <p:spPr bwMode="auto">
          <a:xfrm flipH="1">
            <a:off x="3135313" y="1843088"/>
            <a:ext cx="508000" cy="0"/>
          </a:xfrm>
          <a:prstGeom prst="line">
            <a:avLst/>
          </a:prstGeom>
          <a:noFill/>
          <a:ln w="28575">
            <a:solidFill>
              <a:schemeClr val="hlink"/>
            </a:solidFill>
            <a:round/>
            <a:headEnd/>
            <a:tailEnd/>
          </a:ln>
          <a:effectLst/>
        </p:spPr>
        <p:txBody>
          <a:bodyPr wrap="none" anchor="ctr"/>
          <a:lstStyle/>
          <a:p>
            <a:endParaRPr lang="en-US"/>
          </a:p>
        </p:txBody>
      </p:sp>
      <p:sp>
        <p:nvSpPr>
          <p:cNvPr id="622634" name="Line 42"/>
          <p:cNvSpPr>
            <a:spLocks noChangeShapeType="1"/>
          </p:cNvSpPr>
          <p:nvPr/>
        </p:nvSpPr>
        <p:spPr bwMode="auto">
          <a:xfrm flipH="1">
            <a:off x="5060950" y="1843088"/>
            <a:ext cx="508000" cy="0"/>
          </a:xfrm>
          <a:prstGeom prst="line">
            <a:avLst/>
          </a:prstGeom>
          <a:noFill/>
          <a:ln w="28575">
            <a:solidFill>
              <a:schemeClr val="hlink"/>
            </a:solidFill>
            <a:round/>
            <a:headEnd/>
            <a:tailEnd/>
          </a:ln>
          <a:effectLst/>
        </p:spPr>
        <p:txBody>
          <a:bodyPr wrap="none" anchor="ctr"/>
          <a:lstStyle/>
          <a:p>
            <a:endParaRPr lang="en-US"/>
          </a:p>
        </p:txBody>
      </p:sp>
      <p:sp>
        <p:nvSpPr>
          <p:cNvPr id="622635" name="Line 43"/>
          <p:cNvSpPr>
            <a:spLocks noChangeShapeType="1"/>
          </p:cNvSpPr>
          <p:nvPr/>
        </p:nvSpPr>
        <p:spPr bwMode="auto">
          <a:xfrm>
            <a:off x="5546725" y="1843088"/>
            <a:ext cx="2251075" cy="473075"/>
          </a:xfrm>
          <a:prstGeom prst="line">
            <a:avLst/>
          </a:prstGeom>
          <a:noFill/>
          <a:ln w="28575">
            <a:solidFill>
              <a:schemeClr val="hlink"/>
            </a:solidFill>
            <a:round/>
            <a:headEnd/>
            <a:tailEnd type="triangle" w="med" len="med"/>
          </a:ln>
          <a:effectLst/>
        </p:spPr>
        <p:txBody>
          <a:bodyPr lIns="107950" tIns="53975" rIns="107950" bIns="53975"/>
          <a:lstStyle/>
          <a:p>
            <a:endParaRPr lang="en-US"/>
          </a:p>
        </p:txBody>
      </p:sp>
      <p:sp>
        <p:nvSpPr>
          <p:cNvPr id="622636" name="Line 44"/>
          <p:cNvSpPr>
            <a:spLocks noChangeShapeType="1"/>
          </p:cNvSpPr>
          <p:nvPr/>
        </p:nvSpPr>
        <p:spPr bwMode="auto">
          <a:xfrm>
            <a:off x="1238250" y="4129088"/>
            <a:ext cx="273050" cy="0"/>
          </a:xfrm>
          <a:prstGeom prst="line">
            <a:avLst/>
          </a:prstGeom>
          <a:noFill/>
          <a:ln w="28575">
            <a:solidFill>
              <a:schemeClr val="hlink"/>
            </a:solidFill>
            <a:round/>
            <a:headEnd/>
            <a:tailEnd/>
          </a:ln>
          <a:effectLst/>
        </p:spPr>
        <p:txBody>
          <a:bodyPr wrap="none" anchor="ctr"/>
          <a:lstStyle/>
          <a:p>
            <a:endParaRPr lang="en-US"/>
          </a:p>
        </p:txBody>
      </p:sp>
      <p:sp>
        <p:nvSpPr>
          <p:cNvPr id="622637" name="Line 45"/>
          <p:cNvSpPr>
            <a:spLocks noChangeShapeType="1"/>
          </p:cNvSpPr>
          <p:nvPr/>
        </p:nvSpPr>
        <p:spPr bwMode="auto">
          <a:xfrm>
            <a:off x="1562100" y="5373688"/>
            <a:ext cx="219075" cy="0"/>
          </a:xfrm>
          <a:prstGeom prst="line">
            <a:avLst/>
          </a:prstGeom>
          <a:noFill/>
          <a:ln w="28575">
            <a:solidFill>
              <a:schemeClr val="hlink"/>
            </a:solidFill>
            <a:round/>
            <a:headEnd/>
            <a:tailEnd/>
          </a:ln>
          <a:effectLst/>
        </p:spPr>
        <p:txBody>
          <a:bodyPr wrap="none" anchor="ctr"/>
          <a:lstStyle/>
          <a:p>
            <a:endParaRPr lang="en-US"/>
          </a:p>
        </p:txBody>
      </p:sp>
    </p:spTree>
    <p:extLst>
      <p:ext uri="{BB962C8B-B14F-4D97-AF65-F5344CB8AC3E}">
        <p14:creationId xmlns:p14="http://schemas.microsoft.com/office/powerpoint/2010/main" val="24427079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97711" y="0"/>
            <a:ext cx="8229600" cy="1143000"/>
          </a:xfrm>
        </p:spPr>
        <p:txBody>
          <a:bodyPr/>
          <a:lstStyle/>
          <a:p>
            <a:r>
              <a:rPr lang="en-US" dirty="0"/>
              <a:t>Common Mechanisms</a:t>
            </a:r>
          </a:p>
        </p:txBody>
      </p:sp>
      <p:sp>
        <p:nvSpPr>
          <p:cNvPr id="105475" name="Rectangle 3"/>
          <p:cNvSpPr>
            <a:spLocks noGrp="1" noChangeArrowheads="1"/>
          </p:cNvSpPr>
          <p:nvPr>
            <p:ph type="body" idx="1"/>
          </p:nvPr>
        </p:nvSpPr>
        <p:spPr>
          <a:xfrm>
            <a:off x="490869" y="1079500"/>
            <a:ext cx="7964488" cy="5257800"/>
          </a:xfrm>
        </p:spPr>
        <p:txBody>
          <a:bodyPr>
            <a:normAutofit lnSpcReduction="10000"/>
          </a:bodyPr>
          <a:lstStyle/>
          <a:p>
            <a:r>
              <a:rPr lang="en-US" dirty="0"/>
              <a:t>Strategies applied for approaching object modeling</a:t>
            </a:r>
          </a:p>
          <a:p>
            <a:r>
              <a:rPr lang="en-US" dirty="0"/>
              <a:t>Common mechanisms in UML:</a:t>
            </a:r>
          </a:p>
          <a:p>
            <a:pPr lvl="1"/>
            <a:r>
              <a:rPr lang="en-US" dirty="0"/>
              <a:t>Specifications</a:t>
            </a:r>
          </a:p>
          <a:p>
            <a:pPr lvl="2"/>
            <a:r>
              <a:rPr lang="en-US" sz="2000" dirty="0"/>
              <a:t>Graphical and textual descriptions of semantics</a:t>
            </a:r>
          </a:p>
          <a:p>
            <a:pPr lvl="1"/>
            <a:r>
              <a:rPr lang="en-US" dirty="0"/>
              <a:t>Adornments</a:t>
            </a:r>
          </a:p>
          <a:p>
            <a:pPr lvl="2"/>
            <a:r>
              <a:rPr lang="en-US" sz="2000" dirty="0"/>
              <a:t>Added information on diagrams</a:t>
            </a:r>
          </a:p>
          <a:p>
            <a:pPr lvl="1"/>
            <a:r>
              <a:rPr lang="en-US" dirty="0"/>
              <a:t>Common divisions</a:t>
            </a:r>
          </a:p>
          <a:p>
            <a:pPr lvl="2"/>
            <a:r>
              <a:rPr lang="en-US" sz="2000" dirty="0"/>
              <a:t>Classifier and instance (abstract and concrete)</a:t>
            </a:r>
          </a:p>
          <a:p>
            <a:pPr lvl="2"/>
            <a:r>
              <a:rPr lang="en-US" sz="2000" dirty="0"/>
              <a:t>Interface and implementation (separate what and How)</a:t>
            </a:r>
          </a:p>
          <a:p>
            <a:pPr lvl="1"/>
            <a:r>
              <a:rPr lang="en-US" dirty="0"/>
              <a:t>Extensibility mechanisms</a:t>
            </a:r>
          </a:p>
          <a:p>
            <a:pPr lvl="2"/>
            <a:r>
              <a:rPr lang="en-US" sz="2000" dirty="0"/>
              <a:t>Constraints (extend semantics)</a:t>
            </a:r>
          </a:p>
          <a:p>
            <a:pPr lvl="2"/>
            <a:r>
              <a:rPr lang="en-US" sz="2000" dirty="0"/>
              <a:t>Stereotypes (adds new UML elements)</a:t>
            </a:r>
          </a:p>
          <a:p>
            <a:pPr lvl="2"/>
            <a:r>
              <a:rPr lang="en-US" sz="2000" dirty="0"/>
              <a:t>Tagged values ( extends an elements specs)</a:t>
            </a:r>
          </a:p>
        </p:txBody>
      </p:sp>
      <p:pic>
        <p:nvPicPr>
          <p:cNvPr id="105476" name="Picture 4" descr="C:\Documents and Settings\y.altunel\Application Data\Microsoft\Media Catalog\CommonMechanismsWithoutText.jpg"/>
          <p:cNvPicPr>
            <a:picLocks noChangeAspect="1" noChangeArrowheads="1"/>
          </p:cNvPicPr>
          <p:nvPr/>
        </p:nvPicPr>
        <p:blipFill>
          <a:blip r:embed="rId3" cstate="print"/>
          <a:srcRect/>
          <a:stretch>
            <a:fillRect/>
          </a:stretch>
        </p:blipFill>
        <p:spPr bwMode="auto">
          <a:xfrm>
            <a:off x="7772400" y="228600"/>
            <a:ext cx="1066800" cy="850900"/>
          </a:xfrm>
          <a:prstGeom prst="rect">
            <a:avLst/>
          </a:prstGeom>
          <a:noFill/>
        </p:spPr>
      </p:pic>
    </p:spTree>
    <p:extLst>
      <p:ext uri="{BB962C8B-B14F-4D97-AF65-F5344CB8AC3E}">
        <p14:creationId xmlns:p14="http://schemas.microsoft.com/office/powerpoint/2010/main" val="18398902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04800" y="257969"/>
            <a:ext cx="7793038" cy="1143000"/>
          </a:xfrm>
        </p:spPr>
        <p:txBody>
          <a:bodyPr/>
          <a:lstStyle/>
          <a:p>
            <a:r>
              <a:rPr lang="en-US" dirty="0"/>
              <a:t>UML </a:t>
            </a:r>
            <a:r>
              <a:rPr lang="tr-TR" dirty="0"/>
              <a:t>Common </a:t>
            </a:r>
            <a:r>
              <a:rPr lang="en-US" dirty="0"/>
              <a:t>Mechanisms</a:t>
            </a:r>
          </a:p>
        </p:txBody>
      </p:sp>
      <p:sp>
        <p:nvSpPr>
          <p:cNvPr id="119811" name="Rectangle 3"/>
          <p:cNvSpPr>
            <a:spLocks noGrp="1" noChangeArrowheads="1"/>
          </p:cNvSpPr>
          <p:nvPr>
            <p:ph type="body" sz="half" idx="1"/>
          </p:nvPr>
        </p:nvSpPr>
        <p:spPr>
          <a:xfrm>
            <a:off x="2667000" y="5222875"/>
            <a:ext cx="4060825" cy="623888"/>
          </a:xfrm>
        </p:spPr>
        <p:txBody>
          <a:bodyPr/>
          <a:lstStyle/>
          <a:p>
            <a:pPr algn="ctr">
              <a:buFont typeface="Wingdings" pitchFamily="2" charset="2"/>
              <a:buNone/>
            </a:pPr>
            <a:r>
              <a:rPr lang="en-US" sz="1200"/>
              <a:t>UML Common Mechanism Types</a:t>
            </a:r>
          </a:p>
        </p:txBody>
      </p:sp>
      <p:sp>
        <p:nvSpPr>
          <p:cNvPr id="119813" name="Rectangle 5"/>
          <p:cNvSpPr>
            <a:spLocks noChangeArrowheads="1"/>
          </p:cNvSpPr>
          <p:nvPr/>
        </p:nvSpPr>
        <p:spPr bwMode="auto">
          <a:xfrm>
            <a:off x="304800" y="3810000"/>
            <a:ext cx="2362200" cy="376238"/>
          </a:xfrm>
          <a:prstGeom prst="rect">
            <a:avLst/>
          </a:prstGeom>
          <a:noFill/>
          <a:ln w="9525">
            <a:solidFill>
              <a:schemeClr val="tx1"/>
            </a:solidFill>
            <a:miter lim="800000"/>
            <a:headEnd/>
            <a:tailEnd/>
          </a:ln>
          <a:effectLst/>
        </p:spPr>
        <p:txBody>
          <a:bodyPr anchor="ctr">
            <a:spAutoFit/>
          </a:bodyPr>
          <a:lstStyle/>
          <a:p>
            <a:pPr algn="ctr"/>
            <a:r>
              <a:rPr lang="en-US" sz="1800"/>
              <a:t>Specifications</a:t>
            </a:r>
          </a:p>
        </p:txBody>
      </p:sp>
      <p:cxnSp>
        <p:nvCxnSpPr>
          <p:cNvPr id="119814" name="AutoShape 6"/>
          <p:cNvCxnSpPr>
            <a:cxnSpLocks noChangeShapeType="1"/>
            <a:endCxn id="119813" idx="0"/>
          </p:cNvCxnSpPr>
          <p:nvPr/>
        </p:nvCxnSpPr>
        <p:spPr bwMode="auto">
          <a:xfrm rot="5400000">
            <a:off x="2480469" y="1832769"/>
            <a:ext cx="982662" cy="2971800"/>
          </a:xfrm>
          <a:prstGeom prst="bentConnector3">
            <a:avLst>
              <a:gd name="adj1" fmla="val 49921"/>
            </a:avLst>
          </a:prstGeom>
          <a:noFill/>
          <a:ln w="9525">
            <a:solidFill>
              <a:schemeClr val="tx1"/>
            </a:solidFill>
            <a:miter lim="800000"/>
            <a:headEnd/>
            <a:tailEnd/>
          </a:ln>
          <a:effectLst/>
        </p:spPr>
      </p:cxnSp>
      <p:sp>
        <p:nvSpPr>
          <p:cNvPr id="119815" name="Rectangle 7"/>
          <p:cNvSpPr>
            <a:spLocks noChangeArrowheads="1"/>
          </p:cNvSpPr>
          <p:nvPr/>
        </p:nvSpPr>
        <p:spPr bwMode="auto">
          <a:xfrm>
            <a:off x="2057400" y="4343400"/>
            <a:ext cx="2362200" cy="376238"/>
          </a:xfrm>
          <a:prstGeom prst="rect">
            <a:avLst/>
          </a:prstGeom>
          <a:noFill/>
          <a:ln w="9525">
            <a:solidFill>
              <a:schemeClr val="tx1"/>
            </a:solidFill>
            <a:miter lim="800000"/>
            <a:headEnd/>
            <a:tailEnd/>
          </a:ln>
          <a:effectLst/>
        </p:spPr>
        <p:txBody>
          <a:bodyPr anchor="ctr">
            <a:spAutoFit/>
          </a:bodyPr>
          <a:lstStyle/>
          <a:p>
            <a:pPr algn="ctr"/>
            <a:r>
              <a:rPr lang="en-US" sz="1800"/>
              <a:t>Adornments</a:t>
            </a:r>
          </a:p>
        </p:txBody>
      </p:sp>
      <p:cxnSp>
        <p:nvCxnSpPr>
          <p:cNvPr id="119816" name="AutoShape 8"/>
          <p:cNvCxnSpPr>
            <a:cxnSpLocks noChangeShapeType="1"/>
            <a:endCxn id="119815" idx="0"/>
          </p:cNvCxnSpPr>
          <p:nvPr/>
        </p:nvCxnSpPr>
        <p:spPr bwMode="auto">
          <a:xfrm rot="5400000">
            <a:off x="3090069" y="2975769"/>
            <a:ext cx="1516062" cy="1219200"/>
          </a:xfrm>
          <a:prstGeom prst="bentConnector3">
            <a:avLst>
              <a:gd name="adj1" fmla="val 49949"/>
            </a:avLst>
          </a:prstGeom>
          <a:noFill/>
          <a:ln w="9525">
            <a:solidFill>
              <a:schemeClr val="tx1"/>
            </a:solidFill>
            <a:miter lim="800000"/>
            <a:headEnd/>
            <a:tailEnd/>
          </a:ln>
          <a:effectLst/>
        </p:spPr>
      </p:cxnSp>
      <p:sp>
        <p:nvSpPr>
          <p:cNvPr id="119819" name="Rectangle 11"/>
          <p:cNvSpPr>
            <a:spLocks noChangeArrowheads="1"/>
          </p:cNvSpPr>
          <p:nvPr/>
        </p:nvSpPr>
        <p:spPr bwMode="auto">
          <a:xfrm>
            <a:off x="6553200" y="3794125"/>
            <a:ext cx="2209800" cy="376238"/>
          </a:xfrm>
          <a:prstGeom prst="rect">
            <a:avLst/>
          </a:prstGeom>
          <a:noFill/>
          <a:ln w="9525">
            <a:solidFill>
              <a:schemeClr val="tx1"/>
            </a:solidFill>
            <a:miter lim="800000"/>
            <a:headEnd/>
            <a:tailEnd/>
          </a:ln>
          <a:effectLst/>
        </p:spPr>
        <p:txBody>
          <a:bodyPr anchor="ctr">
            <a:spAutoFit/>
          </a:bodyPr>
          <a:lstStyle/>
          <a:p>
            <a:pPr algn="ctr"/>
            <a:r>
              <a:rPr lang="en-US" sz="1800"/>
              <a:t>Common Divisions</a:t>
            </a:r>
          </a:p>
        </p:txBody>
      </p:sp>
      <p:cxnSp>
        <p:nvCxnSpPr>
          <p:cNvPr id="119820" name="AutoShape 12"/>
          <p:cNvCxnSpPr>
            <a:cxnSpLocks noChangeShapeType="1"/>
            <a:endCxn id="119819" idx="0"/>
          </p:cNvCxnSpPr>
          <p:nvPr/>
        </p:nvCxnSpPr>
        <p:spPr bwMode="auto">
          <a:xfrm rot="16200000" flipH="1">
            <a:off x="5574506" y="1710532"/>
            <a:ext cx="966787" cy="3200400"/>
          </a:xfrm>
          <a:prstGeom prst="bentConnector3">
            <a:avLst>
              <a:gd name="adj1" fmla="val 49917"/>
            </a:avLst>
          </a:prstGeom>
          <a:noFill/>
          <a:ln w="9525">
            <a:solidFill>
              <a:schemeClr val="tx1"/>
            </a:solidFill>
            <a:miter lim="800000"/>
            <a:headEnd/>
            <a:tailEnd/>
          </a:ln>
          <a:effectLst/>
        </p:spPr>
      </p:cxnSp>
      <p:sp>
        <p:nvSpPr>
          <p:cNvPr id="119825" name="Rectangle 17"/>
          <p:cNvSpPr>
            <a:spLocks noChangeArrowheads="1"/>
          </p:cNvSpPr>
          <p:nvPr/>
        </p:nvSpPr>
        <p:spPr bwMode="auto">
          <a:xfrm>
            <a:off x="4800600" y="4343400"/>
            <a:ext cx="2209800" cy="650875"/>
          </a:xfrm>
          <a:prstGeom prst="rect">
            <a:avLst/>
          </a:prstGeom>
          <a:noFill/>
          <a:ln w="9525">
            <a:solidFill>
              <a:schemeClr val="tx1"/>
            </a:solidFill>
            <a:miter lim="800000"/>
            <a:headEnd/>
            <a:tailEnd/>
          </a:ln>
          <a:effectLst/>
        </p:spPr>
        <p:txBody>
          <a:bodyPr anchor="ctr">
            <a:spAutoFit/>
          </a:bodyPr>
          <a:lstStyle/>
          <a:p>
            <a:pPr algn="ctr"/>
            <a:r>
              <a:rPr lang="en-US" sz="1800"/>
              <a:t>Extensibility Mechanisms</a:t>
            </a:r>
          </a:p>
        </p:txBody>
      </p:sp>
      <p:cxnSp>
        <p:nvCxnSpPr>
          <p:cNvPr id="119830" name="AutoShape 22"/>
          <p:cNvCxnSpPr>
            <a:cxnSpLocks noChangeShapeType="1"/>
            <a:endCxn id="119825" idx="0"/>
          </p:cNvCxnSpPr>
          <p:nvPr/>
        </p:nvCxnSpPr>
        <p:spPr bwMode="auto">
          <a:xfrm rot="16200000" flipH="1">
            <a:off x="4423569" y="2861469"/>
            <a:ext cx="1516062" cy="1447800"/>
          </a:xfrm>
          <a:prstGeom prst="bentConnector3">
            <a:avLst>
              <a:gd name="adj1" fmla="val 49949"/>
            </a:avLst>
          </a:prstGeom>
          <a:noFill/>
          <a:ln w="9525">
            <a:solidFill>
              <a:schemeClr val="tx1"/>
            </a:solidFill>
            <a:miter lim="800000"/>
            <a:headEnd/>
            <a:tailEnd/>
          </a:ln>
          <a:effectLst/>
        </p:spPr>
      </p:cxnSp>
      <p:pic>
        <p:nvPicPr>
          <p:cNvPr id="119835" name="Picture 27" descr="C:\Documents and Settings\y.altunel\Application Data\Microsoft\Media Catalog\CommonMechanisms.jpg"/>
          <p:cNvPicPr>
            <a:picLocks noChangeAspect="1" noChangeArrowheads="1"/>
          </p:cNvPicPr>
          <p:nvPr/>
        </p:nvPicPr>
        <p:blipFill>
          <a:blip r:embed="rId2" cstate="print"/>
          <a:srcRect/>
          <a:stretch>
            <a:fillRect/>
          </a:stretch>
        </p:blipFill>
        <p:spPr bwMode="auto">
          <a:xfrm>
            <a:off x="3581400" y="1828800"/>
            <a:ext cx="1752600" cy="998538"/>
          </a:xfrm>
          <a:prstGeom prst="rect">
            <a:avLst/>
          </a:prstGeom>
          <a:noFill/>
        </p:spPr>
      </p:pic>
      <p:pic>
        <p:nvPicPr>
          <p:cNvPr id="119836" name="Picture 28" descr="C:\Documents and Settings\y.altunel\Application Data\Microsoft\Media Catalog\CommonMechanismsWithoutText.jpg"/>
          <p:cNvPicPr>
            <a:picLocks noChangeAspect="1" noChangeArrowheads="1"/>
          </p:cNvPicPr>
          <p:nvPr/>
        </p:nvPicPr>
        <p:blipFill>
          <a:blip r:embed="rId3" cstate="print"/>
          <a:srcRect/>
          <a:stretch>
            <a:fillRect/>
          </a:stretch>
        </p:blipFill>
        <p:spPr bwMode="auto">
          <a:xfrm>
            <a:off x="7620000" y="1066800"/>
            <a:ext cx="838200" cy="668338"/>
          </a:xfrm>
          <a:prstGeom prst="rect">
            <a:avLst/>
          </a:prstGeom>
          <a:noFill/>
        </p:spPr>
      </p:pic>
    </p:spTree>
    <p:extLst>
      <p:ext uri="{BB962C8B-B14F-4D97-AF65-F5344CB8AC3E}">
        <p14:creationId xmlns:p14="http://schemas.microsoft.com/office/powerpoint/2010/main" val="7070003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026"/>
          <p:cNvSpPr>
            <a:spLocks noGrp="1" noChangeArrowheads="1"/>
          </p:cNvSpPr>
          <p:nvPr>
            <p:ph type="title"/>
          </p:nvPr>
        </p:nvSpPr>
        <p:spPr>
          <a:xfrm>
            <a:off x="191386" y="244549"/>
            <a:ext cx="8276820" cy="1066800"/>
          </a:xfrm>
        </p:spPr>
        <p:txBody>
          <a:bodyPr>
            <a:normAutofit/>
          </a:bodyPr>
          <a:lstStyle/>
          <a:p>
            <a:r>
              <a:rPr lang="en-US" sz="3200" dirty="0"/>
              <a:t>Common Mechanisms: Specifications</a:t>
            </a:r>
          </a:p>
        </p:txBody>
      </p:sp>
      <p:sp>
        <p:nvSpPr>
          <p:cNvPr id="134147" name="Rectangle 1027"/>
          <p:cNvSpPr>
            <a:spLocks noGrp="1" noChangeArrowheads="1"/>
          </p:cNvSpPr>
          <p:nvPr>
            <p:ph type="body" idx="1"/>
          </p:nvPr>
        </p:nvSpPr>
        <p:spPr>
          <a:xfrm>
            <a:off x="341312" y="1079500"/>
            <a:ext cx="7964488" cy="5207000"/>
          </a:xfrm>
        </p:spPr>
        <p:txBody>
          <a:bodyPr>
            <a:normAutofit/>
          </a:bodyPr>
          <a:lstStyle/>
          <a:p>
            <a:pPr>
              <a:lnSpc>
                <a:spcPct val="90000"/>
              </a:lnSpc>
            </a:pPr>
            <a:r>
              <a:rPr lang="en-US" sz="2000" dirty="0"/>
              <a:t>The “meat” of the model</a:t>
            </a:r>
          </a:p>
          <a:p>
            <a:pPr lvl="1">
              <a:lnSpc>
                <a:spcPct val="90000"/>
              </a:lnSpc>
            </a:pPr>
            <a:r>
              <a:rPr lang="en-US" sz="1800" dirty="0"/>
              <a:t>Hold the model together</a:t>
            </a:r>
          </a:p>
          <a:p>
            <a:pPr lvl="1">
              <a:lnSpc>
                <a:spcPct val="90000"/>
              </a:lnSpc>
            </a:pPr>
            <a:r>
              <a:rPr lang="en-US" sz="1800" dirty="0"/>
              <a:t>Give meaning to the model</a:t>
            </a:r>
          </a:p>
          <a:p>
            <a:pPr>
              <a:lnSpc>
                <a:spcPct val="90000"/>
              </a:lnSpc>
            </a:pPr>
            <a:r>
              <a:rPr lang="en-US" sz="2000" dirty="0"/>
              <a:t>Maintained using a CASE tool</a:t>
            </a:r>
          </a:p>
          <a:p>
            <a:pPr lvl="1">
              <a:lnSpc>
                <a:spcPct val="90000"/>
              </a:lnSpc>
            </a:pPr>
            <a:r>
              <a:rPr lang="en-US" sz="1800" dirty="0"/>
              <a:t>CASE: Computer Aided Software Engineering</a:t>
            </a:r>
          </a:p>
          <a:p>
            <a:pPr lvl="1">
              <a:lnSpc>
                <a:spcPct val="90000"/>
              </a:lnSpc>
            </a:pPr>
            <a:r>
              <a:rPr lang="en-US" sz="1800" dirty="0"/>
              <a:t>Provides ways to enter, view, and modify specifications</a:t>
            </a:r>
          </a:p>
          <a:p>
            <a:pPr>
              <a:lnSpc>
                <a:spcPct val="90000"/>
              </a:lnSpc>
            </a:pPr>
            <a:r>
              <a:rPr lang="en-US" sz="2000" dirty="0"/>
              <a:t>Models may be</a:t>
            </a:r>
          </a:p>
          <a:p>
            <a:pPr lvl="1">
              <a:lnSpc>
                <a:spcPct val="90000"/>
              </a:lnSpc>
            </a:pPr>
            <a:r>
              <a:rPr lang="en-US" sz="1800" dirty="0"/>
              <a:t>Elided</a:t>
            </a:r>
          </a:p>
          <a:p>
            <a:pPr lvl="2">
              <a:lnSpc>
                <a:spcPct val="90000"/>
              </a:lnSpc>
            </a:pPr>
            <a:r>
              <a:rPr lang="en-US" sz="1600" dirty="0"/>
              <a:t>Elements are present in backplane</a:t>
            </a:r>
          </a:p>
          <a:p>
            <a:pPr lvl="2">
              <a:lnSpc>
                <a:spcPct val="90000"/>
              </a:lnSpc>
            </a:pPr>
            <a:r>
              <a:rPr lang="en-US" sz="1600" dirty="0"/>
              <a:t>Hidden in diagram to simplify the view</a:t>
            </a:r>
          </a:p>
          <a:p>
            <a:pPr lvl="1">
              <a:lnSpc>
                <a:spcPct val="90000"/>
              </a:lnSpc>
            </a:pPr>
            <a:r>
              <a:rPr lang="en-US" sz="1800" dirty="0"/>
              <a:t>Incomplete</a:t>
            </a:r>
          </a:p>
          <a:p>
            <a:pPr lvl="2">
              <a:lnSpc>
                <a:spcPct val="90000"/>
              </a:lnSpc>
            </a:pPr>
            <a:r>
              <a:rPr lang="en-US" sz="1600" dirty="0"/>
              <a:t>Some elements may be missing</a:t>
            </a:r>
          </a:p>
          <a:p>
            <a:pPr lvl="1">
              <a:lnSpc>
                <a:spcPct val="90000"/>
              </a:lnSpc>
            </a:pPr>
            <a:r>
              <a:rPr lang="en-US" sz="1800" dirty="0"/>
              <a:t>Inconsistent </a:t>
            </a:r>
          </a:p>
          <a:p>
            <a:pPr lvl="2">
              <a:lnSpc>
                <a:spcPct val="90000"/>
              </a:lnSpc>
            </a:pPr>
            <a:r>
              <a:rPr lang="en-US" sz="1600" dirty="0"/>
              <a:t>Model may contain contradictions</a:t>
            </a:r>
          </a:p>
          <a:p>
            <a:pPr>
              <a:lnSpc>
                <a:spcPct val="90000"/>
              </a:lnSpc>
            </a:pPr>
            <a:r>
              <a:rPr lang="en-US" sz="2000" dirty="0"/>
              <a:t>Drive in modeling is to evolve into </a:t>
            </a:r>
          </a:p>
          <a:p>
            <a:pPr lvl="1">
              <a:lnSpc>
                <a:spcPct val="90000"/>
              </a:lnSpc>
            </a:pPr>
            <a:r>
              <a:rPr lang="en-US" sz="1800" dirty="0"/>
              <a:t>consistent models</a:t>
            </a:r>
          </a:p>
          <a:p>
            <a:pPr lvl="1">
              <a:lnSpc>
                <a:spcPct val="90000"/>
              </a:lnSpc>
            </a:pPr>
            <a:r>
              <a:rPr lang="en-US" sz="1800" dirty="0"/>
              <a:t>Sufficiently complete models to construct software</a:t>
            </a:r>
          </a:p>
        </p:txBody>
      </p:sp>
      <p:pic>
        <p:nvPicPr>
          <p:cNvPr id="134148" name="Picture 1028" descr="C:\Documents and Settings\y.altunel\Application Data\Microsoft\Media Catalog\CommonMechanismsWithoutText.jpg"/>
          <p:cNvPicPr>
            <a:picLocks noChangeAspect="1" noChangeArrowheads="1"/>
          </p:cNvPicPr>
          <p:nvPr/>
        </p:nvPicPr>
        <p:blipFill>
          <a:blip r:embed="rId3" cstate="print"/>
          <a:srcRect/>
          <a:stretch>
            <a:fillRect/>
          </a:stretch>
        </p:blipFill>
        <p:spPr bwMode="auto">
          <a:xfrm>
            <a:off x="7772400" y="228600"/>
            <a:ext cx="1066800" cy="850900"/>
          </a:xfrm>
          <a:prstGeom prst="rect">
            <a:avLst/>
          </a:prstGeom>
          <a:noFill/>
        </p:spPr>
      </p:pic>
    </p:spTree>
    <p:extLst>
      <p:ext uri="{BB962C8B-B14F-4D97-AF65-F5344CB8AC3E}">
        <p14:creationId xmlns:p14="http://schemas.microsoft.com/office/powerpoint/2010/main" val="6030856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026"/>
          <p:cNvSpPr>
            <a:spLocks noGrp="1" noChangeArrowheads="1"/>
          </p:cNvSpPr>
          <p:nvPr>
            <p:ph type="title"/>
          </p:nvPr>
        </p:nvSpPr>
        <p:spPr>
          <a:xfrm>
            <a:off x="408781" y="249865"/>
            <a:ext cx="8097838" cy="762000"/>
          </a:xfrm>
        </p:spPr>
        <p:txBody>
          <a:bodyPr>
            <a:normAutofit/>
          </a:bodyPr>
          <a:lstStyle/>
          <a:p>
            <a:r>
              <a:rPr lang="en-US" sz="3200" dirty="0"/>
              <a:t>Specifications provide the semantic</a:t>
            </a:r>
          </a:p>
        </p:txBody>
      </p:sp>
      <p:grpSp>
        <p:nvGrpSpPr>
          <p:cNvPr id="2" name="Group 1033"/>
          <p:cNvGrpSpPr>
            <a:grpSpLocks/>
          </p:cNvGrpSpPr>
          <p:nvPr/>
        </p:nvGrpSpPr>
        <p:grpSpPr bwMode="auto">
          <a:xfrm>
            <a:off x="1447800" y="1905000"/>
            <a:ext cx="1600200" cy="1398588"/>
            <a:chOff x="912" y="875"/>
            <a:chExt cx="1008" cy="881"/>
          </a:xfrm>
        </p:grpSpPr>
        <p:sp>
          <p:nvSpPr>
            <p:cNvPr id="138243" name="Rectangle 1027"/>
            <p:cNvSpPr>
              <a:spLocks noChangeArrowheads="1"/>
            </p:cNvSpPr>
            <p:nvPr/>
          </p:nvSpPr>
          <p:spPr bwMode="auto">
            <a:xfrm>
              <a:off x="912" y="875"/>
              <a:ext cx="1008" cy="179"/>
            </a:xfrm>
            <a:prstGeom prst="rect">
              <a:avLst/>
            </a:prstGeom>
            <a:noFill/>
            <a:ln w="9525">
              <a:solidFill>
                <a:schemeClr val="tx1"/>
              </a:solidFill>
              <a:miter lim="800000"/>
              <a:headEnd/>
              <a:tailEnd/>
            </a:ln>
            <a:effectLst/>
          </p:spPr>
          <p:txBody>
            <a:bodyPr anchor="ctr"/>
            <a:lstStyle/>
            <a:p>
              <a:r>
                <a:rPr lang="en-US" sz="1200"/>
                <a:t>BankAccount</a:t>
              </a:r>
            </a:p>
          </p:txBody>
        </p:sp>
        <p:sp>
          <p:nvSpPr>
            <p:cNvPr id="138244" name="Rectangle 1028"/>
            <p:cNvSpPr>
              <a:spLocks noChangeArrowheads="1"/>
            </p:cNvSpPr>
            <p:nvPr/>
          </p:nvSpPr>
          <p:spPr bwMode="auto">
            <a:xfrm>
              <a:off x="912" y="1056"/>
              <a:ext cx="1008" cy="294"/>
            </a:xfrm>
            <a:prstGeom prst="rect">
              <a:avLst/>
            </a:prstGeom>
            <a:noFill/>
            <a:ln w="9525">
              <a:solidFill>
                <a:schemeClr val="tx1"/>
              </a:solidFill>
              <a:miter lim="800000"/>
              <a:headEnd/>
              <a:tailEnd/>
            </a:ln>
            <a:effectLst/>
          </p:spPr>
          <p:txBody>
            <a:bodyPr anchor="ctr"/>
            <a:lstStyle/>
            <a:p>
              <a:r>
                <a:rPr lang="en-US" sz="1200"/>
                <a:t>name</a:t>
              </a:r>
            </a:p>
            <a:p>
              <a:r>
                <a:rPr lang="en-US" sz="1200"/>
                <a:t>accountNumber</a:t>
              </a:r>
            </a:p>
          </p:txBody>
        </p:sp>
        <p:sp>
          <p:nvSpPr>
            <p:cNvPr id="138245" name="Rectangle 1029"/>
            <p:cNvSpPr>
              <a:spLocks noChangeArrowheads="1"/>
            </p:cNvSpPr>
            <p:nvPr/>
          </p:nvSpPr>
          <p:spPr bwMode="auto">
            <a:xfrm>
              <a:off x="912" y="1347"/>
              <a:ext cx="1008" cy="409"/>
            </a:xfrm>
            <a:prstGeom prst="rect">
              <a:avLst/>
            </a:prstGeom>
            <a:noFill/>
            <a:ln w="9525">
              <a:solidFill>
                <a:schemeClr val="tx1"/>
              </a:solidFill>
              <a:miter lim="800000"/>
              <a:headEnd/>
              <a:tailEnd/>
            </a:ln>
            <a:effectLst/>
          </p:spPr>
          <p:txBody>
            <a:bodyPr anchor="ctr"/>
            <a:lstStyle/>
            <a:p>
              <a:r>
                <a:rPr lang="en-US" sz="1200"/>
                <a:t>deposit()</a:t>
              </a:r>
            </a:p>
            <a:p>
              <a:r>
                <a:rPr lang="en-US" sz="1200"/>
                <a:t>withdraw()</a:t>
              </a:r>
            </a:p>
            <a:p>
              <a:r>
                <a:rPr lang="en-US" sz="1200"/>
                <a:t>calculateIntereset()</a:t>
              </a:r>
            </a:p>
          </p:txBody>
        </p:sp>
      </p:grpSp>
      <p:grpSp>
        <p:nvGrpSpPr>
          <p:cNvPr id="3" name="Group 1034"/>
          <p:cNvGrpSpPr>
            <a:grpSpLocks/>
          </p:cNvGrpSpPr>
          <p:nvPr/>
        </p:nvGrpSpPr>
        <p:grpSpPr bwMode="auto">
          <a:xfrm>
            <a:off x="1600200" y="3563938"/>
            <a:ext cx="1295400" cy="838200"/>
            <a:chOff x="1008" y="1920"/>
            <a:chExt cx="816" cy="528"/>
          </a:xfrm>
        </p:grpSpPr>
        <p:sp>
          <p:nvSpPr>
            <p:cNvPr id="138246" name="Oval 1030"/>
            <p:cNvSpPr>
              <a:spLocks noChangeArrowheads="1"/>
            </p:cNvSpPr>
            <p:nvPr/>
          </p:nvSpPr>
          <p:spPr bwMode="auto">
            <a:xfrm>
              <a:off x="1008" y="1920"/>
              <a:ext cx="816" cy="425"/>
            </a:xfrm>
            <a:prstGeom prst="ellipse">
              <a:avLst/>
            </a:prstGeom>
            <a:noFill/>
            <a:ln w="9525">
              <a:solidFill>
                <a:schemeClr val="tx1"/>
              </a:solidFill>
              <a:miter lim="800000"/>
              <a:headEnd/>
              <a:tailEnd/>
            </a:ln>
            <a:effectLst/>
          </p:spPr>
          <p:txBody>
            <a:bodyPr anchor="ctr"/>
            <a:lstStyle/>
            <a:p>
              <a:pPr algn="ctr"/>
              <a:r>
                <a:rPr lang="en-US" sz="1200"/>
                <a:t>Deposit</a:t>
              </a:r>
            </a:p>
          </p:txBody>
        </p:sp>
        <p:sp>
          <p:nvSpPr>
            <p:cNvPr id="138247" name="Line 1031"/>
            <p:cNvSpPr>
              <a:spLocks noChangeShapeType="1"/>
            </p:cNvSpPr>
            <p:nvPr/>
          </p:nvSpPr>
          <p:spPr bwMode="auto">
            <a:xfrm>
              <a:off x="1056" y="2448"/>
              <a:ext cx="768" cy="0"/>
            </a:xfrm>
            <a:prstGeom prst="line">
              <a:avLst/>
            </a:prstGeom>
            <a:noFill/>
            <a:ln w="9525">
              <a:solidFill>
                <a:schemeClr val="tx1"/>
              </a:solidFill>
              <a:prstDash val="dash"/>
              <a:miter lim="800000"/>
              <a:headEnd/>
              <a:tailEnd type="arrow" w="med" len="med"/>
            </a:ln>
            <a:effectLst/>
          </p:spPr>
          <p:txBody>
            <a:bodyPr>
              <a:spAutoFit/>
            </a:bodyPr>
            <a:lstStyle/>
            <a:p>
              <a:endParaRPr lang="en-US"/>
            </a:p>
          </p:txBody>
        </p:sp>
      </p:grpSp>
      <p:sp>
        <p:nvSpPr>
          <p:cNvPr id="138248" name="AutoShape 1032"/>
          <p:cNvSpPr>
            <a:spLocks noChangeArrowheads="1"/>
          </p:cNvSpPr>
          <p:nvPr/>
        </p:nvSpPr>
        <p:spPr bwMode="auto">
          <a:xfrm>
            <a:off x="3810000" y="2590800"/>
            <a:ext cx="1295400" cy="914400"/>
          </a:xfrm>
          <a:prstGeom prst="rightArrow">
            <a:avLst>
              <a:gd name="adj1" fmla="val 50000"/>
              <a:gd name="adj2" fmla="val 35417"/>
            </a:avLst>
          </a:prstGeom>
          <a:solidFill>
            <a:srgbClr val="C0C0C0"/>
          </a:solidFill>
          <a:ln w="9525">
            <a:solidFill>
              <a:schemeClr val="tx1"/>
            </a:solidFill>
            <a:miter lim="800000"/>
            <a:headEnd/>
            <a:tailEnd/>
          </a:ln>
          <a:effectLst>
            <a:outerShdw dist="107763" dir="8100000" algn="ctr" rotWithShape="0">
              <a:schemeClr val="bg2"/>
            </a:outerShdw>
          </a:effectLst>
        </p:spPr>
        <p:txBody>
          <a:bodyPr wrap="none" anchor="ctr">
            <a:spAutoFit/>
          </a:bodyPr>
          <a:lstStyle/>
          <a:p>
            <a:endParaRPr lang="en-US"/>
          </a:p>
        </p:txBody>
      </p:sp>
      <p:sp>
        <p:nvSpPr>
          <p:cNvPr id="138251" name="Text Box 1035"/>
          <p:cNvSpPr txBox="1">
            <a:spLocks noChangeArrowheads="1"/>
          </p:cNvSpPr>
          <p:nvPr/>
        </p:nvSpPr>
        <p:spPr bwMode="auto">
          <a:xfrm>
            <a:off x="914400" y="4953000"/>
            <a:ext cx="2574925" cy="457200"/>
          </a:xfrm>
          <a:prstGeom prst="rect">
            <a:avLst/>
          </a:prstGeom>
          <a:noFill/>
          <a:ln w="9525">
            <a:noFill/>
            <a:miter lim="800000"/>
            <a:headEnd/>
            <a:tailEnd/>
          </a:ln>
          <a:effectLst/>
        </p:spPr>
        <p:txBody>
          <a:bodyPr wrap="none">
            <a:spAutoFit/>
          </a:bodyPr>
          <a:lstStyle/>
          <a:p>
            <a:r>
              <a:rPr lang="en-US"/>
              <a:t>Modeling Element</a:t>
            </a:r>
          </a:p>
        </p:txBody>
      </p:sp>
      <p:sp>
        <p:nvSpPr>
          <p:cNvPr id="138252" name="Text Box 1036"/>
          <p:cNvSpPr txBox="1">
            <a:spLocks noChangeArrowheads="1"/>
          </p:cNvSpPr>
          <p:nvPr/>
        </p:nvSpPr>
        <p:spPr bwMode="auto">
          <a:xfrm>
            <a:off x="5791200" y="4953000"/>
            <a:ext cx="2870200" cy="457200"/>
          </a:xfrm>
          <a:prstGeom prst="rect">
            <a:avLst/>
          </a:prstGeom>
          <a:noFill/>
          <a:ln w="9525">
            <a:noFill/>
            <a:miter lim="800000"/>
            <a:headEnd/>
            <a:tailEnd/>
          </a:ln>
          <a:effectLst/>
        </p:spPr>
        <p:txBody>
          <a:bodyPr wrap="none">
            <a:spAutoFit/>
          </a:bodyPr>
          <a:lstStyle/>
          <a:p>
            <a:r>
              <a:rPr lang="en-US"/>
              <a:t>Semantic Backplane</a:t>
            </a:r>
          </a:p>
        </p:txBody>
      </p:sp>
      <p:sp>
        <p:nvSpPr>
          <p:cNvPr id="138253" name="Rectangle 1037"/>
          <p:cNvSpPr>
            <a:spLocks noChangeArrowheads="1"/>
          </p:cNvSpPr>
          <p:nvPr/>
        </p:nvSpPr>
        <p:spPr bwMode="auto">
          <a:xfrm>
            <a:off x="5943600" y="1600200"/>
            <a:ext cx="2438400" cy="3048000"/>
          </a:xfrm>
          <a:prstGeom prst="rect">
            <a:avLst/>
          </a:prstGeom>
          <a:noFill/>
          <a:ln w="9525">
            <a:solidFill>
              <a:schemeClr val="tx1"/>
            </a:solidFill>
            <a:prstDash val="dash"/>
            <a:miter lim="800000"/>
            <a:headEnd/>
            <a:tailEnd/>
          </a:ln>
          <a:effectLst/>
        </p:spPr>
        <p:txBody>
          <a:bodyPr anchor="ctr"/>
          <a:lstStyle/>
          <a:p>
            <a:pPr algn="ctr"/>
            <a:r>
              <a:rPr lang="en-US" sz="1400" b="1"/>
              <a:t>Semantic Backplane</a:t>
            </a:r>
          </a:p>
          <a:p>
            <a:pPr algn="ctr"/>
            <a:endParaRPr lang="en-US" sz="1200"/>
          </a:p>
          <a:p>
            <a:pPr algn="ctr"/>
            <a:r>
              <a:rPr lang="en-US" sz="1200"/>
              <a:t>Class Specification</a:t>
            </a:r>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r>
              <a:rPr lang="en-US" sz="1200"/>
              <a:t>Usecase Specification</a:t>
            </a:r>
          </a:p>
          <a:p>
            <a:pPr algn="ctr"/>
            <a:endParaRPr lang="en-US" sz="1200"/>
          </a:p>
          <a:p>
            <a:pPr algn="ctr"/>
            <a:endParaRPr lang="en-US" sz="1200"/>
          </a:p>
          <a:p>
            <a:pPr algn="ctr"/>
            <a:r>
              <a:rPr lang="en-US" sz="1200"/>
              <a:t>Dependency Specification</a:t>
            </a:r>
          </a:p>
        </p:txBody>
      </p:sp>
    </p:spTree>
    <p:extLst>
      <p:ext uri="{BB962C8B-B14F-4D97-AF65-F5344CB8AC3E}">
        <p14:creationId xmlns:p14="http://schemas.microsoft.com/office/powerpoint/2010/main" val="459180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026"/>
          <p:cNvSpPr>
            <a:spLocks noGrp="1" noChangeArrowheads="1"/>
          </p:cNvSpPr>
          <p:nvPr>
            <p:ph type="title"/>
          </p:nvPr>
        </p:nvSpPr>
        <p:spPr>
          <a:xfrm>
            <a:off x="265814" y="228600"/>
            <a:ext cx="8670224" cy="1066800"/>
          </a:xfrm>
        </p:spPr>
        <p:txBody>
          <a:bodyPr>
            <a:normAutofit fontScale="90000"/>
          </a:bodyPr>
          <a:lstStyle/>
          <a:p>
            <a:r>
              <a:rPr lang="en-US" dirty="0"/>
              <a:t>Common Mechanisms: Adornments</a:t>
            </a:r>
          </a:p>
        </p:txBody>
      </p:sp>
      <p:sp>
        <p:nvSpPr>
          <p:cNvPr id="136195" name="Rectangle 1027"/>
          <p:cNvSpPr>
            <a:spLocks noGrp="1" noChangeArrowheads="1"/>
          </p:cNvSpPr>
          <p:nvPr>
            <p:ph type="body" idx="1"/>
          </p:nvPr>
        </p:nvSpPr>
        <p:spPr>
          <a:xfrm>
            <a:off x="381000" y="1447800"/>
            <a:ext cx="5334000" cy="4800600"/>
          </a:xfrm>
        </p:spPr>
        <p:txBody>
          <a:bodyPr>
            <a:normAutofit fontScale="92500" lnSpcReduction="20000"/>
          </a:bodyPr>
          <a:lstStyle/>
          <a:p>
            <a:r>
              <a:rPr lang="en-US" dirty="0"/>
              <a:t>To provide more information </a:t>
            </a:r>
          </a:p>
          <a:p>
            <a:pPr lvl="1"/>
            <a:r>
              <a:rPr lang="en-US" dirty="0"/>
              <a:t>when needed on diagrams</a:t>
            </a:r>
          </a:p>
          <a:p>
            <a:r>
              <a:rPr lang="en-US" dirty="0"/>
              <a:t>Start model construction with</a:t>
            </a:r>
          </a:p>
          <a:p>
            <a:pPr lvl="1"/>
            <a:r>
              <a:rPr lang="en-US" dirty="0"/>
              <a:t>High level models</a:t>
            </a:r>
          </a:p>
          <a:p>
            <a:pPr lvl="1"/>
            <a:r>
              <a:rPr lang="en-US" dirty="0"/>
              <a:t>Use just the basic symbols</a:t>
            </a:r>
          </a:p>
          <a:p>
            <a:pPr lvl="1"/>
            <a:r>
              <a:rPr lang="en-US" dirty="0"/>
              <a:t>Add one or two adornments</a:t>
            </a:r>
          </a:p>
          <a:p>
            <a:r>
              <a:rPr lang="en-US" dirty="0"/>
              <a:t>Refine the model over time</a:t>
            </a:r>
          </a:p>
          <a:p>
            <a:pPr lvl="1"/>
            <a:r>
              <a:rPr lang="en-US" dirty="0"/>
              <a:t>Add more and more adornments</a:t>
            </a:r>
          </a:p>
          <a:p>
            <a:pPr lvl="1"/>
            <a:r>
              <a:rPr lang="en-US" dirty="0"/>
              <a:t>Until the model sufficiently detailed</a:t>
            </a:r>
          </a:p>
          <a:p>
            <a:r>
              <a:rPr lang="en-US" dirty="0"/>
              <a:t>Show the adornments only</a:t>
            </a:r>
          </a:p>
          <a:p>
            <a:pPr lvl="1"/>
            <a:r>
              <a:rPr lang="en-US" dirty="0"/>
              <a:t>to increase the clarity and readability</a:t>
            </a:r>
          </a:p>
          <a:p>
            <a:pPr lvl="1"/>
            <a:r>
              <a:rPr lang="en-US" dirty="0"/>
              <a:t>to highlight some important features</a:t>
            </a:r>
          </a:p>
        </p:txBody>
      </p:sp>
      <p:grpSp>
        <p:nvGrpSpPr>
          <p:cNvPr id="2" name="Group 1034"/>
          <p:cNvGrpSpPr>
            <a:grpSpLocks/>
          </p:cNvGrpSpPr>
          <p:nvPr/>
        </p:nvGrpSpPr>
        <p:grpSpPr bwMode="auto">
          <a:xfrm>
            <a:off x="5867400" y="3352800"/>
            <a:ext cx="2514600" cy="2362200"/>
            <a:chOff x="3648" y="816"/>
            <a:chExt cx="1584" cy="1488"/>
          </a:xfrm>
        </p:grpSpPr>
        <p:sp>
          <p:nvSpPr>
            <p:cNvPr id="136198" name="Rectangle 1030"/>
            <p:cNvSpPr>
              <a:spLocks noChangeArrowheads="1"/>
            </p:cNvSpPr>
            <p:nvPr/>
          </p:nvSpPr>
          <p:spPr bwMode="auto">
            <a:xfrm>
              <a:off x="3648" y="816"/>
              <a:ext cx="1584" cy="294"/>
            </a:xfrm>
            <a:prstGeom prst="rect">
              <a:avLst/>
            </a:prstGeom>
            <a:noFill/>
            <a:ln w="9525">
              <a:solidFill>
                <a:schemeClr val="tx1"/>
              </a:solidFill>
              <a:miter lim="800000"/>
              <a:headEnd/>
              <a:tailEnd/>
            </a:ln>
            <a:effectLst/>
          </p:spPr>
          <p:txBody>
            <a:bodyPr anchor="ctr"/>
            <a:lstStyle/>
            <a:p>
              <a:pPr algn="ctr"/>
              <a:r>
                <a:rPr lang="en-US" sz="1400"/>
                <a:t>Window</a:t>
              </a:r>
            </a:p>
            <a:p>
              <a:r>
                <a:rPr lang="en-US" sz="1200">
                  <a:solidFill>
                    <a:srgbClr val="777777"/>
                  </a:solidFill>
                </a:rPr>
                <a:t>(author=jim, status=tested</a:t>
              </a:r>
            </a:p>
          </p:txBody>
        </p:sp>
        <p:sp>
          <p:nvSpPr>
            <p:cNvPr id="136199" name="Rectangle 1031"/>
            <p:cNvSpPr>
              <a:spLocks noChangeArrowheads="1"/>
            </p:cNvSpPr>
            <p:nvPr/>
          </p:nvSpPr>
          <p:spPr bwMode="auto">
            <a:xfrm>
              <a:off x="3648" y="1104"/>
              <a:ext cx="1584" cy="624"/>
            </a:xfrm>
            <a:prstGeom prst="rect">
              <a:avLst/>
            </a:prstGeom>
            <a:noFill/>
            <a:ln w="9525">
              <a:solidFill>
                <a:schemeClr val="tx1"/>
              </a:solidFill>
              <a:miter lim="800000"/>
              <a:headEnd/>
              <a:tailEnd/>
            </a:ln>
            <a:effectLst/>
          </p:spPr>
          <p:txBody>
            <a:bodyPr anchor="ctr"/>
            <a:lstStyle/>
            <a:p>
              <a:r>
                <a:rPr lang="en-US" sz="1200">
                  <a:solidFill>
                    <a:srgbClr val="777777"/>
                  </a:solidFill>
                </a:rPr>
                <a:t>+size: Area = (100,100)</a:t>
              </a:r>
            </a:p>
            <a:p>
              <a:r>
                <a:rPr lang="en-US" sz="1200">
                  <a:solidFill>
                    <a:srgbClr val="777777"/>
                  </a:solidFill>
                </a:rPr>
                <a:t>#visibility:Boolean=false</a:t>
              </a:r>
            </a:p>
            <a:p>
              <a:r>
                <a:rPr lang="en-US" sz="1200">
                  <a:solidFill>
                    <a:srgbClr val="777777"/>
                  </a:solidFill>
                </a:rPr>
                <a:t>+defaultSoze: Rectangle</a:t>
              </a:r>
            </a:p>
            <a:p>
              <a:r>
                <a:rPr lang="en-US" sz="1200">
                  <a:solidFill>
                    <a:srgbClr val="777777"/>
                  </a:solidFill>
                </a:rPr>
                <a:t>#maximumSize: Rectangle</a:t>
              </a:r>
            </a:p>
            <a:p>
              <a:r>
                <a:rPr lang="en-US" sz="1200">
                  <a:solidFill>
                    <a:srgbClr val="777777"/>
                  </a:solidFill>
                </a:rPr>
                <a:t>-xptr:Xwindow*</a:t>
              </a:r>
            </a:p>
          </p:txBody>
        </p:sp>
        <p:sp>
          <p:nvSpPr>
            <p:cNvPr id="136200" name="Rectangle 1032"/>
            <p:cNvSpPr>
              <a:spLocks noChangeArrowheads="1"/>
            </p:cNvSpPr>
            <p:nvPr/>
          </p:nvSpPr>
          <p:spPr bwMode="auto">
            <a:xfrm>
              <a:off x="3648" y="1728"/>
              <a:ext cx="1584" cy="576"/>
            </a:xfrm>
            <a:prstGeom prst="rect">
              <a:avLst/>
            </a:prstGeom>
            <a:noFill/>
            <a:ln w="9525">
              <a:solidFill>
                <a:schemeClr val="tx1"/>
              </a:solidFill>
              <a:miter lim="800000"/>
              <a:headEnd/>
              <a:tailEnd/>
            </a:ln>
            <a:effectLst/>
          </p:spPr>
          <p:txBody>
            <a:bodyPr anchor="ctr"/>
            <a:lstStyle/>
            <a:p>
              <a:r>
                <a:rPr lang="en-US" sz="1200">
                  <a:solidFill>
                    <a:srgbClr val="777777"/>
                  </a:solidFill>
                </a:rPr>
                <a:t>+create()</a:t>
              </a:r>
            </a:p>
            <a:p>
              <a:r>
                <a:rPr lang="en-US" sz="1200">
                  <a:solidFill>
                    <a:srgbClr val="777777"/>
                  </a:solidFill>
                </a:rPr>
                <a:t>+hide()</a:t>
              </a:r>
            </a:p>
            <a:p>
              <a:r>
                <a:rPr lang="en-US" sz="1200">
                  <a:solidFill>
                    <a:srgbClr val="777777"/>
                  </a:solidFill>
                </a:rPr>
                <a:t>+display(location: Point)</a:t>
              </a:r>
            </a:p>
            <a:p>
              <a:r>
                <a:rPr lang="en-US" sz="1200">
                  <a:solidFill>
                    <a:srgbClr val="777777"/>
                  </a:solidFill>
                </a:rPr>
                <a:t>-attachXWindow(xwin: Xwindow*)</a:t>
              </a:r>
            </a:p>
          </p:txBody>
        </p:sp>
      </p:grpSp>
      <p:sp>
        <p:nvSpPr>
          <p:cNvPr id="136201" name="Text Box 1033"/>
          <p:cNvSpPr txBox="1">
            <a:spLocks noChangeArrowheads="1"/>
          </p:cNvSpPr>
          <p:nvPr/>
        </p:nvSpPr>
        <p:spPr bwMode="auto">
          <a:xfrm>
            <a:off x="5715000" y="5867400"/>
            <a:ext cx="2784475" cy="366713"/>
          </a:xfrm>
          <a:prstGeom prst="rect">
            <a:avLst/>
          </a:prstGeom>
          <a:noFill/>
          <a:ln w="9525">
            <a:noFill/>
            <a:miter lim="800000"/>
            <a:headEnd/>
            <a:tailEnd/>
          </a:ln>
          <a:effectLst/>
        </p:spPr>
        <p:txBody>
          <a:bodyPr wrap="none">
            <a:spAutoFit/>
          </a:bodyPr>
          <a:lstStyle/>
          <a:p>
            <a:r>
              <a:rPr lang="en-US" sz="1800"/>
              <a:t>Element with Adornments</a:t>
            </a:r>
          </a:p>
        </p:txBody>
      </p:sp>
      <p:sp>
        <p:nvSpPr>
          <p:cNvPr id="136204" name="Rectangle 1036"/>
          <p:cNvSpPr>
            <a:spLocks noChangeArrowheads="1"/>
          </p:cNvSpPr>
          <p:nvPr/>
        </p:nvSpPr>
        <p:spPr bwMode="auto">
          <a:xfrm>
            <a:off x="6248400" y="1676400"/>
            <a:ext cx="1600200" cy="284163"/>
          </a:xfrm>
          <a:prstGeom prst="rect">
            <a:avLst/>
          </a:prstGeom>
          <a:noFill/>
          <a:ln w="9525">
            <a:solidFill>
              <a:schemeClr val="tx1"/>
            </a:solidFill>
            <a:miter lim="800000"/>
            <a:headEnd/>
            <a:tailEnd/>
          </a:ln>
          <a:effectLst/>
        </p:spPr>
        <p:txBody>
          <a:bodyPr anchor="ctr"/>
          <a:lstStyle/>
          <a:p>
            <a:pPr algn="ctr"/>
            <a:r>
              <a:rPr lang="en-US" sz="1400"/>
              <a:t>Window</a:t>
            </a:r>
          </a:p>
        </p:txBody>
      </p:sp>
      <p:sp>
        <p:nvSpPr>
          <p:cNvPr id="136207" name="Text Box 1039"/>
          <p:cNvSpPr txBox="1">
            <a:spLocks noChangeArrowheads="1"/>
          </p:cNvSpPr>
          <p:nvPr/>
        </p:nvSpPr>
        <p:spPr bwMode="auto">
          <a:xfrm>
            <a:off x="6019800" y="2209800"/>
            <a:ext cx="2170113" cy="366713"/>
          </a:xfrm>
          <a:prstGeom prst="rect">
            <a:avLst/>
          </a:prstGeom>
          <a:noFill/>
          <a:ln w="9525">
            <a:noFill/>
            <a:miter lim="800000"/>
            <a:headEnd/>
            <a:tailEnd/>
          </a:ln>
          <a:effectLst/>
        </p:spPr>
        <p:txBody>
          <a:bodyPr wrap="none">
            <a:spAutoFit/>
          </a:bodyPr>
          <a:lstStyle/>
          <a:p>
            <a:r>
              <a:rPr lang="en-US" sz="1800"/>
              <a:t>Unadorned element</a:t>
            </a:r>
          </a:p>
        </p:txBody>
      </p:sp>
    </p:spTree>
    <p:extLst>
      <p:ext uri="{BB962C8B-B14F-4D97-AF65-F5344CB8AC3E}">
        <p14:creationId xmlns:p14="http://schemas.microsoft.com/office/powerpoint/2010/main" val="666778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ltLang="zh-CN">
                <a:ea typeface="宋体" pitchFamily="2" charset="-122"/>
              </a:rPr>
              <a:t>Why Model?</a:t>
            </a:r>
          </a:p>
        </p:txBody>
      </p:sp>
      <p:sp>
        <p:nvSpPr>
          <p:cNvPr id="576515" name="Rectangle 3"/>
          <p:cNvSpPr>
            <a:spLocks noGrp="1" noChangeArrowheads="1"/>
          </p:cNvSpPr>
          <p:nvPr>
            <p:ph idx="1"/>
          </p:nvPr>
        </p:nvSpPr>
        <p:spPr/>
        <p:txBody>
          <a:bodyPr>
            <a:normAutofit fontScale="92500" lnSpcReduction="10000"/>
          </a:bodyPr>
          <a:lstStyle/>
          <a:p>
            <a:r>
              <a:rPr lang="en-US" altLang="zh-CN" sz="2800">
                <a:ea typeface="宋体" pitchFamily="2" charset="-122"/>
              </a:rPr>
              <a:t>Modeling achieves four aims:</a:t>
            </a:r>
          </a:p>
          <a:p>
            <a:pPr lvl="1"/>
            <a:r>
              <a:rPr lang="en-US" altLang="zh-CN" sz="2400">
                <a:ea typeface="宋体" pitchFamily="2" charset="-122"/>
              </a:rPr>
              <a:t>Helps you to visualize a system as you want it to be.</a:t>
            </a:r>
          </a:p>
          <a:p>
            <a:pPr lvl="1"/>
            <a:r>
              <a:rPr lang="en-US" altLang="zh-CN" sz="2400">
                <a:ea typeface="宋体" pitchFamily="2" charset="-122"/>
              </a:rPr>
              <a:t>Permits you to specify the structure or behavior of a system.</a:t>
            </a:r>
          </a:p>
          <a:p>
            <a:pPr lvl="1"/>
            <a:r>
              <a:rPr lang="en-US" altLang="zh-CN" sz="2400">
                <a:ea typeface="宋体" pitchFamily="2" charset="-122"/>
              </a:rPr>
              <a:t>Gives you a template that guides you in constructing a system.</a:t>
            </a:r>
          </a:p>
          <a:p>
            <a:pPr lvl="1"/>
            <a:r>
              <a:rPr lang="en-US" altLang="zh-CN" sz="2400">
                <a:ea typeface="宋体" pitchFamily="2" charset="-122"/>
              </a:rPr>
              <a:t>Documents the decisions you have made.</a:t>
            </a:r>
          </a:p>
          <a:p>
            <a:r>
              <a:rPr lang="en-US" altLang="zh-CN" sz="2800">
                <a:ea typeface="宋体" pitchFamily="2" charset="-122"/>
              </a:rPr>
              <a:t>You build models of complex systems because you cannot comprehend such a system in its entirety.</a:t>
            </a:r>
          </a:p>
          <a:p>
            <a:r>
              <a:rPr lang="en-US" altLang="zh-CN" sz="2800">
                <a:ea typeface="宋体" pitchFamily="2" charset="-122"/>
              </a:rPr>
              <a:t>You build models to better understand the system you are developing.</a:t>
            </a:r>
          </a:p>
        </p:txBody>
      </p:sp>
    </p:spTree>
    <p:extLst>
      <p:ext uri="{BB962C8B-B14F-4D97-AF65-F5344CB8AC3E}">
        <p14:creationId xmlns:p14="http://schemas.microsoft.com/office/powerpoint/2010/main" val="27925092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382772" y="228600"/>
            <a:ext cx="8553266" cy="762000"/>
          </a:xfrm>
        </p:spPr>
        <p:txBody>
          <a:bodyPr/>
          <a:lstStyle/>
          <a:p>
            <a:r>
              <a:rPr lang="en-US" dirty="0"/>
              <a:t>UML Classifiers</a:t>
            </a:r>
          </a:p>
        </p:txBody>
      </p:sp>
      <p:graphicFrame>
        <p:nvGraphicFramePr>
          <p:cNvPr id="141365" name="Group 53"/>
          <p:cNvGraphicFramePr>
            <a:graphicFrameLocks noGrp="1"/>
          </p:cNvGraphicFramePr>
          <p:nvPr>
            <p:ph type="tbl" idx="1"/>
          </p:nvPr>
        </p:nvGraphicFramePr>
        <p:xfrm>
          <a:off x="927100" y="939800"/>
          <a:ext cx="7964488" cy="5641340"/>
        </p:xfrm>
        <a:graphic>
          <a:graphicData uri="http://schemas.openxmlformats.org/drawingml/2006/table">
            <a:tbl>
              <a:tblPr/>
              <a:tblGrid>
                <a:gridCol w="1752600"/>
                <a:gridCol w="6211888"/>
              </a:tblGrid>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smtClean="0">
                          <a:ln>
                            <a:noFill/>
                          </a:ln>
                          <a:solidFill>
                            <a:schemeClr val="tx1"/>
                          </a:solidFill>
                          <a:effectLst/>
                          <a:latin typeface="Tahoma" pitchFamily="34" charset="0"/>
                        </a:rPr>
                        <a:t>Classifier</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smtClean="0">
                          <a:ln>
                            <a:noFill/>
                          </a:ln>
                          <a:solidFill>
                            <a:schemeClr val="tx1"/>
                          </a:solidFill>
                          <a:effectLst/>
                          <a:latin typeface="Tahoma" pitchFamily="34" charset="0"/>
                        </a:rPr>
                        <a:t>Semantics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Actor </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role played by an outside user of the system to whom the system delivers some value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Class</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description of a set of objects that share the same features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Classifier Role</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classifier restricted to a particular role in a collaboration</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Component</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physical and replaceable part of a system that conforms to and realizes one or more interfaces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Datatype</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type whose values have no identity such as the primitive types, </a:t>
                      </a:r>
                      <a:r>
                        <a:rPr kumimoji="0" lang="en-US" sz="1600" b="0" i="0" u="none" strike="noStrike" cap="none" normalizeH="0" baseline="0" smtClean="0">
                          <a:ln>
                            <a:noFill/>
                          </a:ln>
                          <a:solidFill>
                            <a:schemeClr val="tx1"/>
                          </a:solidFill>
                          <a:effectLst/>
                          <a:latin typeface="Arial Unicode MS" pitchFamily="34" charset="-128"/>
                        </a:rPr>
                        <a:t>int</a:t>
                      </a:r>
                      <a:r>
                        <a:rPr kumimoji="0" lang="en-US" sz="1600" b="0" i="0" u="none" strike="noStrike" cap="none" normalizeH="0" baseline="0" smtClean="0">
                          <a:ln>
                            <a:noFill/>
                          </a:ln>
                          <a:solidFill>
                            <a:schemeClr val="tx1"/>
                          </a:solidFill>
                          <a:effectLst/>
                          <a:latin typeface="Tahoma" pitchFamily="34" charset="0"/>
                        </a:rPr>
                        <a:t>, </a:t>
                      </a:r>
                      <a:r>
                        <a:rPr kumimoji="0" lang="en-US" sz="1600" b="0" i="0" u="none" strike="noStrike" cap="none" normalizeH="0" baseline="0" smtClean="0">
                          <a:ln>
                            <a:noFill/>
                          </a:ln>
                          <a:solidFill>
                            <a:schemeClr val="tx1"/>
                          </a:solidFill>
                          <a:effectLst/>
                          <a:latin typeface="Arial Unicode MS" pitchFamily="34" charset="-128"/>
                        </a:rPr>
                        <a:t>float</a:t>
                      </a:r>
                      <a:r>
                        <a:rPr kumimoji="0" lang="en-US" sz="1600" b="0" i="0" u="none" strike="noStrike" cap="none" normalizeH="0" baseline="0" smtClean="0">
                          <a:ln>
                            <a:noFill/>
                          </a:ln>
                          <a:solidFill>
                            <a:schemeClr val="tx1"/>
                          </a:solidFill>
                          <a:effectLst/>
                          <a:latin typeface="Tahoma" pitchFamily="34" charset="0"/>
                        </a:rPr>
                        <a:t>, and </a:t>
                      </a:r>
                      <a:r>
                        <a:rPr kumimoji="0" lang="en-US" sz="1600" b="0" i="0" u="none" strike="noStrike" cap="none" normalizeH="0" baseline="0" smtClean="0">
                          <a:ln>
                            <a:noFill/>
                          </a:ln>
                          <a:solidFill>
                            <a:schemeClr val="tx1"/>
                          </a:solidFill>
                          <a:effectLst/>
                          <a:latin typeface="Arial Unicode MS" pitchFamily="34" charset="-128"/>
                        </a:rPr>
                        <a:t>char</a:t>
                      </a:r>
                      <a:r>
                        <a:rPr kumimoji="0" lang="en-US" sz="1600" b="0" i="0" u="none" strike="noStrike" cap="none" normalizeH="0" baseline="0" smtClean="0">
                          <a:ln>
                            <a:noFill/>
                          </a:ln>
                          <a:solidFill>
                            <a:schemeClr val="tx1"/>
                          </a:solidFill>
                          <a:effectLst/>
                          <a:latin typeface="Tahoma" pitchFamily="34" charset="0"/>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Interface</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collection of operations that are used to specify a servide offered by a class or component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Node</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physical, run-time element that represents a computational resource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Signal</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An asynchronous message passed between objects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Subsystem</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A grouping of elements – some of these may specify the behavior offered by contained elements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Usecase</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A description of a sequence of actions that a </a:t>
                      </a:r>
                      <a:r>
                        <a:rPr kumimoji="0" lang="en-US" sz="1600" b="0" i="0" u="none" strike="noStrike" cap="none" normalizeH="0" baseline="0" dirty="0" err="1" smtClean="0">
                          <a:ln>
                            <a:noFill/>
                          </a:ln>
                          <a:solidFill>
                            <a:schemeClr val="tx1"/>
                          </a:solidFill>
                          <a:effectLst/>
                          <a:latin typeface="Tahoma" pitchFamily="34" charset="0"/>
                        </a:rPr>
                        <a:t>subsytem</a:t>
                      </a:r>
                      <a:r>
                        <a:rPr kumimoji="0" lang="en-US" sz="1600" b="0" i="0" u="none" strike="noStrike" cap="none" normalizeH="0" baseline="0" dirty="0" smtClean="0">
                          <a:ln>
                            <a:noFill/>
                          </a:ln>
                          <a:solidFill>
                            <a:schemeClr val="tx1"/>
                          </a:solidFill>
                          <a:effectLst/>
                          <a:latin typeface="Tahoma" pitchFamily="34" charset="0"/>
                        </a:rPr>
                        <a:t> performs to yield a value to a user</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721909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318976" y="228600"/>
            <a:ext cx="8825024" cy="1066800"/>
          </a:xfrm>
        </p:spPr>
        <p:txBody>
          <a:bodyPr>
            <a:normAutofit/>
          </a:bodyPr>
          <a:lstStyle/>
          <a:p>
            <a:r>
              <a:rPr lang="en-US" sz="3200" dirty="0"/>
              <a:t>Common Mechanisms: Common Divisions</a:t>
            </a:r>
          </a:p>
        </p:txBody>
      </p:sp>
      <p:sp>
        <p:nvSpPr>
          <p:cNvPr id="139267" name="Rectangle 3"/>
          <p:cNvSpPr>
            <a:spLocks noGrp="1" noChangeArrowheads="1"/>
          </p:cNvSpPr>
          <p:nvPr>
            <p:ph type="body" idx="1"/>
          </p:nvPr>
        </p:nvSpPr>
        <p:spPr>
          <a:xfrm>
            <a:off x="381000" y="1447800"/>
            <a:ext cx="8128000" cy="5181600"/>
          </a:xfrm>
        </p:spPr>
        <p:txBody>
          <a:bodyPr/>
          <a:lstStyle/>
          <a:p>
            <a:r>
              <a:rPr lang="en-US" sz="2000" dirty="0"/>
              <a:t>Describe ways of thinking about the world</a:t>
            </a:r>
          </a:p>
          <a:p>
            <a:r>
              <a:rPr lang="en-US" sz="2000" dirty="0"/>
              <a:t>Two types:</a:t>
            </a:r>
          </a:p>
          <a:p>
            <a:pPr lvl="1"/>
            <a:r>
              <a:rPr lang="en-US" sz="1800" dirty="0"/>
              <a:t>Classifier and instance</a:t>
            </a:r>
          </a:p>
          <a:p>
            <a:pPr lvl="2"/>
            <a:r>
              <a:rPr lang="en-US" sz="1600" dirty="0"/>
              <a:t>Classifier:</a:t>
            </a:r>
          </a:p>
          <a:p>
            <a:pPr lvl="3"/>
            <a:r>
              <a:rPr lang="en-US" sz="1400" dirty="0"/>
              <a:t>Abstract notion of type</a:t>
            </a:r>
          </a:p>
          <a:p>
            <a:pPr lvl="3"/>
            <a:r>
              <a:rPr lang="en-US" sz="1400" dirty="0"/>
              <a:t>Example: bank account</a:t>
            </a:r>
          </a:p>
          <a:p>
            <a:pPr lvl="2"/>
            <a:r>
              <a:rPr lang="en-US" sz="1600" dirty="0"/>
              <a:t>Instance:</a:t>
            </a:r>
          </a:p>
          <a:p>
            <a:pPr lvl="3"/>
            <a:r>
              <a:rPr lang="en-US" sz="1400" dirty="0"/>
              <a:t>Specific, concrete things</a:t>
            </a:r>
          </a:p>
          <a:p>
            <a:pPr lvl="3"/>
            <a:r>
              <a:rPr lang="en-US" sz="1400" dirty="0"/>
              <a:t>Example: “my bank account”</a:t>
            </a:r>
          </a:p>
          <a:p>
            <a:pPr lvl="1"/>
            <a:r>
              <a:rPr lang="en-US" sz="1800" dirty="0"/>
              <a:t>Interface and implementation</a:t>
            </a:r>
          </a:p>
          <a:p>
            <a:pPr lvl="2"/>
            <a:r>
              <a:rPr lang="en-US" sz="1600" dirty="0"/>
              <a:t>To separate what something does (interface)</a:t>
            </a:r>
          </a:p>
          <a:p>
            <a:pPr lvl="2"/>
            <a:r>
              <a:rPr lang="en-US" sz="1600" dirty="0"/>
              <a:t>From how it does (implementation)</a:t>
            </a:r>
          </a:p>
          <a:p>
            <a:pPr lvl="2"/>
            <a:r>
              <a:rPr lang="en-US" sz="1600" dirty="0"/>
              <a:t>Interface:</a:t>
            </a:r>
          </a:p>
          <a:p>
            <a:pPr lvl="3"/>
            <a:r>
              <a:rPr lang="en-US" sz="1400" dirty="0"/>
              <a:t>A contract to guarantee implementation must adhere</a:t>
            </a:r>
          </a:p>
          <a:p>
            <a:pPr lvl="2"/>
            <a:r>
              <a:rPr lang="en-US" sz="1600" dirty="0"/>
              <a:t>Implementation:</a:t>
            </a:r>
          </a:p>
          <a:p>
            <a:pPr lvl="3"/>
            <a:r>
              <a:rPr lang="en-US" sz="1400" dirty="0"/>
              <a:t>The actual specification to show how the functionality obtained</a:t>
            </a:r>
          </a:p>
        </p:txBody>
      </p:sp>
    </p:spTree>
    <p:extLst>
      <p:ext uri="{BB962C8B-B14F-4D97-AF65-F5344CB8AC3E}">
        <p14:creationId xmlns:p14="http://schemas.microsoft.com/office/powerpoint/2010/main" val="31990949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265814" y="228600"/>
            <a:ext cx="7976486" cy="1066800"/>
          </a:xfrm>
        </p:spPr>
        <p:txBody>
          <a:bodyPr>
            <a:normAutofit/>
          </a:bodyPr>
          <a:lstStyle/>
          <a:p>
            <a:r>
              <a:rPr lang="en-US" sz="3200" dirty="0"/>
              <a:t>Common Mechanisms: Extensibility Mechanisms</a:t>
            </a:r>
          </a:p>
        </p:txBody>
      </p:sp>
      <p:sp>
        <p:nvSpPr>
          <p:cNvPr id="142339" name="Rectangle 3"/>
          <p:cNvSpPr>
            <a:spLocks noGrp="1" noChangeArrowheads="1"/>
          </p:cNvSpPr>
          <p:nvPr>
            <p:ph type="body" idx="1"/>
          </p:nvPr>
        </p:nvSpPr>
        <p:spPr>
          <a:xfrm>
            <a:off x="406400" y="1415902"/>
            <a:ext cx="8013700" cy="4800600"/>
          </a:xfrm>
        </p:spPr>
        <p:txBody>
          <a:bodyPr>
            <a:normAutofit fontScale="92500"/>
          </a:bodyPr>
          <a:lstStyle/>
          <a:p>
            <a:pPr>
              <a:lnSpc>
                <a:spcPct val="90000"/>
              </a:lnSpc>
            </a:pPr>
            <a:r>
              <a:rPr lang="en-US" dirty="0"/>
              <a:t>To extend the model when UML is not sufficient</a:t>
            </a:r>
          </a:p>
          <a:p>
            <a:pPr>
              <a:lnSpc>
                <a:spcPct val="90000"/>
              </a:lnSpc>
            </a:pPr>
            <a:r>
              <a:rPr lang="en-US" dirty="0"/>
              <a:t>Constraints</a:t>
            </a:r>
          </a:p>
          <a:p>
            <a:pPr lvl="1">
              <a:lnSpc>
                <a:spcPct val="90000"/>
              </a:lnSpc>
            </a:pPr>
            <a:r>
              <a:rPr lang="en-US" dirty="0"/>
              <a:t>A text string in braces “{}”</a:t>
            </a:r>
          </a:p>
          <a:p>
            <a:pPr lvl="1">
              <a:lnSpc>
                <a:spcPct val="90000"/>
              </a:lnSpc>
            </a:pPr>
            <a:r>
              <a:rPr lang="en-US" dirty="0"/>
              <a:t>Specifies some conditions or rules</a:t>
            </a:r>
          </a:p>
          <a:p>
            <a:pPr lvl="2">
              <a:lnSpc>
                <a:spcPct val="90000"/>
              </a:lnSpc>
            </a:pPr>
            <a:r>
              <a:rPr lang="en-US" dirty="0"/>
              <a:t>The modeling element must maintain</a:t>
            </a:r>
          </a:p>
          <a:p>
            <a:pPr>
              <a:lnSpc>
                <a:spcPct val="90000"/>
              </a:lnSpc>
            </a:pPr>
            <a:r>
              <a:rPr lang="en-US" dirty="0"/>
              <a:t>Stereotypes</a:t>
            </a:r>
          </a:p>
          <a:p>
            <a:pPr lvl="1">
              <a:lnSpc>
                <a:spcPct val="90000"/>
              </a:lnSpc>
            </a:pPr>
            <a:r>
              <a:rPr lang="en-US" dirty="0"/>
              <a:t>Represents a variation of an existing models element.</a:t>
            </a:r>
          </a:p>
          <a:p>
            <a:pPr lvl="1">
              <a:lnSpc>
                <a:spcPct val="90000"/>
              </a:lnSpc>
            </a:pPr>
            <a:r>
              <a:rPr lang="en-US" dirty="0"/>
              <a:t>Allow to introduce new modeling elements</a:t>
            </a:r>
          </a:p>
          <a:p>
            <a:pPr lvl="1">
              <a:lnSpc>
                <a:spcPct val="90000"/>
              </a:lnSpc>
            </a:pPr>
            <a:r>
              <a:rPr lang="en-US" dirty="0"/>
              <a:t>Append the stereotype in </a:t>
            </a:r>
            <a:r>
              <a:rPr lang="en-US" dirty="0" err="1"/>
              <a:t>guilemots</a:t>
            </a:r>
            <a:r>
              <a:rPr lang="en-US" dirty="0"/>
              <a:t> “</a:t>
            </a:r>
            <a:r>
              <a:rPr lang="en-US" dirty="0">
                <a:cs typeface="Tahoma" pitchFamily="34" charset="0"/>
              </a:rPr>
              <a:t>« »</a:t>
            </a:r>
            <a:r>
              <a:rPr lang="en-US" dirty="0"/>
              <a:t>”</a:t>
            </a:r>
          </a:p>
          <a:p>
            <a:pPr>
              <a:lnSpc>
                <a:spcPct val="90000"/>
              </a:lnSpc>
            </a:pPr>
            <a:r>
              <a:rPr lang="en-US" dirty="0"/>
              <a:t>Tagged values</a:t>
            </a:r>
          </a:p>
          <a:p>
            <a:pPr lvl="1">
              <a:lnSpc>
                <a:spcPct val="90000"/>
              </a:lnSpc>
            </a:pPr>
            <a:r>
              <a:rPr lang="en-US" dirty="0"/>
              <a:t>To add own properties to modeling elements</a:t>
            </a:r>
          </a:p>
          <a:p>
            <a:pPr lvl="1">
              <a:lnSpc>
                <a:spcPct val="90000"/>
              </a:lnSpc>
            </a:pPr>
            <a:r>
              <a:rPr lang="en-US" dirty="0"/>
              <a:t>Example:</a:t>
            </a:r>
          </a:p>
          <a:p>
            <a:pPr lvl="2">
              <a:lnSpc>
                <a:spcPct val="90000"/>
              </a:lnSpc>
            </a:pPr>
            <a:r>
              <a:rPr lang="en-US" dirty="0"/>
              <a:t>{</a:t>
            </a:r>
            <a:r>
              <a:rPr lang="en-US" dirty="0">
                <a:latin typeface="Arial Unicode MS" pitchFamily="34" charset="-128"/>
              </a:rPr>
              <a:t>tag1</a:t>
            </a:r>
            <a:r>
              <a:rPr lang="en-US" dirty="0"/>
              <a:t>=</a:t>
            </a:r>
            <a:r>
              <a:rPr lang="en-US" dirty="0">
                <a:latin typeface="Arial Unicode MS" pitchFamily="34" charset="-128"/>
              </a:rPr>
              <a:t>value1</a:t>
            </a:r>
            <a:r>
              <a:rPr lang="en-US" dirty="0"/>
              <a:t>, </a:t>
            </a:r>
            <a:r>
              <a:rPr lang="en-US" dirty="0">
                <a:latin typeface="Arial Unicode MS" pitchFamily="34" charset="-128"/>
              </a:rPr>
              <a:t>tag2</a:t>
            </a:r>
            <a:r>
              <a:rPr lang="en-US" dirty="0"/>
              <a:t>=</a:t>
            </a:r>
            <a:r>
              <a:rPr lang="en-US" dirty="0">
                <a:latin typeface="Arial Unicode MS" pitchFamily="34" charset="-128"/>
              </a:rPr>
              <a:t>value2</a:t>
            </a:r>
            <a:r>
              <a:rPr lang="en-US" dirty="0"/>
              <a:t>,.., </a:t>
            </a:r>
            <a:r>
              <a:rPr lang="en-US" dirty="0" err="1">
                <a:latin typeface="Arial Unicode MS" pitchFamily="34" charset="-128"/>
              </a:rPr>
              <a:t>tagN</a:t>
            </a:r>
            <a:r>
              <a:rPr lang="en-US" dirty="0"/>
              <a:t>=</a:t>
            </a:r>
            <a:r>
              <a:rPr lang="en-US" dirty="0" err="1">
                <a:latin typeface="Arial Unicode MS" pitchFamily="34" charset="-128"/>
              </a:rPr>
              <a:t>valueN</a:t>
            </a:r>
            <a:r>
              <a:rPr lang="en-US" dirty="0"/>
              <a:t>}</a:t>
            </a:r>
          </a:p>
          <a:p>
            <a:pPr lvl="2">
              <a:lnSpc>
                <a:spcPct val="90000"/>
              </a:lnSpc>
            </a:pPr>
            <a:endParaRPr lang="en-US" dirty="0"/>
          </a:p>
        </p:txBody>
      </p:sp>
    </p:spTree>
    <p:extLst>
      <p:ext uri="{BB962C8B-B14F-4D97-AF65-F5344CB8AC3E}">
        <p14:creationId xmlns:p14="http://schemas.microsoft.com/office/powerpoint/2010/main" val="33763865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3026" name="Object 2"/>
          <p:cNvGraphicFramePr>
            <a:graphicFrameLocks noChangeAspect="1"/>
          </p:cNvGraphicFramePr>
          <p:nvPr/>
        </p:nvGraphicFramePr>
        <p:xfrm>
          <a:off x="1219200" y="1295400"/>
          <a:ext cx="6781800" cy="4549775"/>
        </p:xfrm>
        <a:graphic>
          <a:graphicData uri="http://schemas.openxmlformats.org/presentationml/2006/ole">
            <mc:AlternateContent xmlns:mc="http://schemas.openxmlformats.org/markup-compatibility/2006">
              <mc:Choice xmlns:v="urn:schemas-microsoft-com:vml" Requires="v">
                <p:oleObj spid="_x0000_s9220" r:id="rId3" imgW="4686954" imgH="3390476" progId="PBrush">
                  <p:embed/>
                </p:oleObj>
              </mc:Choice>
              <mc:Fallback>
                <p:oleObj r:id="rId3" imgW="4686954" imgH="3390476"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13821"/>
                      <a:stretch>
                        <a:fillRect/>
                      </a:stretch>
                    </p:blipFill>
                    <p:spPr bwMode="auto">
                      <a:xfrm>
                        <a:off x="1219200" y="1295400"/>
                        <a:ext cx="6781800" cy="454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71096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71663" y="3086100"/>
            <a:ext cx="2590800" cy="1604963"/>
            <a:chOff x="2832" y="1944"/>
            <a:chExt cx="1632" cy="1011"/>
          </a:xfrm>
        </p:grpSpPr>
        <p:sp>
          <p:nvSpPr>
            <p:cNvPr id="596995" name="Rectangle 3"/>
            <p:cNvSpPr>
              <a:spLocks noChangeArrowheads="1"/>
            </p:cNvSpPr>
            <p:nvPr/>
          </p:nvSpPr>
          <p:spPr bwMode="auto">
            <a:xfrm>
              <a:off x="2832" y="1944"/>
              <a:ext cx="1632" cy="1011"/>
            </a:xfrm>
            <a:prstGeom prst="rect">
              <a:avLst/>
            </a:prstGeom>
            <a:solidFill>
              <a:srgbClr val="FFFFFF"/>
            </a:solidFill>
            <a:ln w="9525">
              <a:noFill/>
              <a:miter lim="800000"/>
              <a:headEnd/>
              <a:tailEnd/>
            </a:ln>
          </p:spPr>
          <p:txBody>
            <a:bodyPr/>
            <a:lstStyle/>
            <a:p>
              <a:endParaRPr lang="en-US"/>
            </a:p>
          </p:txBody>
        </p:sp>
        <p:sp>
          <p:nvSpPr>
            <p:cNvPr id="596996" name="Rectangle 4"/>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grpSp>
        <p:nvGrpSpPr>
          <p:cNvPr id="3" name="Group 5"/>
          <p:cNvGrpSpPr>
            <a:grpSpLocks/>
          </p:cNvGrpSpPr>
          <p:nvPr/>
        </p:nvGrpSpPr>
        <p:grpSpPr bwMode="auto">
          <a:xfrm>
            <a:off x="1871663" y="4724400"/>
            <a:ext cx="2590800" cy="1604963"/>
            <a:chOff x="2832" y="1944"/>
            <a:chExt cx="1632" cy="1011"/>
          </a:xfrm>
        </p:grpSpPr>
        <p:sp>
          <p:nvSpPr>
            <p:cNvPr id="596998" name="Rectangle 6"/>
            <p:cNvSpPr>
              <a:spLocks noChangeArrowheads="1"/>
            </p:cNvSpPr>
            <p:nvPr/>
          </p:nvSpPr>
          <p:spPr bwMode="auto">
            <a:xfrm>
              <a:off x="2832" y="1944"/>
              <a:ext cx="1632" cy="1011"/>
            </a:xfrm>
            <a:prstGeom prst="rect">
              <a:avLst/>
            </a:prstGeom>
            <a:solidFill>
              <a:srgbClr val="FFFFFF"/>
            </a:solidFill>
            <a:ln w="9525">
              <a:noFill/>
              <a:miter lim="800000"/>
              <a:headEnd/>
              <a:tailEnd/>
            </a:ln>
          </p:spPr>
          <p:txBody>
            <a:bodyPr/>
            <a:lstStyle/>
            <a:p>
              <a:endParaRPr lang="en-US"/>
            </a:p>
          </p:txBody>
        </p:sp>
        <p:sp>
          <p:nvSpPr>
            <p:cNvPr id="596999" name="Rectangle 7"/>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grpSp>
        <p:nvGrpSpPr>
          <p:cNvPr id="4" name="Group 8"/>
          <p:cNvGrpSpPr>
            <a:grpSpLocks/>
          </p:cNvGrpSpPr>
          <p:nvPr/>
        </p:nvGrpSpPr>
        <p:grpSpPr bwMode="auto">
          <a:xfrm>
            <a:off x="4495800" y="4724400"/>
            <a:ext cx="2590800" cy="1604963"/>
            <a:chOff x="2832" y="1944"/>
            <a:chExt cx="1632" cy="1011"/>
          </a:xfrm>
        </p:grpSpPr>
        <p:sp>
          <p:nvSpPr>
            <p:cNvPr id="597001" name="Rectangle 9"/>
            <p:cNvSpPr>
              <a:spLocks noChangeArrowheads="1"/>
            </p:cNvSpPr>
            <p:nvPr/>
          </p:nvSpPr>
          <p:spPr bwMode="auto">
            <a:xfrm>
              <a:off x="2832" y="1944"/>
              <a:ext cx="1632" cy="1011"/>
            </a:xfrm>
            <a:prstGeom prst="rect">
              <a:avLst/>
            </a:prstGeom>
            <a:solidFill>
              <a:srgbClr val="FFFFFF"/>
            </a:solidFill>
            <a:ln w="9525">
              <a:noFill/>
              <a:miter lim="800000"/>
              <a:headEnd/>
              <a:tailEnd/>
            </a:ln>
          </p:spPr>
          <p:txBody>
            <a:bodyPr/>
            <a:lstStyle/>
            <a:p>
              <a:endParaRPr lang="en-US"/>
            </a:p>
          </p:txBody>
        </p:sp>
        <p:sp>
          <p:nvSpPr>
            <p:cNvPr id="597002" name="Rectangle 10"/>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sp>
        <p:nvSpPr>
          <p:cNvPr id="597003" name="Rectangle 11"/>
          <p:cNvSpPr>
            <a:spLocks noGrp="1" noChangeArrowheads="1"/>
          </p:cNvSpPr>
          <p:nvPr>
            <p:ph type="title"/>
          </p:nvPr>
        </p:nvSpPr>
        <p:spPr>
          <a:xfrm>
            <a:off x="403225" y="83252"/>
            <a:ext cx="8229600" cy="1143000"/>
          </a:xfrm>
        </p:spPr>
        <p:txBody>
          <a:bodyPr>
            <a:normAutofit/>
          </a:bodyPr>
          <a:lstStyle/>
          <a:p>
            <a:r>
              <a:rPr lang="en-US" altLang="zh-CN" sz="3600" dirty="0" smtClean="0">
                <a:ea typeface="宋体" pitchFamily="2" charset="-122"/>
              </a:rPr>
              <a:t>Architecture</a:t>
            </a:r>
            <a:endParaRPr lang="en-US" altLang="zh-CN" sz="3600" dirty="0">
              <a:ea typeface="宋体" pitchFamily="2" charset="-122"/>
            </a:endParaRPr>
          </a:p>
        </p:txBody>
      </p:sp>
      <p:sp>
        <p:nvSpPr>
          <p:cNvPr id="597004" name="Rectangle 12"/>
          <p:cNvSpPr>
            <a:spLocks noGrp="1" noChangeArrowheads="1"/>
          </p:cNvSpPr>
          <p:nvPr>
            <p:ph idx="1"/>
          </p:nvPr>
        </p:nvSpPr>
        <p:spPr>
          <a:xfrm>
            <a:off x="361950" y="1052513"/>
            <a:ext cx="8477250" cy="1919287"/>
          </a:xfrm>
        </p:spPr>
        <p:txBody>
          <a:bodyPr>
            <a:normAutofit fontScale="92500" lnSpcReduction="10000"/>
          </a:bodyPr>
          <a:lstStyle/>
          <a:p>
            <a:r>
              <a:rPr lang="en-US" altLang="zh-CN" sz="2800" dirty="0" smtClean="0">
                <a:ea typeface="宋体" pitchFamily="2" charset="-122"/>
              </a:rPr>
              <a:t>Architecture is all about capturing the strategic aspects of the high-level concept of a system.</a:t>
            </a:r>
            <a:endParaRPr lang="en-US" altLang="zh-CN" sz="2800" dirty="0">
              <a:ea typeface="宋体" pitchFamily="2" charset="-122"/>
            </a:endParaRPr>
          </a:p>
          <a:p>
            <a:pPr lvl="1"/>
            <a:r>
              <a:rPr lang="en-US" altLang="zh-CN" sz="2400" dirty="0" smtClean="0">
                <a:ea typeface="宋体" pitchFamily="2" charset="-122"/>
              </a:rPr>
              <a:t>4+1 view</a:t>
            </a:r>
          </a:p>
          <a:p>
            <a:pPr lvl="1"/>
            <a:r>
              <a:rPr lang="en-US" altLang="zh-CN" sz="2400" dirty="0" smtClean="0">
                <a:ea typeface="宋体" pitchFamily="2" charset="-122"/>
              </a:rPr>
              <a:t>Create </a:t>
            </a:r>
            <a:r>
              <a:rPr lang="en-US" altLang="zh-CN" sz="2400" dirty="0">
                <a:ea typeface="宋体" pitchFamily="2" charset="-122"/>
              </a:rPr>
              <a:t>models that can be built and studied separately, but are still interrelated.</a:t>
            </a:r>
          </a:p>
        </p:txBody>
      </p:sp>
      <p:grpSp>
        <p:nvGrpSpPr>
          <p:cNvPr id="5" name="Group 13"/>
          <p:cNvGrpSpPr>
            <a:grpSpLocks/>
          </p:cNvGrpSpPr>
          <p:nvPr/>
        </p:nvGrpSpPr>
        <p:grpSpPr bwMode="auto">
          <a:xfrm>
            <a:off x="4495800" y="3086100"/>
            <a:ext cx="2590800" cy="1604963"/>
            <a:chOff x="2832" y="1944"/>
            <a:chExt cx="1632" cy="1011"/>
          </a:xfrm>
        </p:grpSpPr>
        <p:sp>
          <p:nvSpPr>
            <p:cNvPr id="597006" name="Rectangle 14"/>
            <p:cNvSpPr>
              <a:spLocks noChangeArrowheads="1"/>
            </p:cNvSpPr>
            <p:nvPr/>
          </p:nvSpPr>
          <p:spPr bwMode="auto">
            <a:xfrm>
              <a:off x="2832" y="1944"/>
              <a:ext cx="1632" cy="1011"/>
            </a:xfrm>
            <a:prstGeom prst="rect">
              <a:avLst/>
            </a:prstGeom>
            <a:solidFill>
              <a:srgbClr val="FFFFFF"/>
            </a:solidFill>
            <a:ln w="9525">
              <a:noFill/>
              <a:miter lim="800000"/>
              <a:headEnd/>
              <a:tailEnd/>
            </a:ln>
          </p:spPr>
          <p:txBody>
            <a:bodyPr/>
            <a:lstStyle/>
            <a:p>
              <a:endParaRPr lang="en-US"/>
            </a:p>
          </p:txBody>
        </p:sp>
        <p:sp>
          <p:nvSpPr>
            <p:cNvPr id="597007" name="Rectangle 15"/>
            <p:cNvSpPr>
              <a:spLocks noChangeArrowheads="1"/>
            </p:cNvSpPr>
            <p:nvPr/>
          </p:nvSpPr>
          <p:spPr bwMode="auto">
            <a:xfrm>
              <a:off x="2832" y="1944"/>
              <a:ext cx="1632" cy="1011"/>
            </a:xfrm>
            <a:prstGeom prst="rect">
              <a:avLst/>
            </a:prstGeom>
            <a:noFill/>
            <a:ln w="12700">
              <a:solidFill>
                <a:srgbClr val="5F5F5F"/>
              </a:solidFill>
              <a:miter lim="800000"/>
              <a:headEnd/>
              <a:tailEnd/>
            </a:ln>
          </p:spPr>
          <p:txBody>
            <a:bodyPr/>
            <a:lstStyle/>
            <a:p>
              <a:endParaRPr lang="en-US"/>
            </a:p>
          </p:txBody>
        </p:sp>
      </p:grpSp>
      <p:sp>
        <p:nvSpPr>
          <p:cNvPr id="597008" name="Rectangle 16"/>
          <p:cNvSpPr>
            <a:spLocks noChangeArrowheads="1"/>
          </p:cNvSpPr>
          <p:nvPr/>
        </p:nvSpPr>
        <p:spPr bwMode="auto">
          <a:xfrm>
            <a:off x="2998788" y="5321300"/>
            <a:ext cx="1144587"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ea typeface="宋体" pitchFamily="2" charset="-122"/>
              </a:rPr>
              <a:t>Process View</a:t>
            </a:r>
            <a:endParaRPr lang="en-US" altLang="zh-CN">
              <a:ea typeface="宋体" pitchFamily="2" charset="-122"/>
            </a:endParaRPr>
          </a:p>
        </p:txBody>
      </p:sp>
      <p:sp>
        <p:nvSpPr>
          <p:cNvPr id="597009" name="Rectangle 17"/>
          <p:cNvSpPr>
            <a:spLocks noChangeArrowheads="1"/>
          </p:cNvSpPr>
          <p:nvPr/>
        </p:nvSpPr>
        <p:spPr bwMode="auto">
          <a:xfrm>
            <a:off x="4784725" y="5321300"/>
            <a:ext cx="1468438"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ea typeface="宋体" pitchFamily="2" charset="-122"/>
              </a:rPr>
              <a:t>Deployment View</a:t>
            </a:r>
            <a:endParaRPr lang="en-US" altLang="zh-CN">
              <a:ea typeface="宋体" pitchFamily="2" charset="-122"/>
            </a:endParaRPr>
          </a:p>
        </p:txBody>
      </p:sp>
      <p:sp>
        <p:nvSpPr>
          <p:cNvPr id="597010" name="Rectangle 18"/>
          <p:cNvSpPr>
            <a:spLocks noChangeArrowheads="1"/>
          </p:cNvSpPr>
          <p:nvPr/>
        </p:nvSpPr>
        <p:spPr bwMode="auto">
          <a:xfrm>
            <a:off x="2998788" y="3706813"/>
            <a:ext cx="1130053" cy="215444"/>
          </a:xfrm>
          <a:prstGeom prst="rect">
            <a:avLst/>
          </a:prstGeom>
          <a:noFill/>
          <a:ln w="9525">
            <a:noFill/>
            <a:miter lim="800000"/>
            <a:headEnd/>
            <a:tailEnd/>
          </a:ln>
        </p:spPr>
        <p:txBody>
          <a:bodyPr wrap="none" lIns="0" tIns="0" rIns="0" bIns="0">
            <a:spAutoFit/>
          </a:bodyPr>
          <a:lstStyle/>
          <a:p>
            <a:r>
              <a:rPr lang="en-US" altLang="zh-CN" sz="1400" b="1" dirty="0" err="1" smtClean="0">
                <a:solidFill>
                  <a:srgbClr val="000000"/>
                </a:solidFill>
                <a:ea typeface="宋体" pitchFamily="2" charset="-122"/>
              </a:rPr>
              <a:t>Logica</a:t>
            </a:r>
            <a:r>
              <a:rPr lang="en-US" altLang="zh-CN" sz="1400" b="1" dirty="0" smtClean="0">
                <a:solidFill>
                  <a:srgbClr val="000000"/>
                </a:solidFill>
                <a:ea typeface="宋体" pitchFamily="2" charset="-122"/>
              </a:rPr>
              <a:t> l </a:t>
            </a:r>
            <a:r>
              <a:rPr lang="en-US" altLang="zh-CN" sz="1400" b="1" dirty="0">
                <a:solidFill>
                  <a:srgbClr val="000000"/>
                </a:solidFill>
                <a:ea typeface="宋体" pitchFamily="2" charset="-122"/>
              </a:rPr>
              <a:t>View</a:t>
            </a:r>
            <a:endParaRPr lang="en-US" altLang="zh-CN" dirty="0">
              <a:ea typeface="宋体" pitchFamily="2" charset="-122"/>
            </a:endParaRPr>
          </a:p>
        </p:txBody>
      </p:sp>
      <p:sp>
        <p:nvSpPr>
          <p:cNvPr id="597011" name="Freeform 19"/>
          <p:cNvSpPr>
            <a:spLocks/>
          </p:cNvSpPr>
          <p:nvPr/>
        </p:nvSpPr>
        <p:spPr bwMode="auto">
          <a:xfrm>
            <a:off x="3471863" y="4095750"/>
            <a:ext cx="2011362" cy="1187450"/>
          </a:xfrm>
          <a:custGeom>
            <a:avLst/>
            <a:gdLst/>
            <a:ahLst/>
            <a:cxnLst>
              <a:cxn ang="0">
                <a:pos x="1265" y="392"/>
              </a:cxn>
              <a:cxn ang="0">
                <a:pos x="1260" y="430"/>
              </a:cxn>
              <a:cxn ang="0">
                <a:pos x="1246" y="466"/>
              </a:cxn>
              <a:cxn ang="0">
                <a:pos x="1229" y="502"/>
              </a:cxn>
              <a:cxn ang="0">
                <a:pos x="1204" y="536"/>
              </a:cxn>
              <a:cxn ang="0">
                <a:pos x="1175" y="568"/>
              </a:cxn>
              <a:cxn ang="0">
                <a:pos x="1121" y="610"/>
              </a:cxn>
              <a:cxn ang="0">
                <a:pos x="1037" y="661"/>
              </a:cxn>
              <a:cxn ang="0">
                <a:pos x="935" y="702"/>
              </a:cxn>
              <a:cxn ang="0">
                <a:pos x="822" y="731"/>
              </a:cxn>
              <a:cxn ang="0">
                <a:pos x="699" y="746"/>
              </a:cxn>
              <a:cxn ang="0">
                <a:pos x="569" y="746"/>
              </a:cxn>
              <a:cxn ang="0">
                <a:pos x="446" y="731"/>
              </a:cxn>
              <a:cxn ang="0">
                <a:pos x="332" y="702"/>
              </a:cxn>
              <a:cxn ang="0">
                <a:pos x="231" y="661"/>
              </a:cxn>
              <a:cxn ang="0">
                <a:pos x="146" y="610"/>
              </a:cxn>
              <a:cxn ang="0">
                <a:pos x="92" y="568"/>
              </a:cxn>
              <a:cxn ang="0">
                <a:pos x="64" y="536"/>
              </a:cxn>
              <a:cxn ang="0">
                <a:pos x="39" y="502"/>
              </a:cxn>
              <a:cxn ang="0">
                <a:pos x="20" y="466"/>
              </a:cxn>
              <a:cxn ang="0">
                <a:pos x="8" y="430"/>
              </a:cxn>
              <a:cxn ang="0">
                <a:pos x="0" y="392"/>
              </a:cxn>
              <a:cxn ang="0">
                <a:pos x="0" y="354"/>
              </a:cxn>
              <a:cxn ang="0">
                <a:pos x="8" y="316"/>
              </a:cxn>
              <a:cxn ang="0">
                <a:pos x="20" y="280"/>
              </a:cxn>
              <a:cxn ang="0">
                <a:pos x="39" y="246"/>
              </a:cxn>
              <a:cxn ang="0">
                <a:pos x="64" y="212"/>
              </a:cxn>
              <a:cxn ang="0">
                <a:pos x="92" y="180"/>
              </a:cxn>
              <a:cxn ang="0">
                <a:pos x="146" y="136"/>
              </a:cxn>
              <a:cxn ang="0">
                <a:pos x="231" y="85"/>
              </a:cxn>
              <a:cxn ang="0">
                <a:pos x="332" y="44"/>
              </a:cxn>
              <a:cxn ang="0">
                <a:pos x="446" y="17"/>
              </a:cxn>
              <a:cxn ang="0">
                <a:pos x="569" y="0"/>
              </a:cxn>
              <a:cxn ang="0">
                <a:pos x="699" y="0"/>
              </a:cxn>
              <a:cxn ang="0">
                <a:pos x="822" y="17"/>
              </a:cxn>
              <a:cxn ang="0">
                <a:pos x="935" y="44"/>
              </a:cxn>
              <a:cxn ang="0">
                <a:pos x="1037" y="85"/>
              </a:cxn>
              <a:cxn ang="0">
                <a:pos x="1121" y="136"/>
              </a:cxn>
              <a:cxn ang="0">
                <a:pos x="1175" y="180"/>
              </a:cxn>
              <a:cxn ang="0">
                <a:pos x="1204" y="212"/>
              </a:cxn>
              <a:cxn ang="0">
                <a:pos x="1229" y="246"/>
              </a:cxn>
              <a:cxn ang="0">
                <a:pos x="1246" y="280"/>
              </a:cxn>
              <a:cxn ang="0">
                <a:pos x="1260" y="316"/>
              </a:cxn>
              <a:cxn ang="0">
                <a:pos x="1265" y="354"/>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w="9525">
            <a:noFill/>
            <a:round/>
            <a:headEnd/>
            <a:tailEnd/>
          </a:ln>
        </p:spPr>
        <p:txBody>
          <a:bodyPr/>
          <a:lstStyle/>
          <a:p>
            <a:endParaRPr lang="en-US"/>
          </a:p>
        </p:txBody>
      </p:sp>
      <p:sp>
        <p:nvSpPr>
          <p:cNvPr id="597012" name="Freeform 20"/>
          <p:cNvSpPr>
            <a:spLocks/>
          </p:cNvSpPr>
          <p:nvPr/>
        </p:nvSpPr>
        <p:spPr bwMode="auto">
          <a:xfrm>
            <a:off x="3486150" y="4090988"/>
            <a:ext cx="2011363" cy="1187450"/>
          </a:xfrm>
          <a:custGeom>
            <a:avLst/>
            <a:gdLst/>
            <a:ahLst/>
            <a:cxnLst>
              <a:cxn ang="0">
                <a:pos x="1265" y="392"/>
              </a:cxn>
              <a:cxn ang="0">
                <a:pos x="1260" y="430"/>
              </a:cxn>
              <a:cxn ang="0">
                <a:pos x="1246" y="466"/>
              </a:cxn>
              <a:cxn ang="0">
                <a:pos x="1229" y="502"/>
              </a:cxn>
              <a:cxn ang="0">
                <a:pos x="1204" y="536"/>
              </a:cxn>
              <a:cxn ang="0">
                <a:pos x="1175" y="568"/>
              </a:cxn>
              <a:cxn ang="0">
                <a:pos x="1121" y="610"/>
              </a:cxn>
              <a:cxn ang="0">
                <a:pos x="1037" y="661"/>
              </a:cxn>
              <a:cxn ang="0">
                <a:pos x="935" y="702"/>
              </a:cxn>
              <a:cxn ang="0">
                <a:pos x="822" y="731"/>
              </a:cxn>
              <a:cxn ang="0">
                <a:pos x="699" y="746"/>
              </a:cxn>
              <a:cxn ang="0">
                <a:pos x="569" y="746"/>
              </a:cxn>
              <a:cxn ang="0">
                <a:pos x="446" y="731"/>
              </a:cxn>
              <a:cxn ang="0">
                <a:pos x="332" y="702"/>
              </a:cxn>
              <a:cxn ang="0">
                <a:pos x="231" y="661"/>
              </a:cxn>
              <a:cxn ang="0">
                <a:pos x="146" y="610"/>
              </a:cxn>
              <a:cxn ang="0">
                <a:pos x="92" y="568"/>
              </a:cxn>
              <a:cxn ang="0">
                <a:pos x="64" y="536"/>
              </a:cxn>
              <a:cxn ang="0">
                <a:pos x="39" y="502"/>
              </a:cxn>
              <a:cxn ang="0">
                <a:pos x="20" y="466"/>
              </a:cxn>
              <a:cxn ang="0">
                <a:pos x="8" y="430"/>
              </a:cxn>
              <a:cxn ang="0">
                <a:pos x="0" y="392"/>
              </a:cxn>
              <a:cxn ang="0">
                <a:pos x="0" y="354"/>
              </a:cxn>
              <a:cxn ang="0">
                <a:pos x="8" y="316"/>
              </a:cxn>
              <a:cxn ang="0">
                <a:pos x="20" y="280"/>
              </a:cxn>
              <a:cxn ang="0">
                <a:pos x="39" y="246"/>
              </a:cxn>
              <a:cxn ang="0">
                <a:pos x="64" y="212"/>
              </a:cxn>
              <a:cxn ang="0">
                <a:pos x="92" y="180"/>
              </a:cxn>
              <a:cxn ang="0">
                <a:pos x="146" y="136"/>
              </a:cxn>
              <a:cxn ang="0">
                <a:pos x="231" y="85"/>
              </a:cxn>
              <a:cxn ang="0">
                <a:pos x="332" y="44"/>
              </a:cxn>
              <a:cxn ang="0">
                <a:pos x="446" y="17"/>
              </a:cxn>
              <a:cxn ang="0">
                <a:pos x="569" y="0"/>
              </a:cxn>
              <a:cxn ang="0">
                <a:pos x="699" y="0"/>
              </a:cxn>
              <a:cxn ang="0">
                <a:pos x="822" y="17"/>
              </a:cxn>
              <a:cxn ang="0">
                <a:pos x="935" y="44"/>
              </a:cxn>
              <a:cxn ang="0">
                <a:pos x="1037" y="85"/>
              </a:cxn>
              <a:cxn ang="0">
                <a:pos x="1121" y="136"/>
              </a:cxn>
              <a:cxn ang="0">
                <a:pos x="1175" y="180"/>
              </a:cxn>
              <a:cxn ang="0">
                <a:pos x="1204" y="212"/>
              </a:cxn>
              <a:cxn ang="0">
                <a:pos x="1229" y="246"/>
              </a:cxn>
              <a:cxn ang="0">
                <a:pos x="1246" y="280"/>
              </a:cxn>
              <a:cxn ang="0">
                <a:pos x="1260" y="316"/>
              </a:cxn>
              <a:cxn ang="0">
                <a:pos x="1265" y="354"/>
              </a:cxn>
            </a:cxnLst>
            <a:rect l="0" t="0" r="r" b="b"/>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prstDash val="solid"/>
            <a:round/>
            <a:headEnd/>
            <a:tailEnd/>
          </a:ln>
        </p:spPr>
        <p:txBody>
          <a:bodyPr/>
          <a:lstStyle/>
          <a:p>
            <a:endParaRPr lang="en-US"/>
          </a:p>
        </p:txBody>
      </p:sp>
      <p:sp>
        <p:nvSpPr>
          <p:cNvPr id="597013" name="Rectangle 21"/>
          <p:cNvSpPr>
            <a:spLocks noChangeArrowheads="1"/>
          </p:cNvSpPr>
          <p:nvPr/>
        </p:nvSpPr>
        <p:spPr bwMode="auto">
          <a:xfrm>
            <a:off x="3848100" y="4579938"/>
            <a:ext cx="1262063" cy="212725"/>
          </a:xfrm>
          <a:prstGeom prst="rect">
            <a:avLst/>
          </a:prstGeom>
          <a:noFill/>
          <a:ln w="9525">
            <a:noFill/>
            <a:miter lim="800000"/>
            <a:headEnd/>
            <a:tailEnd/>
          </a:ln>
        </p:spPr>
        <p:txBody>
          <a:bodyPr wrap="none" lIns="0" tIns="0" rIns="0" bIns="0">
            <a:spAutoFit/>
          </a:bodyPr>
          <a:lstStyle/>
          <a:p>
            <a:r>
              <a:rPr lang="en-US" altLang="zh-CN" sz="1400" b="1" dirty="0">
                <a:solidFill>
                  <a:srgbClr val="000000"/>
                </a:solidFill>
                <a:ea typeface="宋体" pitchFamily="2" charset="-122"/>
              </a:rPr>
              <a:t>Use-Case View</a:t>
            </a:r>
            <a:endParaRPr lang="en-US" altLang="zh-CN" dirty="0">
              <a:ea typeface="宋体" pitchFamily="2" charset="-122"/>
            </a:endParaRPr>
          </a:p>
        </p:txBody>
      </p:sp>
      <p:sp>
        <p:nvSpPr>
          <p:cNvPr id="597014" name="Freeform 22"/>
          <p:cNvSpPr>
            <a:spLocks/>
          </p:cNvSpPr>
          <p:nvPr/>
        </p:nvSpPr>
        <p:spPr bwMode="auto">
          <a:xfrm>
            <a:off x="4005263" y="4286250"/>
            <a:ext cx="63500" cy="69850"/>
          </a:xfrm>
          <a:custGeom>
            <a:avLst/>
            <a:gdLst/>
            <a:ahLst/>
            <a:cxnLst>
              <a:cxn ang="0">
                <a:pos x="21" y="0"/>
              </a:cxn>
              <a:cxn ang="0">
                <a:pos x="28" y="2"/>
              </a:cxn>
              <a:cxn ang="0">
                <a:pos x="34" y="8"/>
              </a:cxn>
              <a:cxn ang="0">
                <a:pos x="38" y="14"/>
              </a:cxn>
              <a:cxn ang="0">
                <a:pos x="40" y="23"/>
              </a:cxn>
              <a:cxn ang="0">
                <a:pos x="38" y="31"/>
              </a:cxn>
              <a:cxn ang="0">
                <a:pos x="34" y="38"/>
              </a:cxn>
              <a:cxn ang="0">
                <a:pos x="28" y="42"/>
              </a:cxn>
              <a:cxn ang="0">
                <a:pos x="21" y="44"/>
              </a:cxn>
              <a:cxn ang="0">
                <a:pos x="13" y="42"/>
              </a:cxn>
              <a:cxn ang="0">
                <a:pos x="5" y="38"/>
              </a:cxn>
              <a:cxn ang="0">
                <a:pos x="2" y="31"/>
              </a:cxn>
              <a:cxn ang="0">
                <a:pos x="0" y="23"/>
              </a:cxn>
              <a:cxn ang="0">
                <a:pos x="2" y="14"/>
              </a:cxn>
              <a:cxn ang="0">
                <a:pos x="5" y="8"/>
              </a:cxn>
              <a:cxn ang="0">
                <a:pos x="13" y="2"/>
              </a:cxn>
              <a:cxn ang="0">
                <a:pos x="21" y="0"/>
              </a:cxn>
            </a:cxnLst>
            <a:rect l="0" t="0" r="r" b="b"/>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prstDash val="solid"/>
            <a:round/>
            <a:headEnd/>
            <a:tailEnd/>
          </a:ln>
        </p:spPr>
        <p:txBody>
          <a:bodyPr/>
          <a:lstStyle/>
          <a:p>
            <a:endParaRPr lang="en-US"/>
          </a:p>
        </p:txBody>
      </p:sp>
      <p:sp>
        <p:nvSpPr>
          <p:cNvPr id="597015" name="Freeform 23"/>
          <p:cNvSpPr>
            <a:spLocks/>
          </p:cNvSpPr>
          <p:nvPr/>
        </p:nvSpPr>
        <p:spPr bwMode="auto">
          <a:xfrm>
            <a:off x="3976688" y="4362450"/>
            <a:ext cx="63500" cy="134938"/>
          </a:xfrm>
          <a:custGeom>
            <a:avLst/>
            <a:gdLst/>
            <a:ahLst/>
            <a:cxnLst>
              <a:cxn ang="0">
                <a:pos x="40" y="0"/>
              </a:cxn>
              <a:cxn ang="0">
                <a:pos x="40" y="40"/>
              </a:cxn>
              <a:cxn ang="0">
                <a:pos x="0" y="85"/>
              </a:cxn>
            </a:cxnLst>
            <a:rect l="0" t="0" r="r" b="b"/>
            <a:pathLst>
              <a:path w="40" h="85">
                <a:moveTo>
                  <a:pt x="40" y="0"/>
                </a:moveTo>
                <a:lnTo>
                  <a:pt x="40" y="40"/>
                </a:lnTo>
                <a:lnTo>
                  <a:pt x="0" y="85"/>
                </a:lnTo>
              </a:path>
            </a:pathLst>
          </a:custGeom>
          <a:noFill/>
          <a:ln w="3175">
            <a:solidFill>
              <a:srgbClr val="000000"/>
            </a:solidFill>
            <a:prstDash val="solid"/>
            <a:round/>
            <a:headEnd/>
            <a:tailEnd/>
          </a:ln>
        </p:spPr>
        <p:txBody>
          <a:bodyPr/>
          <a:lstStyle/>
          <a:p>
            <a:endParaRPr lang="en-US"/>
          </a:p>
        </p:txBody>
      </p:sp>
      <p:sp>
        <p:nvSpPr>
          <p:cNvPr id="597016" name="Line 24"/>
          <p:cNvSpPr>
            <a:spLocks noChangeShapeType="1"/>
          </p:cNvSpPr>
          <p:nvPr/>
        </p:nvSpPr>
        <p:spPr bwMode="auto">
          <a:xfrm>
            <a:off x="4052888" y="4438650"/>
            <a:ext cx="63500" cy="74613"/>
          </a:xfrm>
          <a:prstGeom prst="line">
            <a:avLst/>
          </a:prstGeom>
          <a:noFill/>
          <a:ln w="3175">
            <a:solidFill>
              <a:srgbClr val="000000"/>
            </a:solidFill>
            <a:round/>
            <a:headEnd/>
            <a:tailEnd/>
          </a:ln>
        </p:spPr>
        <p:txBody>
          <a:bodyPr/>
          <a:lstStyle/>
          <a:p>
            <a:endParaRPr lang="en-US"/>
          </a:p>
        </p:txBody>
      </p:sp>
      <p:grpSp>
        <p:nvGrpSpPr>
          <p:cNvPr id="6" name="Group 25"/>
          <p:cNvGrpSpPr>
            <a:grpSpLocks/>
          </p:cNvGrpSpPr>
          <p:nvPr/>
        </p:nvGrpSpPr>
        <p:grpSpPr bwMode="auto">
          <a:xfrm>
            <a:off x="4295775" y="4116388"/>
            <a:ext cx="669925" cy="427037"/>
            <a:chOff x="2736" y="2410"/>
            <a:chExt cx="422" cy="269"/>
          </a:xfrm>
        </p:grpSpPr>
        <p:sp>
          <p:nvSpPr>
            <p:cNvPr id="597018" name="Line 26"/>
            <p:cNvSpPr>
              <a:spLocks noChangeShapeType="1"/>
            </p:cNvSpPr>
            <p:nvPr/>
          </p:nvSpPr>
          <p:spPr bwMode="auto">
            <a:xfrm>
              <a:off x="2883" y="2520"/>
              <a:ext cx="31" cy="27"/>
            </a:xfrm>
            <a:prstGeom prst="line">
              <a:avLst/>
            </a:prstGeom>
            <a:noFill/>
            <a:ln w="3175">
              <a:solidFill>
                <a:srgbClr val="CCCCCC"/>
              </a:solidFill>
              <a:round/>
              <a:headEnd/>
              <a:tailEnd/>
            </a:ln>
          </p:spPr>
          <p:txBody>
            <a:bodyPr/>
            <a:lstStyle/>
            <a:p>
              <a:endParaRPr lang="en-US"/>
            </a:p>
          </p:txBody>
        </p:sp>
        <p:sp>
          <p:nvSpPr>
            <p:cNvPr id="597019" name="Line 27"/>
            <p:cNvSpPr>
              <a:spLocks noChangeShapeType="1"/>
            </p:cNvSpPr>
            <p:nvPr/>
          </p:nvSpPr>
          <p:spPr bwMode="auto">
            <a:xfrm flipH="1">
              <a:off x="2991" y="2518"/>
              <a:ext cx="29" cy="29"/>
            </a:xfrm>
            <a:prstGeom prst="line">
              <a:avLst/>
            </a:prstGeom>
            <a:noFill/>
            <a:ln w="3175">
              <a:solidFill>
                <a:srgbClr val="CCCCCC"/>
              </a:solidFill>
              <a:round/>
              <a:headEnd/>
              <a:tailEnd/>
            </a:ln>
          </p:spPr>
          <p:txBody>
            <a:bodyPr/>
            <a:lstStyle/>
            <a:p>
              <a:endParaRPr lang="en-US"/>
            </a:p>
          </p:txBody>
        </p:sp>
        <p:sp>
          <p:nvSpPr>
            <p:cNvPr id="597020" name="Freeform 28"/>
            <p:cNvSpPr>
              <a:spLocks/>
            </p:cNvSpPr>
            <p:nvPr/>
          </p:nvSpPr>
          <p:spPr bwMode="auto">
            <a:xfrm>
              <a:off x="2862" y="2425"/>
              <a:ext cx="177" cy="80"/>
            </a:xfrm>
            <a:custGeom>
              <a:avLst/>
              <a:gdLst/>
              <a:ahLst/>
              <a:cxnLst>
                <a:cxn ang="0">
                  <a:pos x="96" y="0"/>
                </a:cxn>
                <a:cxn ang="0">
                  <a:pos x="110" y="2"/>
                </a:cxn>
                <a:cxn ang="0">
                  <a:pos x="123" y="4"/>
                </a:cxn>
                <a:cxn ang="0">
                  <a:pos x="133" y="6"/>
                </a:cxn>
                <a:cxn ang="0">
                  <a:pos x="144" y="10"/>
                </a:cxn>
                <a:cxn ang="0">
                  <a:pos x="154" y="14"/>
                </a:cxn>
                <a:cxn ang="0">
                  <a:pos x="162" y="19"/>
                </a:cxn>
                <a:cxn ang="0">
                  <a:pos x="167" y="23"/>
                </a:cxn>
                <a:cxn ang="0">
                  <a:pos x="173" y="29"/>
                </a:cxn>
                <a:cxn ang="0">
                  <a:pos x="175" y="33"/>
                </a:cxn>
                <a:cxn ang="0">
                  <a:pos x="177" y="40"/>
                </a:cxn>
                <a:cxn ang="0">
                  <a:pos x="175" y="46"/>
                </a:cxn>
                <a:cxn ang="0">
                  <a:pos x="173" y="53"/>
                </a:cxn>
                <a:cxn ang="0">
                  <a:pos x="167" y="57"/>
                </a:cxn>
                <a:cxn ang="0">
                  <a:pos x="162" y="63"/>
                </a:cxn>
                <a:cxn ang="0">
                  <a:pos x="154" y="67"/>
                </a:cxn>
                <a:cxn ang="0">
                  <a:pos x="144" y="72"/>
                </a:cxn>
                <a:cxn ang="0">
                  <a:pos x="133" y="74"/>
                </a:cxn>
                <a:cxn ang="0">
                  <a:pos x="123" y="78"/>
                </a:cxn>
                <a:cxn ang="0">
                  <a:pos x="110" y="80"/>
                </a:cxn>
                <a:cxn ang="0">
                  <a:pos x="96" y="80"/>
                </a:cxn>
                <a:cxn ang="0">
                  <a:pos x="83" y="80"/>
                </a:cxn>
                <a:cxn ang="0">
                  <a:pos x="69" y="80"/>
                </a:cxn>
                <a:cxn ang="0">
                  <a:pos x="58" y="78"/>
                </a:cxn>
                <a:cxn ang="0">
                  <a:pos x="46" y="76"/>
                </a:cxn>
                <a:cxn ang="0">
                  <a:pos x="35" y="72"/>
                </a:cxn>
                <a:cxn ang="0">
                  <a:pos x="25" y="69"/>
                </a:cxn>
                <a:cxn ang="0">
                  <a:pos x="18" y="65"/>
                </a:cxn>
                <a:cxn ang="0">
                  <a:pos x="10" y="59"/>
                </a:cxn>
                <a:cxn ang="0">
                  <a:pos x="4" y="55"/>
                </a:cxn>
                <a:cxn ang="0">
                  <a:pos x="2" y="48"/>
                </a:cxn>
                <a:cxn ang="0">
                  <a:pos x="0" y="42"/>
                </a:cxn>
                <a:cxn ang="0">
                  <a:pos x="0" y="36"/>
                </a:cxn>
                <a:cxn ang="0">
                  <a:pos x="4" y="29"/>
                </a:cxn>
                <a:cxn ang="0">
                  <a:pos x="8" y="23"/>
                </a:cxn>
                <a:cxn ang="0">
                  <a:pos x="16" y="19"/>
                </a:cxn>
                <a:cxn ang="0">
                  <a:pos x="23" y="14"/>
                </a:cxn>
                <a:cxn ang="0">
                  <a:pos x="31" y="10"/>
                </a:cxn>
                <a:cxn ang="0">
                  <a:pos x="43" y="6"/>
                </a:cxn>
                <a:cxn ang="0">
                  <a:pos x="54" y="4"/>
                </a:cxn>
                <a:cxn ang="0">
                  <a:pos x="66" y="2"/>
                </a:cxn>
                <a:cxn ang="0">
                  <a:pos x="79" y="0"/>
                </a:cxn>
              </a:cxnLst>
              <a:rect l="0" t="0" r="r" b="b"/>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w="9525">
              <a:noFill/>
              <a:round/>
              <a:headEnd/>
              <a:tailEnd/>
            </a:ln>
          </p:spPr>
          <p:txBody>
            <a:bodyPr/>
            <a:lstStyle/>
            <a:p>
              <a:endParaRPr lang="en-US"/>
            </a:p>
          </p:txBody>
        </p:sp>
        <p:sp>
          <p:nvSpPr>
            <p:cNvPr id="597021" name="Freeform 29"/>
            <p:cNvSpPr>
              <a:spLocks/>
            </p:cNvSpPr>
            <p:nvPr/>
          </p:nvSpPr>
          <p:spPr bwMode="auto">
            <a:xfrm>
              <a:off x="2862" y="2425"/>
              <a:ext cx="177" cy="80"/>
            </a:xfrm>
            <a:custGeom>
              <a:avLst/>
              <a:gdLst/>
              <a:ahLst/>
              <a:cxnLst>
                <a:cxn ang="0">
                  <a:pos x="89" y="0"/>
                </a:cxn>
                <a:cxn ang="0">
                  <a:pos x="106" y="2"/>
                </a:cxn>
                <a:cxn ang="0">
                  <a:pos x="123" y="4"/>
                </a:cxn>
                <a:cxn ang="0">
                  <a:pos x="137" y="8"/>
                </a:cxn>
                <a:cxn ang="0">
                  <a:pos x="150" y="12"/>
                </a:cxn>
                <a:cxn ang="0">
                  <a:pos x="162" y="19"/>
                </a:cxn>
                <a:cxn ang="0">
                  <a:pos x="169" y="25"/>
                </a:cxn>
                <a:cxn ang="0">
                  <a:pos x="175" y="31"/>
                </a:cxn>
                <a:cxn ang="0">
                  <a:pos x="177" y="40"/>
                </a:cxn>
                <a:cxn ang="0">
                  <a:pos x="175" y="48"/>
                </a:cxn>
                <a:cxn ang="0">
                  <a:pos x="169" y="57"/>
                </a:cxn>
                <a:cxn ang="0">
                  <a:pos x="162" y="63"/>
                </a:cxn>
                <a:cxn ang="0">
                  <a:pos x="150" y="69"/>
                </a:cxn>
                <a:cxn ang="0">
                  <a:pos x="137" y="74"/>
                </a:cxn>
                <a:cxn ang="0">
                  <a:pos x="123" y="78"/>
                </a:cxn>
                <a:cxn ang="0">
                  <a:pos x="106" y="80"/>
                </a:cxn>
                <a:cxn ang="0">
                  <a:pos x="89" y="80"/>
                </a:cxn>
                <a:cxn ang="0">
                  <a:pos x="69" y="80"/>
                </a:cxn>
                <a:cxn ang="0">
                  <a:pos x="54" y="78"/>
                </a:cxn>
                <a:cxn ang="0">
                  <a:pos x="39" y="74"/>
                </a:cxn>
                <a:cxn ang="0">
                  <a:pos x="25" y="69"/>
                </a:cxn>
                <a:cxn ang="0">
                  <a:pos x="16" y="63"/>
                </a:cxn>
                <a:cxn ang="0">
                  <a:pos x="6" y="57"/>
                </a:cxn>
                <a:cxn ang="0">
                  <a:pos x="2" y="48"/>
                </a:cxn>
                <a:cxn ang="0">
                  <a:pos x="0" y="40"/>
                </a:cxn>
                <a:cxn ang="0">
                  <a:pos x="2" y="31"/>
                </a:cxn>
                <a:cxn ang="0">
                  <a:pos x="6" y="25"/>
                </a:cxn>
                <a:cxn ang="0">
                  <a:pos x="16" y="19"/>
                </a:cxn>
                <a:cxn ang="0">
                  <a:pos x="25" y="12"/>
                </a:cxn>
                <a:cxn ang="0">
                  <a:pos x="39" y="8"/>
                </a:cxn>
                <a:cxn ang="0">
                  <a:pos x="54" y="4"/>
                </a:cxn>
                <a:cxn ang="0">
                  <a:pos x="69" y="2"/>
                </a:cxn>
                <a:cxn ang="0">
                  <a:pos x="89" y="0"/>
                </a:cxn>
              </a:cxnLst>
              <a:rect l="0" t="0" r="r" b="b"/>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prstDash val="solid"/>
              <a:round/>
              <a:headEnd/>
              <a:tailEnd/>
            </a:ln>
          </p:spPr>
          <p:txBody>
            <a:bodyPr/>
            <a:lstStyle/>
            <a:p>
              <a:endParaRPr lang="en-US"/>
            </a:p>
          </p:txBody>
        </p:sp>
        <p:sp>
          <p:nvSpPr>
            <p:cNvPr id="597022" name="Freeform 30"/>
            <p:cNvSpPr>
              <a:spLocks/>
            </p:cNvSpPr>
            <p:nvPr/>
          </p:nvSpPr>
          <p:spPr bwMode="auto">
            <a:xfrm>
              <a:off x="2883" y="2507"/>
              <a:ext cx="37" cy="43"/>
            </a:xfrm>
            <a:custGeom>
              <a:avLst/>
              <a:gdLst/>
              <a:ahLst/>
              <a:cxnLst>
                <a:cxn ang="0">
                  <a:pos x="0" y="13"/>
                </a:cxn>
                <a:cxn ang="0">
                  <a:pos x="37" y="0"/>
                </a:cxn>
                <a:cxn ang="0">
                  <a:pos x="31" y="43"/>
                </a:cxn>
              </a:cxnLst>
              <a:rect l="0" t="0" r="r" b="b"/>
              <a:pathLst>
                <a:path w="37" h="43">
                  <a:moveTo>
                    <a:pt x="0" y="13"/>
                  </a:moveTo>
                  <a:lnTo>
                    <a:pt x="37" y="0"/>
                  </a:lnTo>
                  <a:lnTo>
                    <a:pt x="31" y="43"/>
                  </a:lnTo>
                </a:path>
              </a:pathLst>
            </a:custGeom>
            <a:noFill/>
            <a:ln w="3175">
              <a:solidFill>
                <a:srgbClr val="CCCCCC"/>
              </a:solidFill>
              <a:prstDash val="solid"/>
              <a:round/>
              <a:headEnd/>
              <a:tailEnd/>
            </a:ln>
          </p:spPr>
          <p:txBody>
            <a:bodyPr/>
            <a:lstStyle/>
            <a:p>
              <a:endParaRPr lang="en-US"/>
            </a:p>
          </p:txBody>
        </p:sp>
        <p:sp>
          <p:nvSpPr>
            <p:cNvPr id="597023" name="Line 31"/>
            <p:cNvSpPr>
              <a:spLocks noChangeShapeType="1"/>
            </p:cNvSpPr>
            <p:nvPr/>
          </p:nvSpPr>
          <p:spPr bwMode="auto">
            <a:xfrm flipH="1" flipV="1">
              <a:off x="2987" y="2514"/>
              <a:ext cx="94" cy="112"/>
            </a:xfrm>
            <a:prstGeom prst="line">
              <a:avLst/>
            </a:prstGeom>
            <a:noFill/>
            <a:ln w="3175">
              <a:solidFill>
                <a:srgbClr val="CCCCCC"/>
              </a:solidFill>
              <a:round/>
              <a:headEnd/>
              <a:tailEnd/>
            </a:ln>
          </p:spPr>
          <p:txBody>
            <a:bodyPr/>
            <a:lstStyle/>
            <a:p>
              <a:endParaRPr lang="en-US"/>
            </a:p>
          </p:txBody>
        </p:sp>
        <p:sp>
          <p:nvSpPr>
            <p:cNvPr id="597024" name="Freeform 32"/>
            <p:cNvSpPr>
              <a:spLocks/>
            </p:cNvSpPr>
            <p:nvPr/>
          </p:nvSpPr>
          <p:spPr bwMode="auto">
            <a:xfrm>
              <a:off x="2983" y="2507"/>
              <a:ext cx="37" cy="43"/>
            </a:xfrm>
            <a:custGeom>
              <a:avLst/>
              <a:gdLst/>
              <a:ahLst/>
              <a:cxnLst>
                <a:cxn ang="0">
                  <a:pos x="6" y="43"/>
                </a:cxn>
                <a:cxn ang="0">
                  <a:pos x="0" y="0"/>
                </a:cxn>
                <a:cxn ang="0">
                  <a:pos x="37" y="11"/>
                </a:cxn>
              </a:cxnLst>
              <a:rect l="0" t="0" r="r" b="b"/>
              <a:pathLst>
                <a:path w="37" h="43">
                  <a:moveTo>
                    <a:pt x="6" y="43"/>
                  </a:moveTo>
                  <a:lnTo>
                    <a:pt x="0" y="0"/>
                  </a:lnTo>
                  <a:lnTo>
                    <a:pt x="37" y="11"/>
                  </a:lnTo>
                </a:path>
              </a:pathLst>
            </a:custGeom>
            <a:noFill/>
            <a:ln w="3175">
              <a:solidFill>
                <a:srgbClr val="CCCCCC"/>
              </a:solidFill>
              <a:prstDash val="solid"/>
              <a:round/>
              <a:headEnd/>
              <a:tailEnd/>
            </a:ln>
          </p:spPr>
          <p:txBody>
            <a:bodyPr/>
            <a:lstStyle/>
            <a:p>
              <a:endParaRPr lang="en-US"/>
            </a:p>
          </p:txBody>
        </p:sp>
        <p:sp>
          <p:nvSpPr>
            <p:cNvPr id="597025" name="Freeform 33"/>
            <p:cNvSpPr>
              <a:spLocks/>
            </p:cNvSpPr>
            <p:nvPr/>
          </p:nvSpPr>
          <p:spPr bwMode="auto">
            <a:xfrm>
              <a:off x="2983" y="2594"/>
              <a:ext cx="175" cy="81"/>
            </a:xfrm>
            <a:custGeom>
              <a:avLst/>
              <a:gdLst/>
              <a:ahLst/>
              <a:cxnLst>
                <a:cxn ang="0">
                  <a:pos x="92" y="0"/>
                </a:cxn>
                <a:cxn ang="0">
                  <a:pos x="102" y="0"/>
                </a:cxn>
                <a:cxn ang="0">
                  <a:pos x="110" y="0"/>
                </a:cxn>
                <a:cxn ang="0">
                  <a:pos x="117" y="2"/>
                </a:cxn>
                <a:cxn ang="0">
                  <a:pos x="125" y="4"/>
                </a:cxn>
                <a:cxn ang="0">
                  <a:pos x="133" y="4"/>
                </a:cxn>
                <a:cxn ang="0">
                  <a:pos x="140" y="6"/>
                </a:cxn>
                <a:cxn ang="0">
                  <a:pos x="146" y="11"/>
                </a:cxn>
                <a:cxn ang="0">
                  <a:pos x="154" y="13"/>
                </a:cxn>
                <a:cxn ang="0">
                  <a:pos x="158" y="15"/>
                </a:cxn>
                <a:cxn ang="0">
                  <a:pos x="163" y="19"/>
                </a:cxn>
                <a:cxn ang="0">
                  <a:pos x="167" y="21"/>
                </a:cxn>
                <a:cxn ang="0">
                  <a:pos x="171" y="26"/>
                </a:cxn>
                <a:cxn ang="0">
                  <a:pos x="173" y="30"/>
                </a:cxn>
                <a:cxn ang="0">
                  <a:pos x="175" y="34"/>
                </a:cxn>
                <a:cxn ang="0">
                  <a:pos x="175" y="38"/>
                </a:cxn>
                <a:cxn ang="0">
                  <a:pos x="175" y="43"/>
                </a:cxn>
                <a:cxn ang="0">
                  <a:pos x="175" y="47"/>
                </a:cxn>
                <a:cxn ang="0">
                  <a:pos x="171" y="51"/>
                </a:cxn>
                <a:cxn ang="0">
                  <a:pos x="169" y="55"/>
                </a:cxn>
                <a:cxn ang="0">
                  <a:pos x="165" y="59"/>
                </a:cxn>
                <a:cxn ang="0">
                  <a:pos x="161" y="62"/>
                </a:cxn>
                <a:cxn ang="0">
                  <a:pos x="156" y="66"/>
                </a:cxn>
                <a:cxn ang="0">
                  <a:pos x="150" y="68"/>
                </a:cxn>
                <a:cxn ang="0">
                  <a:pos x="144" y="70"/>
                </a:cxn>
                <a:cxn ang="0">
                  <a:pos x="137" y="72"/>
                </a:cxn>
                <a:cxn ang="0">
                  <a:pos x="129" y="74"/>
                </a:cxn>
                <a:cxn ang="0">
                  <a:pos x="121" y="76"/>
                </a:cxn>
                <a:cxn ang="0">
                  <a:pos x="113" y="79"/>
                </a:cxn>
                <a:cxn ang="0">
                  <a:pos x="106" y="79"/>
                </a:cxn>
                <a:cxn ang="0">
                  <a:pos x="96" y="79"/>
                </a:cxn>
                <a:cxn ang="0">
                  <a:pos x="89" y="81"/>
                </a:cxn>
                <a:cxn ang="0">
                  <a:pos x="79" y="79"/>
                </a:cxn>
                <a:cxn ang="0">
                  <a:pos x="69" y="79"/>
                </a:cxn>
                <a:cxn ang="0">
                  <a:pos x="62" y="79"/>
                </a:cxn>
                <a:cxn ang="0">
                  <a:pos x="54" y="76"/>
                </a:cxn>
                <a:cxn ang="0">
                  <a:pos x="46" y="74"/>
                </a:cxn>
                <a:cxn ang="0">
                  <a:pos x="39" y="72"/>
                </a:cxn>
                <a:cxn ang="0">
                  <a:pos x="31" y="70"/>
                </a:cxn>
                <a:cxn ang="0">
                  <a:pos x="25" y="68"/>
                </a:cxn>
                <a:cxn ang="0">
                  <a:pos x="19" y="66"/>
                </a:cxn>
                <a:cxn ang="0">
                  <a:pos x="14" y="62"/>
                </a:cxn>
                <a:cxn ang="0">
                  <a:pos x="10" y="59"/>
                </a:cxn>
                <a:cxn ang="0">
                  <a:pos x="6" y="55"/>
                </a:cxn>
                <a:cxn ang="0">
                  <a:pos x="4" y="51"/>
                </a:cxn>
                <a:cxn ang="0">
                  <a:pos x="2" y="47"/>
                </a:cxn>
                <a:cxn ang="0">
                  <a:pos x="0" y="43"/>
                </a:cxn>
                <a:cxn ang="0">
                  <a:pos x="0" y="38"/>
                </a:cxn>
                <a:cxn ang="0">
                  <a:pos x="0" y="34"/>
                </a:cxn>
                <a:cxn ang="0">
                  <a:pos x="2" y="30"/>
                </a:cxn>
                <a:cxn ang="0">
                  <a:pos x="4" y="26"/>
                </a:cxn>
                <a:cxn ang="0">
                  <a:pos x="8" y="21"/>
                </a:cxn>
                <a:cxn ang="0">
                  <a:pos x="12" y="19"/>
                </a:cxn>
                <a:cxn ang="0">
                  <a:pos x="18" y="15"/>
                </a:cxn>
                <a:cxn ang="0">
                  <a:pos x="23" y="13"/>
                </a:cxn>
                <a:cxn ang="0">
                  <a:pos x="29" y="11"/>
                </a:cxn>
                <a:cxn ang="0">
                  <a:pos x="35" y="6"/>
                </a:cxn>
                <a:cxn ang="0">
                  <a:pos x="42" y="4"/>
                </a:cxn>
                <a:cxn ang="0">
                  <a:pos x="50" y="4"/>
                </a:cxn>
                <a:cxn ang="0">
                  <a:pos x="58" y="2"/>
                </a:cxn>
                <a:cxn ang="0">
                  <a:pos x="65" y="0"/>
                </a:cxn>
                <a:cxn ang="0">
                  <a:pos x="75" y="0"/>
                </a:cxn>
                <a:cxn ang="0">
                  <a:pos x="83" y="0"/>
                </a:cxn>
              </a:cxnLst>
              <a:rect l="0" t="0" r="r" b="b"/>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w="9525">
              <a:noFill/>
              <a:round/>
              <a:headEnd/>
              <a:tailEnd/>
            </a:ln>
          </p:spPr>
          <p:txBody>
            <a:bodyPr/>
            <a:lstStyle/>
            <a:p>
              <a:endParaRPr lang="en-US"/>
            </a:p>
          </p:txBody>
        </p:sp>
        <p:sp>
          <p:nvSpPr>
            <p:cNvPr id="597026" name="Freeform 34"/>
            <p:cNvSpPr>
              <a:spLocks/>
            </p:cNvSpPr>
            <p:nvPr/>
          </p:nvSpPr>
          <p:spPr bwMode="auto">
            <a:xfrm>
              <a:off x="2983" y="2594"/>
              <a:ext cx="175" cy="81"/>
            </a:xfrm>
            <a:custGeom>
              <a:avLst/>
              <a:gdLst/>
              <a:ahLst/>
              <a:cxnLst>
                <a:cxn ang="0">
                  <a:pos x="89" y="0"/>
                </a:cxn>
                <a:cxn ang="0">
                  <a:pos x="106" y="0"/>
                </a:cxn>
                <a:cxn ang="0">
                  <a:pos x="121" y="2"/>
                </a:cxn>
                <a:cxn ang="0">
                  <a:pos x="137" y="6"/>
                </a:cxn>
                <a:cxn ang="0">
                  <a:pos x="150" y="11"/>
                </a:cxn>
                <a:cxn ang="0">
                  <a:pos x="161" y="17"/>
                </a:cxn>
                <a:cxn ang="0">
                  <a:pos x="169" y="23"/>
                </a:cxn>
                <a:cxn ang="0">
                  <a:pos x="175" y="32"/>
                </a:cxn>
                <a:cxn ang="0">
                  <a:pos x="175" y="40"/>
                </a:cxn>
                <a:cxn ang="0">
                  <a:pos x="175" y="47"/>
                </a:cxn>
                <a:cxn ang="0">
                  <a:pos x="169" y="55"/>
                </a:cxn>
                <a:cxn ang="0">
                  <a:pos x="161" y="62"/>
                </a:cxn>
                <a:cxn ang="0">
                  <a:pos x="150" y="68"/>
                </a:cxn>
                <a:cxn ang="0">
                  <a:pos x="137" y="72"/>
                </a:cxn>
                <a:cxn ang="0">
                  <a:pos x="121" y="76"/>
                </a:cxn>
                <a:cxn ang="0">
                  <a:pos x="106" y="79"/>
                </a:cxn>
                <a:cxn ang="0">
                  <a:pos x="89" y="81"/>
                </a:cxn>
                <a:cxn ang="0">
                  <a:pos x="69" y="79"/>
                </a:cxn>
                <a:cxn ang="0">
                  <a:pos x="54" y="76"/>
                </a:cxn>
                <a:cxn ang="0">
                  <a:pos x="39" y="72"/>
                </a:cxn>
                <a:cxn ang="0">
                  <a:pos x="25" y="68"/>
                </a:cxn>
                <a:cxn ang="0">
                  <a:pos x="14" y="62"/>
                </a:cxn>
                <a:cxn ang="0">
                  <a:pos x="6" y="55"/>
                </a:cxn>
                <a:cxn ang="0">
                  <a:pos x="2" y="47"/>
                </a:cxn>
                <a:cxn ang="0">
                  <a:pos x="0" y="40"/>
                </a:cxn>
                <a:cxn ang="0">
                  <a:pos x="2" y="32"/>
                </a:cxn>
                <a:cxn ang="0">
                  <a:pos x="6" y="23"/>
                </a:cxn>
                <a:cxn ang="0">
                  <a:pos x="14" y="17"/>
                </a:cxn>
                <a:cxn ang="0">
                  <a:pos x="25" y="11"/>
                </a:cxn>
                <a:cxn ang="0">
                  <a:pos x="39" y="6"/>
                </a:cxn>
                <a:cxn ang="0">
                  <a:pos x="54" y="2"/>
                </a:cxn>
                <a:cxn ang="0">
                  <a:pos x="69" y="0"/>
                </a:cxn>
                <a:cxn ang="0">
                  <a:pos x="89" y="0"/>
                </a:cxn>
              </a:cxnLst>
              <a:rect l="0" t="0" r="r" b="b"/>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prstDash val="solid"/>
              <a:round/>
              <a:headEnd/>
              <a:tailEnd/>
            </a:ln>
          </p:spPr>
          <p:txBody>
            <a:bodyPr/>
            <a:lstStyle/>
            <a:p>
              <a:endParaRPr lang="en-US"/>
            </a:p>
          </p:txBody>
        </p:sp>
        <p:sp>
          <p:nvSpPr>
            <p:cNvPr id="597027" name="Freeform 35"/>
            <p:cNvSpPr>
              <a:spLocks/>
            </p:cNvSpPr>
            <p:nvPr/>
          </p:nvSpPr>
          <p:spPr bwMode="auto">
            <a:xfrm>
              <a:off x="2741" y="2594"/>
              <a:ext cx="177" cy="81"/>
            </a:xfrm>
            <a:custGeom>
              <a:avLst/>
              <a:gdLst/>
              <a:ahLst/>
              <a:cxnLst>
                <a:cxn ang="0">
                  <a:pos x="96" y="0"/>
                </a:cxn>
                <a:cxn ang="0">
                  <a:pos x="110" y="0"/>
                </a:cxn>
                <a:cxn ang="0">
                  <a:pos x="123" y="2"/>
                </a:cxn>
                <a:cxn ang="0">
                  <a:pos x="135" y="4"/>
                </a:cxn>
                <a:cxn ang="0">
                  <a:pos x="144" y="9"/>
                </a:cxn>
                <a:cxn ang="0">
                  <a:pos x="154" y="13"/>
                </a:cxn>
                <a:cxn ang="0">
                  <a:pos x="162" y="17"/>
                </a:cxn>
                <a:cxn ang="0">
                  <a:pos x="167" y="21"/>
                </a:cxn>
                <a:cxn ang="0">
                  <a:pos x="173" y="28"/>
                </a:cxn>
                <a:cxn ang="0">
                  <a:pos x="175" y="34"/>
                </a:cxn>
                <a:cxn ang="0">
                  <a:pos x="177" y="40"/>
                </a:cxn>
                <a:cxn ang="0">
                  <a:pos x="175" y="45"/>
                </a:cxn>
                <a:cxn ang="0">
                  <a:pos x="173" y="51"/>
                </a:cxn>
                <a:cxn ang="0">
                  <a:pos x="167" y="57"/>
                </a:cxn>
                <a:cxn ang="0">
                  <a:pos x="162" y="62"/>
                </a:cxn>
                <a:cxn ang="0">
                  <a:pos x="154" y="66"/>
                </a:cxn>
                <a:cxn ang="0">
                  <a:pos x="144" y="70"/>
                </a:cxn>
                <a:cxn ang="0">
                  <a:pos x="135" y="74"/>
                </a:cxn>
                <a:cxn ang="0">
                  <a:pos x="123" y="76"/>
                </a:cxn>
                <a:cxn ang="0">
                  <a:pos x="110" y="79"/>
                </a:cxn>
                <a:cxn ang="0">
                  <a:pos x="96" y="79"/>
                </a:cxn>
                <a:cxn ang="0">
                  <a:pos x="83" y="79"/>
                </a:cxn>
                <a:cxn ang="0">
                  <a:pos x="71" y="79"/>
                </a:cxn>
                <a:cxn ang="0">
                  <a:pos x="58" y="76"/>
                </a:cxn>
                <a:cxn ang="0">
                  <a:pos x="46" y="74"/>
                </a:cxn>
                <a:cxn ang="0">
                  <a:pos x="35" y="72"/>
                </a:cxn>
                <a:cxn ang="0">
                  <a:pos x="25" y="68"/>
                </a:cxn>
                <a:cxn ang="0">
                  <a:pos x="18" y="64"/>
                </a:cxn>
                <a:cxn ang="0">
                  <a:pos x="10" y="59"/>
                </a:cxn>
                <a:cxn ang="0">
                  <a:pos x="6" y="53"/>
                </a:cxn>
                <a:cxn ang="0">
                  <a:pos x="2" y="47"/>
                </a:cxn>
                <a:cxn ang="0">
                  <a:pos x="0" y="40"/>
                </a:cxn>
                <a:cxn ang="0">
                  <a:pos x="0" y="34"/>
                </a:cxn>
                <a:cxn ang="0">
                  <a:pos x="4" y="28"/>
                </a:cxn>
                <a:cxn ang="0">
                  <a:pos x="8" y="21"/>
                </a:cxn>
                <a:cxn ang="0">
                  <a:pos x="16" y="17"/>
                </a:cxn>
                <a:cxn ang="0">
                  <a:pos x="23" y="13"/>
                </a:cxn>
                <a:cxn ang="0">
                  <a:pos x="33" y="9"/>
                </a:cxn>
                <a:cxn ang="0">
                  <a:pos x="43" y="4"/>
                </a:cxn>
                <a:cxn ang="0">
                  <a:pos x="54" y="2"/>
                </a:cxn>
                <a:cxn ang="0">
                  <a:pos x="66" y="0"/>
                </a:cxn>
                <a:cxn ang="0">
                  <a:pos x="79" y="0"/>
                </a:cxn>
              </a:cxnLst>
              <a:rect l="0" t="0" r="r" b="b"/>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w="9525">
              <a:noFill/>
              <a:round/>
              <a:headEnd/>
              <a:tailEnd/>
            </a:ln>
          </p:spPr>
          <p:txBody>
            <a:bodyPr/>
            <a:lstStyle/>
            <a:p>
              <a:endParaRPr lang="en-US"/>
            </a:p>
          </p:txBody>
        </p:sp>
        <p:sp>
          <p:nvSpPr>
            <p:cNvPr id="597028" name="Freeform 36"/>
            <p:cNvSpPr>
              <a:spLocks/>
            </p:cNvSpPr>
            <p:nvPr/>
          </p:nvSpPr>
          <p:spPr bwMode="auto">
            <a:xfrm>
              <a:off x="2741" y="2594"/>
              <a:ext cx="177" cy="81"/>
            </a:xfrm>
            <a:custGeom>
              <a:avLst/>
              <a:gdLst/>
              <a:ahLst/>
              <a:cxnLst>
                <a:cxn ang="0">
                  <a:pos x="89" y="0"/>
                </a:cxn>
                <a:cxn ang="0">
                  <a:pos x="106" y="0"/>
                </a:cxn>
                <a:cxn ang="0">
                  <a:pos x="123" y="2"/>
                </a:cxn>
                <a:cxn ang="0">
                  <a:pos x="137" y="6"/>
                </a:cxn>
                <a:cxn ang="0">
                  <a:pos x="150" y="11"/>
                </a:cxn>
                <a:cxn ang="0">
                  <a:pos x="162" y="17"/>
                </a:cxn>
                <a:cxn ang="0">
                  <a:pos x="169" y="23"/>
                </a:cxn>
                <a:cxn ang="0">
                  <a:pos x="175" y="32"/>
                </a:cxn>
                <a:cxn ang="0">
                  <a:pos x="177" y="40"/>
                </a:cxn>
                <a:cxn ang="0">
                  <a:pos x="175" y="47"/>
                </a:cxn>
                <a:cxn ang="0">
                  <a:pos x="169" y="55"/>
                </a:cxn>
                <a:cxn ang="0">
                  <a:pos x="162" y="62"/>
                </a:cxn>
                <a:cxn ang="0">
                  <a:pos x="150" y="68"/>
                </a:cxn>
                <a:cxn ang="0">
                  <a:pos x="137" y="72"/>
                </a:cxn>
                <a:cxn ang="0">
                  <a:pos x="123" y="76"/>
                </a:cxn>
                <a:cxn ang="0">
                  <a:pos x="106" y="79"/>
                </a:cxn>
                <a:cxn ang="0">
                  <a:pos x="89" y="81"/>
                </a:cxn>
                <a:cxn ang="0">
                  <a:pos x="71" y="79"/>
                </a:cxn>
                <a:cxn ang="0">
                  <a:pos x="54" y="76"/>
                </a:cxn>
                <a:cxn ang="0">
                  <a:pos x="39" y="72"/>
                </a:cxn>
                <a:cxn ang="0">
                  <a:pos x="25" y="68"/>
                </a:cxn>
                <a:cxn ang="0">
                  <a:pos x="16" y="62"/>
                </a:cxn>
                <a:cxn ang="0">
                  <a:pos x="6" y="55"/>
                </a:cxn>
                <a:cxn ang="0">
                  <a:pos x="2" y="47"/>
                </a:cxn>
                <a:cxn ang="0">
                  <a:pos x="0" y="40"/>
                </a:cxn>
                <a:cxn ang="0">
                  <a:pos x="2" y="32"/>
                </a:cxn>
                <a:cxn ang="0">
                  <a:pos x="6" y="23"/>
                </a:cxn>
                <a:cxn ang="0">
                  <a:pos x="16" y="17"/>
                </a:cxn>
                <a:cxn ang="0">
                  <a:pos x="25" y="11"/>
                </a:cxn>
                <a:cxn ang="0">
                  <a:pos x="39" y="6"/>
                </a:cxn>
                <a:cxn ang="0">
                  <a:pos x="54" y="2"/>
                </a:cxn>
                <a:cxn ang="0">
                  <a:pos x="71" y="0"/>
                </a:cxn>
                <a:cxn ang="0">
                  <a:pos x="89" y="0"/>
                </a:cxn>
              </a:cxnLst>
              <a:rect l="0" t="0" r="r" b="b"/>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prstDash val="solid"/>
              <a:round/>
              <a:headEnd/>
              <a:tailEnd/>
            </a:ln>
          </p:spPr>
          <p:txBody>
            <a:bodyPr/>
            <a:lstStyle/>
            <a:p>
              <a:endParaRPr lang="en-US"/>
            </a:p>
          </p:txBody>
        </p:sp>
        <p:sp>
          <p:nvSpPr>
            <p:cNvPr id="597029" name="Freeform 37"/>
            <p:cNvSpPr>
              <a:spLocks/>
            </p:cNvSpPr>
            <p:nvPr/>
          </p:nvSpPr>
          <p:spPr bwMode="auto">
            <a:xfrm>
              <a:off x="2850" y="2412"/>
              <a:ext cx="177" cy="80"/>
            </a:xfrm>
            <a:custGeom>
              <a:avLst/>
              <a:gdLst/>
              <a:ahLst/>
              <a:cxnLst>
                <a:cxn ang="0">
                  <a:pos x="92" y="0"/>
                </a:cxn>
                <a:cxn ang="0">
                  <a:pos x="102" y="0"/>
                </a:cxn>
                <a:cxn ang="0">
                  <a:pos x="111" y="0"/>
                </a:cxn>
                <a:cxn ang="0">
                  <a:pos x="119" y="2"/>
                </a:cxn>
                <a:cxn ang="0">
                  <a:pos x="127" y="4"/>
                </a:cxn>
                <a:cxn ang="0">
                  <a:pos x="134" y="6"/>
                </a:cxn>
                <a:cxn ang="0">
                  <a:pos x="142" y="8"/>
                </a:cxn>
                <a:cxn ang="0">
                  <a:pos x="148" y="10"/>
                </a:cxn>
                <a:cxn ang="0">
                  <a:pos x="154" y="12"/>
                </a:cxn>
                <a:cxn ang="0">
                  <a:pos x="159" y="15"/>
                </a:cxn>
                <a:cxn ang="0">
                  <a:pos x="163" y="19"/>
                </a:cxn>
                <a:cxn ang="0">
                  <a:pos x="169" y="23"/>
                </a:cxn>
                <a:cxn ang="0">
                  <a:pos x="173" y="27"/>
                </a:cxn>
                <a:cxn ang="0">
                  <a:pos x="175" y="31"/>
                </a:cxn>
                <a:cxn ang="0">
                  <a:pos x="177" y="36"/>
                </a:cxn>
                <a:cxn ang="0">
                  <a:pos x="177" y="40"/>
                </a:cxn>
                <a:cxn ang="0">
                  <a:pos x="177" y="44"/>
                </a:cxn>
                <a:cxn ang="0">
                  <a:pos x="175" y="48"/>
                </a:cxn>
                <a:cxn ang="0">
                  <a:pos x="171" y="53"/>
                </a:cxn>
                <a:cxn ang="0">
                  <a:pos x="169" y="57"/>
                </a:cxn>
                <a:cxn ang="0">
                  <a:pos x="163" y="61"/>
                </a:cxn>
                <a:cxn ang="0">
                  <a:pos x="159" y="63"/>
                </a:cxn>
                <a:cxn ang="0">
                  <a:pos x="154" y="65"/>
                </a:cxn>
                <a:cxn ang="0">
                  <a:pos x="148" y="70"/>
                </a:cxn>
                <a:cxn ang="0">
                  <a:pos x="142" y="72"/>
                </a:cxn>
                <a:cxn ang="0">
                  <a:pos x="134" y="74"/>
                </a:cxn>
                <a:cxn ang="0">
                  <a:pos x="127" y="76"/>
                </a:cxn>
                <a:cxn ang="0">
                  <a:pos x="119" y="78"/>
                </a:cxn>
                <a:cxn ang="0">
                  <a:pos x="111" y="78"/>
                </a:cxn>
                <a:cxn ang="0">
                  <a:pos x="102" y="78"/>
                </a:cxn>
                <a:cxn ang="0">
                  <a:pos x="92" y="80"/>
                </a:cxn>
                <a:cxn ang="0">
                  <a:pos x="84" y="80"/>
                </a:cxn>
                <a:cxn ang="0">
                  <a:pos x="75" y="78"/>
                </a:cxn>
                <a:cxn ang="0">
                  <a:pos x="67" y="78"/>
                </a:cxn>
                <a:cxn ang="0">
                  <a:pos x="58" y="78"/>
                </a:cxn>
                <a:cxn ang="0">
                  <a:pos x="50" y="76"/>
                </a:cxn>
                <a:cxn ang="0">
                  <a:pos x="42" y="74"/>
                </a:cxn>
                <a:cxn ang="0">
                  <a:pos x="36" y="72"/>
                </a:cxn>
                <a:cxn ang="0">
                  <a:pos x="29" y="70"/>
                </a:cxn>
                <a:cxn ang="0">
                  <a:pos x="23" y="65"/>
                </a:cxn>
                <a:cxn ang="0">
                  <a:pos x="17" y="63"/>
                </a:cxn>
                <a:cxn ang="0">
                  <a:pos x="13" y="61"/>
                </a:cxn>
                <a:cxn ang="0">
                  <a:pos x="10" y="57"/>
                </a:cxn>
                <a:cxn ang="0">
                  <a:pos x="6" y="53"/>
                </a:cxn>
                <a:cxn ang="0">
                  <a:pos x="4" y="48"/>
                </a:cxn>
                <a:cxn ang="0">
                  <a:pos x="2" y="46"/>
                </a:cxn>
                <a:cxn ang="0">
                  <a:pos x="0" y="42"/>
                </a:cxn>
                <a:cxn ang="0">
                  <a:pos x="0" y="38"/>
                </a:cxn>
                <a:cxn ang="0">
                  <a:pos x="2" y="34"/>
                </a:cxn>
                <a:cxn ang="0">
                  <a:pos x="4" y="29"/>
                </a:cxn>
                <a:cxn ang="0">
                  <a:pos x="6" y="25"/>
                </a:cxn>
                <a:cxn ang="0">
                  <a:pos x="10" y="23"/>
                </a:cxn>
                <a:cxn ang="0">
                  <a:pos x="13" y="19"/>
                </a:cxn>
                <a:cxn ang="0">
                  <a:pos x="17" y="15"/>
                </a:cxn>
                <a:cxn ang="0">
                  <a:pos x="23" y="12"/>
                </a:cxn>
                <a:cxn ang="0">
                  <a:pos x="29" y="10"/>
                </a:cxn>
                <a:cxn ang="0">
                  <a:pos x="36" y="8"/>
                </a:cxn>
                <a:cxn ang="0">
                  <a:pos x="42" y="6"/>
                </a:cxn>
                <a:cxn ang="0">
                  <a:pos x="50" y="4"/>
                </a:cxn>
                <a:cxn ang="0">
                  <a:pos x="58" y="2"/>
                </a:cxn>
                <a:cxn ang="0">
                  <a:pos x="67" y="0"/>
                </a:cxn>
                <a:cxn ang="0">
                  <a:pos x="75" y="0"/>
                </a:cxn>
                <a:cxn ang="0">
                  <a:pos x="84" y="0"/>
                </a:cxn>
              </a:cxnLst>
              <a:rect l="0" t="0" r="r" b="b"/>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w="9525">
              <a:noFill/>
              <a:round/>
              <a:headEnd/>
              <a:tailEnd/>
            </a:ln>
          </p:spPr>
          <p:txBody>
            <a:bodyPr/>
            <a:lstStyle/>
            <a:p>
              <a:endParaRPr lang="en-US"/>
            </a:p>
          </p:txBody>
        </p:sp>
        <p:sp>
          <p:nvSpPr>
            <p:cNvPr id="597030" name="Freeform 38"/>
            <p:cNvSpPr>
              <a:spLocks/>
            </p:cNvSpPr>
            <p:nvPr/>
          </p:nvSpPr>
          <p:spPr bwMode="auto">
            <a:xfrm>
              <a:off x="2847" y="2410"/>
              <a:ext cx="177" cy="80"/>
            </a:xfrm>
            <a:custGeom>
              <a:avLst/>
              <a:gdLst/>
              <a:ahLst/>
              <a:cxnLst>
                <a:cxn ang="0">
                  <a:pos x="88" y="0"/>
                </a:cxn>
                <a:cxn ang="0">
                  <a:pos x="106" y="0"/>
                </a:cxn>
                <a:cxn ang="0">
                  <a:pos x="123" y="2"/>
                </a:cxn>
                <a:cxn ang="0">
                  <a:pos x="138" y="6"/>
                </a:cxn>
                <a:cxn ang="0">
                  <a:pos x="152" y="10"/>
                </a:cxn>
                <a:cxn ang="0">
                  <a:pos x="161" y="17"/>
                </a:cxn>
                <a:cxn ang="0">
                  <a:pos x="169" y="23"/>
                </a:cxn>
                <a:cxn ang="0">
                  <a:pos x="175" y="31"/>
                </a:cxn>
                <a:cxn ang="0">
                  <a:pos x="177" y="40"/>
                </a:cxn>
                <a:cxn ang="0">
                  <a:pos x="175" y="48"/>
                </a:cxn>
                <a:cxn ang="0">
                  <a:pos x="169" y="55"/>
                </a:cxn>
                <a:cxn ang="0">
                  <a:pos x="161" y="61"/>
                </a:cxn>
                <a:cxn ang="0">
                  <a:pos x="152" y="68"/>
                </a:cxn>
                <a:cxn ang="0">
                  <a:pos x="138" y="72"/>
                </a:cxn>
                <a:cxn ang="0">
                  <a:pos x="123" y="76"/>
                </a:cxn>
                <a:cxn ang="0">
                  <a:pos x="106" y="78"/>
                </a:cxn>
                <a:cxn ang="0">
                  <a:pos x="88" y="80"/>
                </a:cxn>
                <a:cxn ang="0">
                  <a:pos x="71" y="78"/>
                </a:cxn>
                <a:cxn ang="0">
                  <a:pos x="54" y="76"/>
                </a:cxn>
                <a:cxn ang="0">
                  <a:pos x="38" y="72"/>
                </a:cxn>
                <a:cxn ang="0">
                  <a:pos x="27" y="68"/>
                </a:cxn>
                <a:cxn ang="0">
                  <a:pos x="15" y="61"/>
                </a:cxn>
                <a:cxn ang="0">
                  <a:pos x="8" y="55"/>
                </a:cxn>
                <a:cxn ang="0">
                  <a:pos x="2" y="48"/>
                </a:cxn>
                <a:cxn ang="0">
                  <a:pos x="0" y="40"/>
                </a:cxn>
                <a:cxn ang="0">
                  <a:pos x="2" y="31"/>
                </a:cxn>
                <a:cxn ang="0">
                  <a:pos x="8" y="23"/>
                </a:cxn>
                <a:cxn ang="0">
                  <a:pos x="15" y="17"/>
                </a:cxn>
                <a:cxn ang="0">
                  <a:pos x="27" y="10"/>
                </a:cxn>
                <a:cxn ang="0">
                  <a:pos x="38" y="6"/>
                </a:cxn>
                <a:cxn ang="0">
                  <a:pos x="54" y="2"/>
                </a:cxn>
                <a:cxn ang="0">
                  <a:pos x="71" y="0"/>
                </a:cxn>
                <a:cxn ang="0">
                  <a:pos x="88" y="0"/>
                </a:cxn>
              </a:cxnLst>
              <a:rect l="0" t="0" r="r" b="b"/>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prstDash val="solid"/>
              <a:round/>
              <a:headEnd/>
              <a:tailEnd/>
            </a:ln>
          </p:spPr>
          <p:txBody>
            <a:bodyPr/>
            <a:lstStyle/>
            <a:p>
              <a:endParaRPr lang="en-US"/>
            </a:p>
          </p:txBody>
        </p:sp>
        <p:sp>
          <p:nvSpPr>
            <p:cNvPr id="597031" name="Line 39"/>
            <p:cNvSpPr>
              <a:spLocks noChangeShapeType="1"/>
            </p:cNvSpPr>
            <p:nvPr/>
          </p:nvSpPr>
          <p:spPr bwMode="auto">
            <a:xfrm flipV="1">
              <a:off x="2816" y="2497"/>
              <a:ext cx="85" cy="108"/>
            </a:xfrm>
            <a:prstGeom prst="line">
              <a:avLst/>
            </a:prstGeom>
            <a:noFill/>
            <a:ln w="3175">
              <a:solidFill>
                <a:srgbClr val="000000"/>
              </a:solidFill>
              <a:round/>
              <a:headEnd/>
              <a:tailEnd/>
            </a:ln>
          </p:spPr>
          <p:txBody>
            <a:bodyPr/>
            <a:lstStyle/>
            <a:p>
              <a:endParaRPr lang="en-US"/>
            </a:p>
          </p:txBody>
        </p:sp>
        <p:sp>
          <p:nvSpPr>
            <p:cNvPr id="597032" name="Freeform 40"/>
            <p:cNvSpPr>
              <a:spLocks/>
            </p:cNvSpPr>
            <p:nvPr/>
          </p:nvSpPr>
          <p:spPr bwMode="auto">
            <a:xfrm>
              <a:off x="2868" y="2492"/>
              <a:ext cx="37" cy="41"/>
            </a:xfrm>
            <a:custGeom>
              <a:avLst/>
              <a:gdLst/>
              <a:ahLst/>
              <a:cxnLst>
                <a:cxn ang="0">
                  <a:pos x="0" y="11"/>
                </a:cxn>
                <a:cxn ang="0">
                  <a:pos x="37" y="0"/>
                </a:cxn>
                <a:cxn ang="0">
                  <a:pos x="31" y="41"/>
                </a:cxn>
              </a:cxnLst>
              <a:rect l="0" t="0" r="r" b="b"/>
              <a:pathLst>
                <a:path w="37" h="41">
                  <a:moveTo>
                    <a:pt x="0" y="11"/>
                  </a:moveTo>
                  <a:lnTo>
                    <a:pt x="37" y="0"/>
                  </a:lnTo>
                  <a:lnTo>
                    <a:pt x="31" y="41"/>
                  </a:lnTo>
                </a:path>
              </a:pathLst>
            </a:custGeom>
            <a:noFill/>
            <a:ln w="3175">
              <a:solidFill>
                <a:srgbClr val="000000"/>
              </a:solidFill>
              <a:prstDash val="solid"/>
              <a:round/>
              <a:headEnd/>
              <a:tailEnd/>
            </a:ln>
          </p:spPr>
          <p:txBody>
            <a:bodyPr/>
            <a:lstStyle/>
            <a:p>
              <a:endParaRPr lang="en-US"/>
            </a:p>
          </p:txBody>
        </p:sp>
        <p:sp>
          <p:nvSpPr>
            <p:cNvPr id="597033" name="Freeform 41"/>
            <p:cNvSpPr>
              <a:spLocks/>
            </p:cNvSpPr>
            <p:nvPr/>
          </p:nvSpPr>
          <p:spPr bwMode="auto">
            <a:xfrm>
              <a:off x="2980" y="2589"/>
              <a:ext cx="176" cy="81"/>
            </a:xfrm>
            <a:custGeom>
              <a:avLst/>
              <a:gdLst/>
              <a:ahLst/>
              <a:cxnLst>
                <a:cxn ang="0">
                  <a:pos x="98" y="0"/>
                </a:cxn>
                <a:cxn ang="0">
                  <a:pos x="109" y="2"/>
                </a:cxn>
                <a:cxn ang="0">
                  <a:pos x="123" y="4"/>
                </a:cxn>
                <a:cxn ang="0">
                  <a:pos x="134" y="7"/>
                </a:cxn>
                <a:cxn ang="0">
                  <a:pos x="144" y="9"/>
                </a:cxn>
                <a:cxn ang="0">
                  <a:pos x="153" y="13"/>
                </a:cxn>
                <a:cxn ang="0">
                  <a:pos x="161" y="17"/>
                </a:cxn>
                <a:cxn ang="0">
                  <a:pos x="167" y="23"/>
                </a:cxn>
                <a:cxn ang="0">
                  <a:pos x="173" y="28"/>
                </a:cxn>
                <a:cxn ang="0">
                  <a:pos x="175" y="34"/>
                </a:cxn>
                <a:cxn ang="0">
                  <a:pos x="176" y="40"/>
                </a:cxn>
                <a:cxn ang="0">
                  <a:pos x="175" y="47"/>
                </a:cxn>
                <a:cxn ang="0">
                  <a:pos x="173" y="53"/>
                </a:cxn>
                <a:cxn ang="0">
                  <a:pos x="167" y="57"/>
                </a:cxn>
                <a:cxn ang="0">
                  <a:pos x="161" y="64"/>
                </a:cxn>
                <a:cxn ang="0">
                  <a:pos x="153" y="68"/>
                </a:cxn>
                <a:cxn ang="0">
                  <a:pos x="144" y="72"/>
                </a:cxn>
                <a:cxn ang="0">
                  <a:pos x="134" y="74"/>
                </a:cxn>
                <a:cxn ang="0">
                  <a:pos x="123" y="76"/>
                </a:cxn>
                <a:cxn ang="0">
                  <a:pos x="109" y="79"/>
                </a:cxn>
                <a:cxn ang="0">
                  <a:pos x="98" y="81"/>
                </a:cxn>
                <a:cxn ang="0">
                  <a:pos x="84" y="81"/>
                </a:cxn>
                <a:cxn ang="0">
                  <a:pos x="71" y="81"/>
                </a:cxn>
                <a:cxn ang="0">
                  <a:pos x="57" y="79"/>
                </a:cxn>
                <a:cxn ang="0">
                  <a:pos x="46" y="76"/>
                </a:cxn>
                <a:cxn ang="0">
                  <a:pos x="36" y="72"/>
                </a:cxn>
                <a:cxn ang="0">
                  <a:pos x="27" y="68"/>
                </a:cxn>
                <a:cxn ang="0">
                  <a:pos x="17" y="64"/>
                </a:cxn>
                <a:cxn ang="0">
                  <a:pos x="11" y="60"/>
                </a:cxn>
                <a:cxn ang="0">
                  <a:pos x="6" y="55"/>
                </a:cxn>
                <a:cxn ang="0">
                  <a:pos x="2" y="49"/>
                </a:cxn>
                <a:cxn ang="0">
                  <a:pos x="0" y="43"/>
                </a:cxn>
                <a:cxn ang="0">
                  <a:pos x="0" y="36"/>
                </a:cxn>
                <a:cxn ang="0">
                  <a:pos x="2" y="30"/>
                </a:cxn>
                <a:cxn ang="0">
                  <a:pos x="8" y="26"/>
                </a:cxn>
                <a:cxn ang="0">
                  <a:pos x="13" y="19"/>
                </a:cxn>
                <a:cxn ang="0">
                  <a:pos x="21" y="15"/>
                </a:cxn>
                <a:cxn ang="0">
                  <a:pos x="29" y="11"/>
                </a:cxn>
                <a:cxn ang="0">
                  <a:pos x="38" y="7"/>
                </a:cxn>
                <a:cxn ang="0">
                  <a:pos x="50" y="4"/>
                </a:cxn>
                <a:cxn ang="0">
                  <a:pos x="61" y="2"/>
                </a:cxn>
                <a:cxn ang="0">
                  <a:pos x="75" y="0"/>
                </a:cxn>
                <a:cxn ang="0">
                  <a:pos x="88" y="0"/>
                </a:cxn>
              </a:cxnLst>
              <a:rect l="0" t="0" r="r" b="b"/>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w="9525">
              <a:noFill/>
              <a:round/>
              <a:headEnd/>
              <a:tailEnd/>
            </a:ln>
          </p:spPr>
          <p:txBody>
            <a:bodyPr/>
            <a:lstStyle/>
            <a:p>
              <a:endParaRPr lang="en-US"/>
            </a:p>
          </p:txBody>
        </p:sp>
        <p:sp>
          <p:nvSpPr>
            <p:cNvPr id="597034" name="Freeform 42"/>
            <p:cNvSpPr>
              <a:spLocks/>
            </p:cNvSpPr>
            <p:nvPr/>
          </p:nvSpPr>
          <p:spPr bwMode="auto">
            <a:xfrm>
              <a:off x="2974" y="2583"/>
              <a:ext cx="176" cy="81"/>
            </a:xfrm>
            <a:custGeom>
              <a:avLst/>
              <a:gdLst/>
              <a:ahLst/>
              <a:cxnLst>
                <a:cxn ang="0">
                  <a:pos x="88" y="0"/>
                </a:cxn>
                <a:cxn ang="0">
                  <a:pos x="105" y="2"/>
                </a:cxn>
                <a:cxn ang="0">
                  <a:pos x="123" y="4"/>
                </a:cxn>
                <a:cxn ang="0">
                  <a:pos x="138" y="7"/>
                </a:cxn>
                <a:cxn ang="0">
                  <a:pos x="150" y="13"/>
                </a:cxn>
                <a:cxn ang="0">
                  <a:pos x="161" y="17"/>
                </a:cxn>
                <a:cxn ang="0">
                  <a:pos x="169" y="26"/>
                </a:cxn>
                <a:cxn ang="0">
                  <a:pos x="175" y="32"/>
                </a:cxn>
                <a:cxn ang="0">
                  <a:pos x="176" y="40"/>
                </a:cxn>
                <a:cxn ang="0">
                  <a:pos x="175" y="49"/>
                </a:cxn>
                <a:cxn ang="0">
                  <a:pos x="169" y="55"/>
                </a:cxn>
                <a:cxn ang="0">
                  <a:pos x="161" y="64"/>
                </a:cxn>
                <a:cxn ang="0">
                  <a:pos x="150" y="68"/>
                </a:cxn>
                <a:cxn ang="0">
                  <a:pos x="138" y="74"/>
                </a:cxn>
                <a:cxn ang="0">
                  <a:pos x="123" y="76"/>
                </a:cxn>
                <a:cxn ang="0">
                  <a:pos x="105" y="81"/>
                </a:cxn>
                <a:cxn ang="0">
                  <a:pos x="88" y="81"/>
                </a:cxn>
                <a:cxn ang="0">
                  <a:pos x="71" y="81"/>
                </a:cxn>
                <a:cxn ang="0">
                  <a:pos x="54" y="76"/>
                </a:cxn>
                <a:cxn ang="0">
                  <a:pos x="38" y="74"/>
                </a:cxn>
                <a:cxn ang="0">
                  <a:pos x="27" y="68"/>
                </a:cxn>
                <a:cxn ang="0">
                  <a:pos x="15" y="64"/>
                </a:cxn>
                <a:cxn ang="0">
                  <a:pos x="8" y="55"/>
                </a:cxn>
                <a:cxn ang="0">
                  <a:pos x="2" y="49"/>
                </a:cxn>
                <a:cxn ang="0">
                  <a:pos x="0" y="40"/>
                </a:cxn>
                <a:cxn ang="0">
                  <a:pos x="2" y="32"/>
                </a:cxn>
                <a:cxn ang="0">
                  <a:pos x="8" y="26"/>
                </a:cxn>
                <a:cxn ang="0">
                  <a:pos x="15" y="17"/>
                </a:cxn>
                <a:cxn ang="0">
                  <a:pos x="27" y="13"/>
                </a:cxn>
                <a:cxn ang="0">
                  <a:pos x="38" y="7"/>
                </a:cxn>
                <a:cxn ang="0">
                  <a:pos x="54" y="4"/>
                </a:cxn>
                <a:cxn ang="0">
                  <a:pos x="71" y="2"/>
                </a:cxn>
                <a:cxn ang="0">
                  <a:pos x="88" y="0"/>
                </a:cxn>
              </a:cxnLst>
              <a:rect l="0" t="0" r="r" b="b"/>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prstDash val="solid"/>
              <a:round/>
              <a:headEnd/>
              <a:tailEnd/>
            </a:ln>
          </p:spPr>
          <p:txBody>
            <a:bodyPr/>
            <a:lstStyle/>
            <a:p>
              <a:endParaRPr lang="en-US"/>
            </a:p>
          </p:txBody>
        </p:sp>
        <p:sp>
          <p:nvSpPr>
            <p:cNvPr id="597035" name="Freeform 43"/>
            <p:cNvSpPr>
              <a:spLocks/>
            </p:cNvSpPr>
            <p:nvPr/>
          </p:nvSpPr>
          <p:spPr bwMode="auto">
            <a:xfrm>
              <a:off x="2748" y="2598"/>
              <a:ext cx="177" cy="81"/>
            </a:xfrm>
            <a:custGeom>
              <a:avLst/>
              <a:gdLst/>
              <a:ahLst/>
              <a:cxnLst>
                <a:cxn ang="0">
                  <a:pos x="98" y="0"/>
                </a:cxn>
                <a:cxn ang="0">
                  <a:pos x="111" y="2"/>
                </a:cxn>
                <a:cxn ang="0">
                  <a:pos x="123" y="4"/>
                </a:cxn>
                <a:cxn ang="0">
                  <a:pos x="134" y="7"/>
                </a:cxn>
                <a:cxn ang="0">
                  <a:pos x="144" y="9"/>
                </a:cxn>
                <a:cxn ang="0">
                  <a:pos x="154" y="13"/>
                </a:cxn>
                <a:cxn ang="0">
                  <a:pos x="161" y="17"/>
                </a:cxn>
                <a:cxn ang="0">
                  <a:pos x="169" y="23"/>
                </a:cxn>
                <a:cxn ang="0">
                  <a:pos x="173" y="28"/>
                </a:cxn>
                <a:cxn ang="0">
                  <a:pos x="177" y="34"/>
                </a:cxn>
                <a:cxn ang="0">
                  <a:pos x="177" y="40"/>
                </a:cxn>
                <a:cxn ang="0">
                  <a:pos x="177" y="47"/>
                </a:cxn>
                <a:cxn ang="0">
                  <a:pos x="173" y="53"/>
                </a:cxn>
                <a:cxn ang="0">
                  <a:pos x="167" y="60"/>
                </a:cxn>
                <a:cxn ang="0">
                  <a:pos x="159" y="64"/>
                </a:cxn>
                <a:cxn ang="0">
                  <a:pos x="152" y="68"/>
                </a:cxn>
                <a:cxn ang="0">
                  <a:pos x="142" y="72"/>
                </a:cxn>
                <a:cxn ang="0">
                  <a:pos x="131" y="76"/>
                </a:cxn>
                <a:cxn ang="0">
                  <a:pos x="119" y="79"/>
                </a:cxn>
                <a:cxn ang="0">
                  <a:pos x="106" y="81"/>
                </a:cxn>
                <a:cxn ang="0">
                  <a:pos x="94" y="81"/>
                </a:cxn>
                <a:cxn ang="0">
                  <a:pos x="81" y="81"/>
                </a:cxn>
                <a:cxn ang="0">
                  <a:pos x="67" y="79"/>
                </a:cxn>
                <a:cxn ang="0">
                  <a:pos x="54" y="76"/>
                </a:cxn>
                <a:cxn ang="0">
                  <a:pos x="42" y="74"/>
                </a:cxn>
                <a:cxn ang="0">
                  <a:pos x="33" y="72"/>
                </a:cxn>
                <a:cxn ang="0">
                  <a:pos x="23" y="68"/>
                </a:cxn>
                <a:cxn ang="0">
                  <a:pos x="15" y="64"/>
                </a:cxn>
                <a:cxn ang="0">
                  <a:pos x="10" y="57"/>
                </a:cxn>
                <a:cxn ang="0">
                  <a:pos x="4" y="53"/>
                </a:cxn>
                <a:cxn ang="0">
                  <a:pos x="2" y="47"/>
                </a:cxn>
                <a:cxn ang="0">
                  <a:pos x="0" y="40"/>
                </a:cxn>
                <a:cxn ang="0">
                  <a:pos x="2" y="34"/>
                </a:cxn>
                <a:cxn ang="0">
                  <a:pos x="4" y="28"/>
                </a:cxn>
                <a:cxn ang="0">
                  <a:pos x="10" y="23"/>
                </a:cxn>
                <a:cxn ang="0">
                  <a:pos x="15" y="17"/>
                </a:cxn>
                <a:cxn ang="0">
                  <a:pos x="23" y="13"/>
                </a:cxn>
                <a:cxn ang="0">
                  <a:pos x="33" y="9"/>
                </a:cxn>
                <a:cxn ang="0">
                  <a:pos x="42" y="7"/>
                </a:cxn>
                <a:cxn ang="0">
                  <a:pos x="54" y="4"/>
                </a:cxn>
                <a:cxn ang="0">
                  <a:pos x="67" y="2"/>
                </a:cxn>
                <a:cxn ang="0">
                  <a:pos x="81" y="0"/>
                </a:cxn>
              </a:cxnLst>
              <a:rect l="0" t="0" r="r" b="b"/>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w="9525">
              <a:noFill/>
              <a:round/>
              <a:headEnd/>
              <a:tailEnd/>
            </a:ln>
          </p:spPr>
          <p:txBody>
            <a:bodyPr/>
            <a:lstStyle/>
            <a:p>
              <a:endParaRPr lang="en-US"/>
            </a:p>
          </p:txBody>
        </p:sp>
        <p:sp>
          <p:nvSpPr>
            <p:cNvPr id="597036" name="Freeform 44"/>
            <p:cNvSpPr>
              <a:spLocks/>
            </p:cNvSpPr>
            <p:nvPr/>
          </p:nvSpPr>
          <p:spPr bwMode="auto">
            <a:xfrm>
              <a:off x="2736" y="2592"/>
              <a:ext cx="177" cy="81"/>
            </a:xfrm>
            <a:custGeom>
              <a:avLst/>
              <a:gdLst/>
              <a:ahLst/>
              <a:cxnLst>
                <a:cxn ang="0">
                  <a:pos x="88" y="0"/>
                </a:cxn>
                <a:cxn ang="0">
                  <a:pos x="106" y="2"/>
                </a:cxn>
                <a:cxn ang="0">
                  <a:pos x="123" y="4"/>
                </a:cxn>
                <a:cxn ang="0">
                  <a:pos x="138" y="7"/>
                </a:cxn>
                <a:cxn ang="0">
                  <a:pos x="152" y="13"/>
                </a:cxn>
                <a:cxn ang="0">
                  <a:pos x="161" y="17"/>
                </a:cxn>
                <a:cxn ang="0">
                  <a:pos x="171" y="26"/>
                </a:cxn>
                <a:cxn ang="0">
                  <a:pos x="175" y="32"/>
                </a:cxn>
                <a:cxn ang="0">
                  <a:pos x="177" y="40"/>
                </a:cxn>
                <a:cxn ang="0">
                  <a:pos x="175" y="49"/>
                </a:cxn>
                <a:cxn ang="0">
                  <a:pos x="171" y="55"/>
                </a:cxn>
                <a:cxn ang="0">
                  <a:pos x="161" y="64"/>
                </a:cxn>
                <a:cxn ang="0">
                  <a:pos x="152" y="68"/>
                </a:cxn>
                <a:cxn ang="0">
                  <a:pos x="138" y="74"/>
                </a:cxn>
                <a:cxn ang="0">
                  <a:pos x="123" y="76"/>
                </a:cxn>
                <a:cxn ang="0">
                  <a:pos x="106" y="81"/>
                </a:cxn>
                <a:cxn ang="0">
                  <a:pos x="88" y="81"/>
                </a:cxn>
                <a:cxn ang="0">
                  <a:pos x="71" y="81"/>
                </a:cxn>
                <a:cxn ang="0">
                  <a:pos x="54" y="76"/>
                </a:cxn>
                <a:cxn ang="0">
                  <a:pos x="40" y="74"/>
                </a:cxn>
                <a:cxn ang="0">
                  <a:pos x="27" y="68"/>
                </a:cxn>
                <a:cxn ang="0">
                  <a:pos x="15" y="64"/>
                </a:cxn>
                <a:cxn ang="0">
                  <a:pos x="8" y="55"/>
                </a:cxn>
                <a:cxn ang="0">
                  <a:pos x="2" y="49"/>
                </a:cxn>
                <a:cxn ang="0">
                  <a:pos x="0" y="40"/>
                </a:cxn>
                <a:cxn ang="0">
                  <a:pos x="2" y="32"/>
                </a:cxn>
                <a:cxn ang="0">
                  <a:pos x="8" y="26"/>
                </a:cxn>
                <a:cxn ang="0">
                  <a:pos x="15" y="17"/>
                </a:cxn>
                <a:cxn ang="0">
                  <a:pos x="27" y="13"/>
                </a:cxn>
                <a:cxn ang="0">
                  <a:pos x="40" y="7"/>
                </a:cxn>
                <a:cxn ang="0">
                  <a:pos x="54" y="4"/>
                </a:cxn>
                <a:cxn ang="0">
                  <a:pos x="71" y="2"/>
                </a:cxn>
                <a:cxn ang="0">
                  <a:pos x="88" y="0"/>
                </a:cxn>
              </a:cxnLst>
              <a:rect l="0" t="0" r="r" b="b"/>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prstDash val="solid"/>
              <a:round/>
              <a:headEnd/>
              <a:tailEnd/>
            </a:ln>
          </p:spPr>
          <p:txBody>
            <a:bodyPr/>
            <a:lstStyle/>
            <a:p>
              <a:endParaRPr lang="en-US"/>
            </a:p>
          </p:txBody>
        </p:sp>
        <p:sp>
          <p:nvSpPr>
            <p:cNvPr id="597037" name="Line 45"/>
            <p:cNvSpPr>
              <a:spLocks noChangeShapeType="1"/>
            </p:cNvSpPr>
            <p:nvPr/>
          </p:nvSpPr>
          <p:spPr bwMode="auto">
            <a:xfrm>
              <a:off x="2870" y="2503"/>
              <a:ext cx="29" cy="30"/>
            </a:xfrm>
            <a:prstGeom prst="line">
              <a:avLst/>
            </a:prstGeom>
            <a:noFill/>
            <a:ln w="3175">
              <a:solidFill>
                <a:srgbClr val="000000"/>
              </a:solidFill>
              <a:round/>
              <a:headEnd/>
              <a:tailEnd/>
            </a:ln>
          </p:spPr>
          <p:txBody>
            <a:bodyPr/>
            <a:lstStyle/>
            <a:p>
              <a:endParaRPr lang="en-US"/>
            </a:p>
          </p:txBody>
        </p:sp>
        <p:sp>
          <p:nvSpPr>
            <p:cNvPr id="597038" name="Line 46"/>
            <p:cNvSpPr>
              <a:spLocks noChangeShapeType="1"/>
            </p:cNvSpPr>
            <p:nvPr/>
          </p:nvSpPr>
          <p:spPr bwMode="auto">
            <a:xfrm flipH="1">
              <a:off x="2974" y="2501"/>
              <a:ext cx="30" cy="30"/>
            </a:xfrm>
            <a:prstGeom prst="line">
              <a:avLst/>
            </a:prstGeom>
            <a:noFill/>
            <a:ln w="3175">
              <a:solidFill>
                <a:srgbClr val="000000"/>
              </a:solidFill>
              <a:round/>
              <a:headEnd/>
              <a:tailEnd/>
            </a:ln>
          </p:spPr>
          <p:txBody>
            <a:bodyPr/>
            <a:lstStyle/>
            <a:p>
              <a:endParaRPr lang="en-US"/>
            </a:p>
          </p:txBody>
        </p:sp>
        <p:sp>
          <p:nvSpPr>
            <p:cNvPr id="597039" name="Freeform 47"/>
            <p:cNvSpPr>
              <a:spLocks/>
            </p:cNvSpPr>
            <p:nvPr/>
          </p:nvSpPr>
          <p:spPr bwMode="auto">
            <a:xfrm>
              <a:off x="2876" y="2499"/>
              <a:ext cx="23" cy="23"/>
            </a:xfrm>
            <a:custGeom>
              <a:avLst/>
              <a:gdLst/>
              <a:ahLst/>
              <a:cxnLst>
                <a:cxn ang="0">
                  <a:pos x="0" y="6"/>
                </a:cxn>
                <a:cxn ang="0">
                  <a:pos x="23" y="0"/>
                </a:cxn>
                <a:cxn ang="0">
                  <a:pos x="19" y="23"/>
                </a:cxn>
                <a:cxn ang="0">
                  <a:pos x="0" y="6"/>
                </a:cxn>
              </a:cxnLst>
              <a:rect l="0" t="0" r="r" b="b"/>
              <a:pathLst>
                <a:path w="23" h="23">
                  <a:moveTo>
                    <a:pt x="0" y="6"/>
                  </a:moveTo>
                  <a:lnTo>
                    <a:pt x="23" y="0"/>
                  </a:lnTo>
                  <a:lnTo>
                    <a:pt x="19" y="23"/>
                  </a:lnTo>
                  <a:lnTo>
                    <a:pt x="0" y="6"/>
                  </a:lnTo>
                  <a:close/>
                </a:path>
              </a:pathLst>
            </a:custGeom>
            <a:solidFill>
              <a:srgbClr val="FFFFFF"/>
            </a:solidFill>
            <a:ln w="9525">
              <a:noFill/>
              <a:round/>
              <a:headEnd/>
              <a:tailEnd/>
            </a:ln>
          </p:spPr>
          <p:txBody>
            <a:bodyPr/>
            <a:lstStyle/>
            <a:p>
              <a:endParaRPr lang="en-US"/>
            </a:p>
          </p:txBody>
        </p:sp>
        <p:sp>
          <p:nvSpPr>
            <p:cNvPr id="597040" name="Freeform 48"/>
            <p:cNvSpPr>
              <a:spLocks/>
            </p:cNvSpPr>
            <p:nvPr/>
          </p:nvSpPr>
          <p:spPr bwMode="auto">
            <a:xfrm>
              <a:off x="2876" y="2499"/>
              <a:ext cx="23" cy="23"/>
            </a:xfrm>
            <a:custGeom>
              <a:avLst/>
              <a:gdLst/>
              <a:ahLst/>
              <a:cxnLst>
                <a:cxn ang="0">
                  <a:pos x="0" y="6"/>
                </a:cxn>
                <a:cxn ang="0">
                  <a:pos x="23" y="0"/>
                </a:cxn>
                <a:cxn ang="0">
                  <a:pos x="19" y="23"/>
                </a:cxn>
                <a:cxn ang="0">
                  <a:pos x="0" y="6"/>
                </a:cxn>
              </a:cxnLst>
              <a:rect l="0" t="0" r="r" b="b"/>
              <a:pathLst>
                <a:path w="23" h="23">
                  <a:moveTo>
                    <a:pt x="0" y="6"/>
                  </a:moveTo>
                  <a:lnTo>
                    <a:pt x="23" y="0"/>
                  </a:lnTo>
                  <a:lnTo>
                    <a:pt x="19" y="23"/>
                  </a:lnTo>
                  <a:lnTo>
                    <a:pt x="0" y="6"/>
                  </a:lnTo>
                </a:path>
              </a:pathLst>
            </a:custGeom>
            <a:noFill/>
            <a:ln w="3175">
              <a:solidFill>
                <a:srgbClr val="FFFFFF"/>
              </a:solidFill>
              <a:prstDash val="solid"/>
              <a:round/>
              <a:headEnd/>
              <a:tailEnd/>
            </a:ln>
          </p:spPr>
          <p:txBody>
            <a:bodyPr/>
            <a:lstStyle/>
            <a:p>
              <a:endParaRPr lang="en-US"/>
            </a:p>
          </p:txBody>
        </p:sp>
        <p:sp>
          <p:nvSpPr>
            <p:cNvPr id="597041" name="Freeform 49"/>
            <p:cNvSpPr>
              <a:spLocks/>
            </p:cNvSpPr>
            <p:nvPr/>
          </p:nvSpPr>
          <p:spPr bwMode="auto">
            <a:xfrm>
              <a:off x="2903" y="2511"/>
              <a:ext cx="15" cy="34"/>
            </a:xfrm>
            <a:custGeom>
              <a:avLst/>
              <a:gdLst/>
              <a:ahLst/>
              <a:cxnLst>
                <a:cxn ang="0">
                  <a:pos x="3" y="5"/>
                </a:cxn>
                <a:cxn ang="0">
                  <a:pos x="15" y="0"/>
                </a:cxn>
                <a:cxn ang="0">
                  <a:pos x="11" y="34"/>
                </a:cxn>
                <a:cxn ang="0">
                  <a:pos x="0" y="26"/>
                </a:cxn>
                <a:cxn ang="0">
                  <a:pos x="3" y="5"/>
                </a:cxn>
              </a:cxnLst>
              <a:rect l="0" t="0" r="r" b="b"/>
              <a:pathLst>
                <a:path w="15" h="34">
                  <a:moveTo>
                    <a:pt x="3" y="5"/>
                  </a:moveTo>
                  <a:lnTo>
                    <a:pt x="15" y="0"/>
                  </a:lnTo>
                  <a:lnTo>
                    <a:pt x="11" y="34"/>
                  </a:lnTo>
                  <a:lnTo>
                    <a:pt x="0" y="26"/>
                  </a:lnTo>
                  <a:lnTo>
                    <a:pt x="3" y="5"/>
                  </a:lnTo>
                  <a:close/>
                </a:path>
              </a:pathLst>
            </a:custGeom>
            <a:solidFill>
              <a:srgbClr val="CCCCCC"/>
            </a:solidFill>
            <a:ln w="9525">
              <a:noFill/>
              <a:round/>
              <a:headEnd/>
              <a:tailEnd/>
            </a:ln>
          </p:spPr>
          <p:txBody>
            <a:bodyPr/>
            <a:lstStyle/>
            <a:p>
              <a:endParaRPr lang="en-US"/>
            </a:p>
          </p:txBody>
        </p:sp>
        <p:sp>
          <p:nvSpPr>
            <p:cNvPr id="597042" name="Freeform 50"/>
            <p:cNvSpPr>
              <a:spLocks/>
            </p:cNvSpPr>
            <p:nvPr/>
          </p:nvSpPr>
          <p:spPr bwMode="auto">
            <a:xfrm>
              <a:off x="2903" y="2511"/>
              <a:ext cx="15" cy="34"/>
            </a:xfrm>
            <a:custGeom>
              <a:avLst/>
              <a:gdLst/>
              <a:ahLst/>
              <a:cxnLst>
                <a:cxn ang="0">
                  <a:pos x="3" y="5"/>
                </a:cxn>
                <a:cxn ang="0">
                  <a:pos x="15" y="0"/>
                </a:cxn>
                <a:cxn ang="0">
                  <a:pos x="11" y="34"/>
                </a:cxn>
                <a:cxn ang="0">
                  <a:pos x="0" y="26"/>
                </a:cxn>
                <a:cxn ang="0">
                  <a:pos x="3" y="5"/>
                </a:cxn>
              </a:cxnLst>
              <a:rect l="0" t="0" r="r" b="b"/>
              <a:pathLst>
                <a:path w="15" h="34">
                  <a:moveTo>
                    <a:pt x="3" y="5"/>
                  </a:moveTo>
                  <a:lnTo>
                    <a:pt x="15" y="0"/>
                  </a:lnTo>
                  <a:lnTo>
                    <a:pt x="11" y="34"/>
                  </a:lnTo>
                  <a:lnTo>
                    <a:pt x="0" y="26"/>
                  </a:lnTo>
                  <a:lnTo>
                    <a:pt x="3" y="5"/>
                  </a:lnTo>
                </a:path>
              </a:pathLst>
            </a:custGeom>
            <a:noFill/>
            <a:ln w="3175">
              <a:solidFill>
                <a:srgbClr val="CCCCCC"/>
              </a:solidFill>
              <a:prstDash val="solid"/>
              <a:round/>
              <a:headEnd/>
              <a:tailEnd/>
            </a:ln>
          </p:spPr>
          <p:txBody>
            <a:bodyPr/>
            <a:lstStyle/>
            <a:p>
              <a:endParaRPr lang="en-US"/>
            </a:p>
          </p:txBody>
        </p:sp>
        <p:sp>
          <p:nvSpPr>
            <p:cNvPr id="597043" name="Freeform 51"/>
            <p:cNvSpPr>
              <a:spLocks/>
            </p:cNvSpPr>
            <p:nvPr/>
          </p:nvSpPr>
          <p:spPr bwMode="auto">
            <a:xfrm>
              <a:off x="2985" y="2514"/>
              <a:ext cx="33" cy="31"/>
            </a:xfrm>
            <a:custGeom>
              <a:avLst/>
              <a:gdLst/>
              <a:ahLst/>
              <a:cxnLst>
                <a:cxn ang="0">
                  <a:pos x="12" y="0"/>
                </a:cxn>
                <a:cxn ang="0">
                  <a:pos x="0" y="12"/>
                </a:cxn>
                <a:cxn ang="0">
                  <a:pos x="4" y="31"/>
                </a:cxn>
                <a:cxn ang="0">
                  <a:pos x="33" y="4"/>
                </a:cxn>
                <a:cxn ang="0">
                  <a:pos x="12" y="0"/>
                </a:cxn>
              </a:cxnLst>
              <a:rect l="0" t="0" r="r" b="b"/>
              <a:pathLst>
                <a:path w="33" h="31">
                  <a:moveTo>
                    <a:pt x="12" y="0"/>
                  </a:moveTo>
                  <a:lnTo>
                    <a:pt x="0" y="12"/>
                  </a:lnTo>
                  <a:lnTo>
                    <a:pt x="4" y="31"/>
                  </a:lnTo>
                  <a:lnTo>
                    <a:pt x="33" y="4"/>
                  </a:lnTo>
                  <a:lnTo>
                    <a:pt x="12" y="0"/>
                  </a:lnTo>
                  <a:close/>
                </a:path>
              </a:pathLst>
            </a:custGeom>
            <a:solidFill>
              <a:srgbClr val="CCCCCC"/>
            </a:solidFill>
            <a:ln w="9525">
              <a:noFill/>
              <a:round/>
              <a:headEnd/>
              <a:tailEnd/>
            </a:ln>
          </p:spPr>
          <p:txBody>
            <a:bodyPr/>
            <a:lstStyle/>
            <a:p>
              <a:endParaRPr lang="en-US"/>
            </a:p>
          </p:txBody>
        </p:sp>
        <p:sp>
          <p:nvSpPr>
            <p:cNvPr id="597044" name="Freeform 52"/>
            <p:cNvSpPr>
              <a:spLocks/>
            </p:cNvSpPr>
            <p:nvPr/>
          </p:nvSpPr>
          <p:spPr bwMode="auto">
            <a:xfrm>
              <a:off x="2985" y="2514"/>
              <a:ext cx="33" cy="31"/>
            </a:xfrm>
            <a:custGeom>
              <a:avLst/>
              <a:gdLst/>
              <a:ahLst/>
              <a:cxnLst>
                <a:cxn ang="0">
                  <a:pos x="12" y="0"/>
                </a:cxn>
                <a:cxn ang="0">
                  <a:pos x="0" y="12"/>
                </a:cxn>
                <a:cxn ang="0">
                  <a:pos x="4" y="31"/>
                </a:cxn>
                <a:cxn ang="0">
                  <a:pos x="33" y="4"/>
                </a:cxn>
                <a:cxn ang="0">
                  <a:pos x="12" y="0"/>
                </a:cxn>
              </a:cxnLst>
              <a:rect l="0" t="0" r="r" b="b"/>
              <a:pathLst>
                <a:path w="33" h="31">
                  <a:moveTo>
                    <a:pt x="12" y="0"/>
                  </a:moveTo>
                  <a:lnTo>
                    <a:pt x="0" y="12"/>
                  </a:lnTo>
                  <a:lnTo>
                    <a:pt x="4" y="31"/>
                  </a:lnTo>
                  <a:lnTo>
                    <a:pt x="33" y="4"/>
                  </a:lnTo>
                  <a:lnTo>
                    <a:pt x="12" y="0"/>
                  </a:lnTo>
                </a:path>
              </a:pathLst>
            </a:custGeom>
            <a:noFill/>
            <a:ln w="3175">
              <a:solidFill>
                <a:srgbClr val="CCCCCC"/>
              </a:solidFill>
              <a:prstDash val="solid"/>
              <a:round/>
              <a:headEnd/>
              <a:tailEnd/>
            </a:ln>
          </p:spPr>
          <p:txBody>
            <a:bodyPr/>
            <a:lstStyle/>
            <a:p>
              <a:endParaRPr lang="en-US"/>
            </a:p>
          </p:txBody>
        </p:sp>
        <p:sp>
          <p:nvSpPr>
            <p:cNvPr id="597045" name="Line 53"/>
            <p:cNvSpPr>
              <a:spLocks noChangeShapeType="1"/>
            </p:cNvSpPr>
            <p:nvPr/>
          </p:nvSpPr>
          <p:spPr bwMode="auto">
            <a:xfrm flipH="1" flipV="1">
              <a:off x="2974" y="2497"/>
              <a:ext cx="63" cy="80"/>
            </a:xfrm>
            <a:prstGeom prst="line">
              <a:avLst/>
            </a:prstGeom>
            <a:noFill/>
            <a:ln w="3175">
              <a:solidFill>
                <a:srgbClr val="000000"/>
              </a:solidFill>
              <a:round/>
              <a:headEnd/>
              <a:tailEnd/>
            </a:ln>
          </p:spPr>
          <p:txBody>
            <a:bodyPr/>
            <a:lstStyle/>
            <a:p>
              <a:endParaRPr lang="en-US"/>
            </a:p>
          </p:txBody>
        </p:sp>
        <p:sp>
          <p:nvSpPr>
            <p:cNvPr id="597046" name="Freeform 54"/>
            <p:cNvSpPr>
              <a:spLocks/>
            </p:cNvSpPr>
            <p:nvPr/>
          </p:nvSpPr>
          <p:spPr bwMode="auto">
            <a:xfrm>
              <a:off x="2970" y="2492"/>
              <a:ext cx="36" cy="41"/>
            </a:xfrm>
            <a:custGeom>
              <a:avLst/>
              <a:gdLst/>
              <a:ahLst/>
              <a:cxnLst>
                <a:cxn ang="0">
                  <a:pos x="6" y="41"/>
                </a:cxn>
                <a:cxn ang="0">
                  <a:pos x="0" y="0"/>
                </a:cxn>
                <a:cxn ang="0">
                  <a:pos x="36" y="11"/>
                </a:cxn>
              </a:cxnLst>
              <a:rect l="0" t="0" r="r" b="b"/>
              <a:pathLst>
                <a:path w="36" h="41">
                  <a:moveTo>
                    <a:pt x="6" y="41"/>
                  </a:moveTo>
                  <a:lnTo>
                    <a:pt x="0" y="0"/>
                  </a:lnTo>
                  <a:lnTo>
                    <a:pt x="36" y="11"/>
                  </a:lnTo>
                </a:path>
              </a:pathLst>
            </a:custGeom>
            <a:noFill/>
            <a:ln w="3175">
              <a:solidFill>
                <a:srgbClr val="000000"/>
              </a:solidFill>
              <a:prstDash val="solid"/>
              <a:round/>
              <a:headEnd/>
              <a:tailEnd/>
            </a:ln>
          </p:spPr>
          <p:txBody>
            <a:bodyPr/>
            <a:lstStyle/>
            <a:p>
              <a:endParaRPr lang="en-US"/>
            </a:p>
          </p:txBody>
        </p:sp>
        <p:sp>
          <p:nvSpPr>
            <p:cNvPr id="597047" name="Freeform 55"/>
            <p:cNvSpPr>
              <a:spLocks/>
            </p:cNvSpPr>
            <p:nvPr/>
          </p:nvSpPr>
          <p:spPr bwMode="auto">
            <a:xfrm>
              <a:off x="2974" y="2499"/>
              <a:ext cx="21" cy="23"/>
            </a:xfrm>
            <a:custGeom>
              <a:avLst/>
              <a:gdLst/>
              <a:ahLst/>
              <a:cxnLst>
                <a:cxn ang="0">
                  <a:pos x="0" y="0"/>
                </a:cxn>
                <a:cxn ang="0">
                  <a:pos x="3" y="23"/>
                </a:cxn>
                <a:cxn ang="0">
                  <a:pos x="21" y="6"/>
                </a:cxn>
                <a:cxn ang="0">
                  <a:pos x="0" y="0"/>
                </a:cxn>
              </a:cxnLst>
              <a:rect l="0" t="0" r="r" b="b"/>
              <a:pathLst>
                <a:path w="21" h="23">
                  <a:moveTo>
                    <a:pt x="0" y="0"/>
                  </a:moveTo>
                  <a:lnTo>
                    <a:pt x="3" y="23"/>
                  </a:lnTo>
                  <a:lnTo>
                    <a:pt x="21" y="6"/>
                  </a:lnTo>
                  <a:lnTo>
                    <a:pt x="0" y="0"/>
                  </a:lnTo>
                  <a:close/>
                </a:path>
              </a:pathLst>
            </a:custGeom>
            <a:solidFill>
              <a:srgbClr val="FFFFFF"/>
            </a:solidFill>
            <a:ln w="9525">
              <a:noFill/>
              <a:round/>
              <a:headEnd/>
              <a:tailEnd/>
            </a:ln>
          </p:spPr>
          <p:txBody>
            <a:bodyPr/>
            <a:lstStyle/>
            <a:p>
              <a:endParaRPr lang="en-US"/>
            </a:p>
          </p:txBody>
        </p:sp>
        <p:sp>
          <p:nvSpPr>
            <p:cNvPr id="597048" name="Freeform 56"/>
            <p:cNvSpPr>
              <a:spLocks/>
            </p:cNvSpPr>
            <p:nvPr/>
          </p:nvSpPr>
          <p:spPr bwMode="auto">
            <a:xfrm>
              <a:off x="2974" y="2499"/>
              <a:ext cx="21" cy="23"/>
            </a:xfrm>
            <a:custGeom>
              <a:avLst/>
              <a:gdLst/>
              <a:ahLst/>
              <a:cxnLst>
                <a:cxn ang="0">
                  <a:pos x="0" y="0"/>
                </a:cxn>
                <a:cxn ang="0">
                  <a:pos x="3" y="23"/>
                </a:cxn>
                <a:cxn ang="0">
                  <a:pos x="21" y="6"/>
                </a:cxn>
                <a:cxn ang="0">
                  <a:pos x="0" y="0"/>
                </a:cxn>
              </a:cxnLst>
              <a:rect l="0" t="0" r="r" b="b"/>
              <a:pathLst>
                <a:path w="21" h="23">
                  <a:moveTo>
                    <a:pt x="0" y="0"/>
                  </a:moveTo>
                  <a:lnTo>
                    <a:pt x="3" y="23"/>
                  </a:lnTo>
                  <a:lnTo>
                    <a:pt x="21" y="6"/>
                  </a:lnTo>
                  <a:lnTo>
                    <a:pt x="0" y="0"/>
                  </a:lnTo>
                </a:path>
              </a:pathLst>
            </a:custGeom>
            <a:noFill/>
            <a:ln w="3175">
              <a:solidFill>
                <a:srgbClr val="FFFFFF"/>
              </a:solidFill>
              <a:prstDash val="solid"/>
              <a:round/>
              <a:headEnd/>
              <a:tailEnd/>
            </a:ln>
          </p:spPr>
          <p:txBody>
            <a:bodyPr/>
            <a:lstStyle/>
            <a:p>
              <a:endParaRPr lang="en-US"/>
            </a:p>
          </p:txBody>
        </p:sp>
      </p:grpSp>
      <p:sp>
        <p:nvSpPr>
          <p:cNvPr id="597049" name="Rectangle 57"/>
          <p:cNvSpPr>
            <a:spLocks noChangeArrowheads="1"/>
          </p:cNvSpPr>
          <p:nvPr/>
        </p:nvSpPr>
        <p:spPr bwMode="auto">
          <a:xfrm>
            <a:off x="4784725" y="3706813"/>
            <a:ext cx="1763713" cy="212725"/>
          </a:xfrm>
          <a:prstGeom prst="rect">
            <a:avLst/>
          </a:prstGeom>
          <a:noFill/>
          <a:ln w="9525">
            <a:noFill/>
            <a:miter lim="800000"/>
            <a:headEnd/>
            <a:tailEnd/>
          </a:ln>
        </p:spPr>
        <p:txBody>
          <a:bodyPr wrap="none" lIns="0" tIns="0" rIns="0" bIns="0">
            <a:spAutoFit/>
          </a:bodyPr>
          <a:lstStyle/>
          <a:p>
            <a:r>
              <a:rPr lang="en-US" altLang="zh-CN" sz="1400" b="1">
                <a:solidFill>
                  <a:srgbClr val="000000"/>
                </a:solidFill>
                <a:ea typeface="宋体" pitchFamily="2" charset="-122"/>
              </a:rPr>
              <a:t>Implementation View</a:t>
            </a:r>
            <a:endParaRPr lang="en-US" altLang="zh-CN">
              <a:ea typeface="宋体" pitchFamily="2" charset="-122"/>
            </a:endParaRPr>
          </a:p>
        </p:txBody>
      </p:sp>
      <p:sp>
        <p:nvSpPr>
          <p:cNvPr id="597050" name="Rectangle 58"/>
          <p:cNvSpPr>
            <a:spLocks noChangeArrowheads="1"/>
          </p:cNvSpPr>
          <p:nvPr/>
        </p:nvSpPr>
        <p:spPr bwMode="auto">
          <a:xfrm>
            <a:off x="4206875" y="4846638"/>
            <a:ext cx="606425" cy="168275"/>
          </a:xfrm>
          <a:prstGeom prst="rect">
            <a:avLst/>
          </a:prstGeom>
          <a:noFill/>
          <a:ln w="9525">
            <a:noFill/>
            <a:miter lim="800000"/>
            <a:headEnd/>
            <a:tailEnd/>
          </a:ln>
        </p:spPr>
        <p:txBody>
          <a:bodyPr wrap="none" lIns="0" tIns="0" rIns="0" bIns="0">
            <a:spAutoFit/>
          </a:bodyPr>
          <a:lstStyle/>
          <a:p>
            <a:r>
              <a:rPr lang="en-US" altLang="zh-CN" sz="1100" b="1">
                <a:solidFill>
                  <a:srgbClr val="FF3300"/>
                </a:solidFill>
                <a:ea typeface="宋体" pitchFamily="2" charset="-122"/>
              </a:rPr>
              <a:t>End-user</a:t>
            </a:r>
            <a:endParaRPr lang="en-US" altLang="zh-CN">
              <a:ea typeface="宋体" pitchFamily="2" charset="-122"/>
            </a:endParaRPr>
          </a:p>
        </p:txBody>
      </p:sp>
      <p:sp>
        <p:nvSpPr>
          <p:cNvPr id="597051" name="Rectangle 59"/>
          <p:cNvSpPr>
            <a:spLocks noChangeArrowheads="1"/>
          </p:cNvSpPr>
          <p:nvPr/>
        </p:nvSpPr>
        <p:spPr bwMode="auto">
          <a:xfrm>
            <a:off x="4076700" y="5014913"/>
            <a:ext cx="868363" cy="168275"/>
          </a:xfrm>
          <a:prstGeom prst="rect">
            <a:avLst/>
          </a:prstGeom>
          <a:noFill/>
          <a:ln w="9525">
            <a:noFill/>
            <a:miter lim="800000"/>
            <a:headEnd/>
            <a:tailEnd/>
          </a:ln>
        </p:spPr>
        <p:txBody>
          <a:bodyPr wrap="none" lIns="0" tIns="0" rIns="0" bIns="0">
            <a:spAutoFit/>
          </a:bodyPr>
          <a:lstStyle/>
          <a:p>
            <a:r>
              <a:rPr lang="en-US" altLang="zh-CN" sz="1100" b="1" i="1">
                <a:solidFill>
                  <a:srgbClr val="000000"/>
                </a:solidFill>
                <a:ea typeface="宋体" pitchFamily="2" charset="-122"/>
              </a:rPr>
              <a:t>Functionality</a:t>
            </a:r>
            <a:endParaRPr lang="en-US" altLang="zh-CN">
              <a:ea typeface="宋体" pitchFamily="2" charset="-122"/>
            </a:endParaRPr>
          </a:p>
        </p:txBody>
      </p:sp>
      <p:sp>
        <p:nvSpPr>
          <p:cNvPr id="597052" name="Rectangle 60"/>
          <p:cNvSpPr>
            <a:spLocks noChangeArrowheads="1"/>
          </p:cNvSpPr>
          <p:nvPr/>
        </p:nvSpPr>
        <p:spPr bwMode="auto">
          <a:xfrm>
            <a:off x="6096000" y="4191000"/>
            <a:ext cx="908050" cy="168275"/>
          </a:xfrm>
          <a:prstGeom prst="rect">
            <a:avLst/>
          </a:prstGeom>
          <a:noFill/>
          <a:ln w="9525">
            <a:noFill/>
            <a:miter lim="800000"/>
            <a:headEnd/>
            <a:tailEnd/>
          </a:ln>
        </p:spPr>
        <p:txBody>
          <a:bodyPr wrap="none" lIns="0" tIns="0" rIns="0" bIns="0">
            <a:spAutoFit/>
          </a:bodyPr>
          <a:lstStyle/>
          <a:p>
            <a:r>
              <a:rPr lang="en-US" altLang="zh-CN" sz="1100" b="1">
                <a:solidFill>
                  <a:srgbClr val="FF3300"/>
                </a:solidFill>
                <a:ea typeface="宋体" pitchFamily="2" charset="-122"/>
              </a:rPr>
              <a:t>Programmers</a:t>
            </a:r>
            <a:endParaRPr lang="en-US" altLang="zh-CN">
              <a:ea typeface="宋体" pitchFamily="2" charset="-122"/>
            </a:endParaRPr>
          </a:p>
        </p:txBody>
      </p:sp>
      <p:sp>
        <p:nvSpPr>
          <p:cNvPr id="597053" name="Rectangle 61"/>
          <p:cNvSpPr>
            <a:spLocks noChangeArrowheads="1"/>
          </p:cNvSpPr>
          <p:nvPr/>
        </p:nvSpPr>
        <p:spPr bwMode="auto">
          <a:xfrm>
            <a:off x="5653088" y="4387850"/>
            <a:ext cx="1350962" cy="152400"/>
          </a:xfrm>
          <a:prstGeom prst="rect">
            <a:avLst/>
          </a:prstGeom>
          <a:noFill/>
          <a:ln w="9525">
            <a:noFill/>
            <a:miter lim="800000"/>
            <a:headEnd/>
            <a:tailEnd/>
          </a:ln>
        </p:spPr>
        <p:txBody>
          <a:bodyPr wrap="none" lIns="0" tIns="0" rIns="0" bIns="0">
            <a:spAutoFit/>
          </a:bodyPr>
          <a:lstStyle/>
          <a:p>
            <a:r>
              <a:rPr lang="en-US" altLang="zh-CN" b="1" i="1">
                <a:solidFill>
                  <a:srgbClr val="000000"/>
                </a:solidFill>
                <a:ea typeface="宋体" pitchFamily="2" charset="-122"/>
              </a:rPr>
              <a:t>Software management</a:t>
            </a:r>
            <a:endParaRPr lang="en-US" altLang="zh-CN">
              <a:ea typeface="宋体" pitchFamily="2" charset="-122"/>
            </a:endParaRPr>
          </a:p>
        </p:txBody>
      </p:sp>
      <p:sp>
        <p:nvSpPr>
          <p:cNvPr id="597054" name="Rectangle 62"/>
          <p:cNvSpPr>
            <a:spLocks noChangeArrowheads="1"/>
          </p:cNvSpPr>
          <p:nvPr/>
        </p:nvSpPr>
        <p:spPr bwMode="auto">
          <a:xfrm>
            <a:off x="1962150" y="6034088"/>
            <a:ext cx="2201863" cy="152400"/>
          </a:xfrm>
          <a:prstGeom prst="rect">
            <a:avLst/>
          </a:prstGeom>
          <a:noFill/>
          <a:ln w="9525">
            <a:noFill/>
            <a:miter lim="800000"/>
            <a:headEnd/>
            <a:tailEnd/>
          </a:ln>
        </p:spPr>
        <p:txBody>
          <a:bodyPr wrap="none" lIns="0" tIns="0" rIns="0" bIns="0">
            <a:spAutoFit/>
          </a:bodyPr>
          <a:lstStyle/>
          <a:p>
            <a:r>
              <a:rPr lang="en-US" altLang="zh-CN" b="1" i="1">
                <a:solidFill>
                  <a:srgbClr val="000000"/>
                </a:solidFill>
                <a:ea typeface="宋体" pitchFamily="2" charset="-122"/>
              </a:rPr>
              <a:t>Performance, scalability, throughput</a:t>
            </a:r>
          </a:p>
        </p:txBody>
      </p:sp>
      <p:sp>
        <p:nvSpPr>
          <p:cNvPr id="597055" name="Rectangle 63"/>
          <p:cNvSpPr>
            <a:spLocks noChangeArrowheads="1"/>
          </p:cNvSpPr>
          <p:nvPr/>
        </p:nvSpPr>
        <p:spPr bwMode="auto">
          <a:xfrm>
            <a:off x="1962150" y="5848350"/>
            <a:ext cx="1263650" cy="168275"/>
          </a:xfrm>
          <a:prstGeom prst="rect">
            <a:avLst/>
          </a:prstGeom>
          <a:noFill/>
          <a:ln w="9525">
            <a:noFill/>
            <a:miter lim="800000"/>
            <a:headEnd/>
            <a:tailEnd/>
          </a:ln>
        </p:spPr>
        <p:txBody>
          <a:bodyPr wrap="none" lIns="0" tIns="0" rIns="0" bIns="0">
            <a:spAutoFit/>
          </a:bodyPr>
          <a:lstStyle/>
          <a:p>
            <a:r>
              <a:rPr lang="en-US" altLang="zh-CN" sz="1100" b="1">
                <a:solidFill>
                  <a:srgbClr val="FF3300"/>
                </a:solidFill>
                <a:ea typeface="宋体" pitchFamily="2" charset="-122"/>
              </a:rPr>
              <a:t>System integrators</a:t>
            </a:r>
            <a:endParaRPr lang="en-US" altLang="zh-CN">
              <a:ea typeface="宋体" pitchFamily="2" charset="-122"/>
            </a:endParaRPr>
          </a:p>
        </p:txBody>
      </p:sp>
      <p:sp>
        <p:nvSpPr>
          <p:cNvPr id="597056" name="Rectangle 64"/>
          <p:cNvSpPr>
            <a:spLocks noChangeArrowheads="1"/>
          </p:cNvSpPr>
          <p:nvPr/>
        </p:nvSpPr>
        <p:spPr bwMode="auto">
          <a:xfrm>
            <a:off x="4633913" y="5881688"/>
            <a:ext cx="2370137" cy="304800"/>
          </a:xfrm>
          <a:prstGeom prst="rect">
            <a:avLst/>
          </a:prstGeom>
          <a:noFill/>
          <a:ln w="9525">
            <a:noFill/>
            <a:miter lim="800000"/>
            <a:headEnd/>
            <a:tailEnd/>
          </a:ln>
        </p:spPr>
        <p:txBody>
          <a:bodyPr lIns="0" tIns="0" rIns="0" bIns="0">
            <a:spAutoFit/>
          </a:bodyPr>
          <a:lstStyle/>
          <a:p>
            <a:pPr algn="r"/>
            <a:r>
              <a:rPr lang="en-US" altLang="zh-CN" b="1" i="1">
                <a:solidFill>
                  <a:srgbClr val="000000"/>
                </a:solidFill>
                <a:ea typeface="宋体" pitchFamily="2" charset="-122"/>
              </a:rPr>
              <a:t>System topology, delivery, </a:t>
            </a:r>
          </a:p>
          <a:p>
            <a:pPr algn="r"/>
            <a:r>
              <a:rPr lang="en-US" altLang="zh-CN" b="1" i="1">
                <a:solidFill>
                  <a:srgbClr val="000000"/>
                </a:solidFill>
                <a:ea typeface="宋体" pitchFamily="2" charset="-122"/>
              </a:rPr>
              <a:t>installation, communication</a:t>
            </a:r>
            <a:endParaRPr lang="en-US" altLang="zh-CN">
              <a:ea typeface="宋体" pitchFamily="2" charset="-122"/>
            </a:endParaRPr>
          </a:p>
        </p:txBody>
      </p:sp>
      <p:sp>
        <p:nvSpPr>
          <p:cNvPr id="597057" name="Rectangle 65"/>
          <p:cNvSpPr>
            <a:spLocks noChangeArrowheads="1"/>
          </p:cNvSpPr>
          <p:nvPr/>
        </p:nvSpPr>
        <p:spPr bwMode="auto">
          <a:xfrm>
            <a:off x="5676900" y="5707063"/>
            <a:ext cx="1327150" cy="168275"/>
          </a:xfrm>
          <a:prstGeom prst="rect">
            <a:avLst/>
          </a:prstGeom>
          <a:noFill/>
          <a:ln w="9525">
            <a:noFill/>
            <a:miter lim="800000"/>
            <a:headEnd/>
            <a:tailEnd/>
          </a:ln>
        </p:spPr>
        <p:txBody>
          <a:bodyPr wrap="none" lIns="0" tIns="0" rIns="0" bIns="0">
            <a:spAutoFit/>
          </a:bodyPr>
          <a:lstStyle/>
          <a:p>
            <a:r>
              <a:rPr lang="en-US" altLang="zh-CN" sz="1100" b="1">
                <a:solidFill>
                  <a:srgbClr val="FF3300"/>
                </a:solidFill>
                <a:ea typeface="宋体" pitchFamily="2" charset="-122"/>
              </a:rPr>
              <a:t>System engineering</a:t>
            </a:r>
            <a:endParaRPr lang="en-US" altLang="zh-CN">
              <a:ea typeface="宋体" pitchFamily="2" charset="-122"/>
            </a:endParaRPr>
          </a:p>
        </p:txBody>
      </p:sp>
      <p:sp>
        <p:nvSpPr>
          <p:cNvPr id="597058" name="Rectangle 66"/>
          <p:cNvSpPr>
            <a:spLocks noChangeArrowheads="1"/>
          </p:cNvSpPr>
          <p:nvPr/>
        </p:nvSpPr>
        <p:spPr bwMode="auto">
          <a:xfrm>
            <a:off x="1981200" y="4191000"/>
            <a:ext cx="1296988" cy="168275"/>
          </a:xfrm>
          <a:prstGeom prst="rect">
            <a:avLst/>
          </a:prstGeom>
          <a:noFill/>
          <a:ln w="9525">
            <a:noFill/>
            <a:miter lim="800000"/>
            <a:headEnd/>
            <a:tailEnd/>
          </a:ln>
        </p:spPr>
        <p:txBody>
          <a:bodyPr wrap="none" lIns="0" tIns="0" rIns="0" bIns="0">
            <a:spAutoFit/>
          </a:bodyPr>
          <a:lstStyle/>
          <a:p>
            <a:r>
              <a:rPr lang="en-US" altLang="zh-CN" sz="1100" b="1">
                <a:solidFill>
                  <a:srgbClr val="FF0033"/>
                </a:solidFill>
                <a:ea typeface="宋体" pitchFamily="2" charset="-122"/>
              </a:rPr>
              <a:t>Analysts/Designers</a:t>
            </a:r>
            <a:endParaRPr lang="en-US" altLang="zh-CN">
              <a:ea typeface="宋体" pitchFamily="2" charset="-122"/>
            </a:endParaRPr>
          </a:p>
        </p:txBody>
      </p:sp>
      <p:sp>
        <p:nvSpPr>
          <p:cNvPr id="597059" name="Rectangle 67"/>
          <p:cNvSpPr>
            <a:spLocks noChangeArrowheads="1"/>
          </p:cNvSpPr>
          <p:nvPr/>
        </p:nvSpPr>
        <p:spPr bwMode="auto">
          <a:xfrm>
            <a:off x="1952625" y="4386263"/>
            <a:ext cx="563563" cy="152400"/>
          </a:xfrm>
          <a:prstGeom prst="rect">
            <a:avLst/>
          </a:prstGeom>
          <a:noFill/>
          <a:ln w="9525">
            <a:noFill/>
            <a:miter lim="800000"/>
            <a:headEnd/>
            <a:tailEnd/>
          </a:ln>
        </p:spPr>
        <p:txBody>
          <a:bodyPr wrap="none" lIns="0" tIns="0" rIns="0" bIns="0">
            <a:spAutoFit/>
          </a:bodyPr>
          <a:lstStyle/>
          <a:p>
            <a:r>
              <a:rPr lang="en-US" altLang="zh-CN" b="1" i="1">
                <a:solidFill>
                  <a:srgbClr val="000000"/>
                </a:solidFill>
                <a:ea typeface="宋体" pitchFamily="2" charset="-122"/>
              </a:rPr>
              <a:t>Structure</a:t>
            </a:r>
            <a:endParaRPr lang="en-US" altLang="zh-CN">
              <a:ea typeface="宋体" pitchFamily="2" charset="-122"/>
            </a:endParaRPr>
          </a:p>
        </p:txBody>
      </p:sp>
      <p:sp>
        <p:nvSpPr>
          <p:cNvPr id="597060" name="Line 68"/>
          <p:cNvSpPr>
            <a:spLocks noChangeShapeType="1"/>
          </p:cNvSpPr>
          <p:nvPr/>
        </p:nvSpPr>
        <p:spPr bwMode="auto">
          <a:xfrm>
            <a:off x="3976688" y="4400550"/>
            <a:ext cx="152400" cy="0"/>
          </a:xfrm>
          <a:prstGeom prst="line">
            <a:avLst/>
          </a:prstGeom>
          <a:noFill/>
          <a:ln w="9525">
            <a:solidFill>
              <a:schemeClr val="bg2"/>
            </a:solidFill>
            <a:round/>
            <a:headEnd/>
            <a:tailEnd/>
          </a:ln>
          <a:effectLst/>
        </p:spPr>
        <p:txBody>
          <a:bodyPr lIns="107950" tIns="53975" rIns="107950" bIns="53975"/>
          <a:lstStyle/>
          <a:p>
            <a:endParaRPr lang="en-US"/>
          </a:p>
        </p:txBody>
      </p:sp>
      <p:sp>
        <p:nvSpPr>
          <p:cNvPr id="597061" name="Line 69"/>
          <p:cNvSpPr>
            <a:spLocks noChangeShapeType="1"/>
          </p:cNvSpPr>
          <p:nvPr/>
        </p:nvSpPr>
        <p:spPr bwMode="auto">
          <a:xfrm flipV="1">
            <a:off x="2252663" y="5108575"/>
            <a:ext cx="177800" cy="73025"/>
          </a:xfrm>
          <a:prstGeom prst="line">
            <a:avLst/>
          </a:prstGeom>
          <a:noFill/>
          <a:ln w="3175">
            <a:solidFill>
              <a:srgbClr val="000000"/>
            </a:solidFill>
            <a:round/>
            <a:headEnd/>
            <a:tailEnd/>
          </a:ln>
        </p:spPr>
        <p:txBody>
          <a:bodyPr/>
          <a:lstStyle/>
          <a:p>
            <a:endParaRPr lang="en-US"/>
          </a:p>
        </p:txBody>
      </p:sp>
      <p:sp>
        <p:nvSpPr>
          <p:cNvPr id="597062" name="Line 70"/>
          <p:cNvSpPr>
            <a:spLocks noChangeShapeType="1"/>
          </p:cNvSpPr>
          <p:nvPr/>
        </p:nvSpPr>
        <p:spPr bwMode="auto">
          <a:xfrm flipH="1">
            <a:off x="2454275" y="5181600"/>
            <a:ext cx="36513" cy="203200"/>
          </a:xfrm>
          <a:prstGeom prst="line">
            <a:avLst/>
          </a:prstGeom>
          <a:noFill/>
          <a:ln w="3175">
            <a:solidFill>
              <a:srgbClr val="000000"/>
            </a:solidFill>
            <a:round/>
            <a:headEnd/>
            <a:tailEnd/>
          </a:ln>
        </p:spPr>
        <p:txBody>
          <a:bodyPr/>
          <a:lstStyle/>
          <a:p>
            <a:endParaRPr lang="en-US"/>
          </a:p>
        </p:txBody>
      </p:sp>
      <p:sp>
        <p:nvSpPr>
          <p:cNvPr id="597063" name="Line 71"/>
          <p:cNvSpPr>
            <a:spLocks noChangeShapeType="1"/>
          </p:cNvSpPr>
          <p:nvPr/>
        </p:nvSpPr>
        <p:spPr bwMode="auto">
          <a:xfrm>
            <a:off x="2208213" y="5265738"/>
            <a:ext cx="147637" cy="123825"/>
          </a:xfrm>
          <a:prstGeom prst="line">
            <a:avLst/>
          </a:prstGeom>
          <a:noFill/>
          <a:ln w="3175">
            <a:solidFill>
              <a:srgbClr val="000000"/>
            </a:solidFill>
            <a:round/>
            <a:headEnd/>
            <a:tailEnd/>
          </a:ln>
        </p:spPr>
        <p:txBody>
          <a:bodyPr/>
          <a:lstStyle/>
          <a:p>
            <a:endParaRPr lang="en-US"/>
          </a:p>
        </p:txBody>
      </p:sp>
      <p:sp>
        <p:nvSpPr>
          <p:cNvPr id="597064" name="Line 72"/>
          <p:cNvSpPr>
            <a:spLocks noChangeShapeType="1"/>
          </p:cNvSpPr>
          <p:nvPr/>
        </p:nvSpPr>
        <p:spPr bwMode="auto">
          <a:xfrm flipV="1">
            <a:off x="2498725" y="5399088"/>
            <a:ext cx="153988" cy="71437"/>
          </a:xfrm>
          <a:prstGeom prst="line">
            <a:avLst/>
          </a:prstGeom>
          <a:noFill/>
          <a:ln w="3175">
            <a:solidFill>
              <a:srgbClr val="000000"/>
            </a:solidFill>
            <a:round/>
            <a:headEnd/>
            <a:tailEnd/>
          </a:ln>
        </p:spPr>
        <p:txBody>
          <a:bodyPr/>
          <a:lstStyle/>
          <a:p>
            <a:endParaRPr lang="en-US"/>
          </a:p>
        </p:txBody>
      </p:sp>
      <p:sp>
        <p:nvSpPr>
          <p:cNvPr id="597065" name="Rectangle 73"/>
          <p:cNvSpPr>
            <a:spLocks noChangeArrowheads="1"/>
          </p:cNvSpPr>
          <p:nvPr/>
        </p:nvSpPr>
        <p:spPr bwMode="auto">
          <a:xfrm>
            <a:off x="2122488" y="5143500"/>
            <a:ext cx="100012" cy="96838"/>
          </a:xfrm>
          <a:prstGeom prst="rect">
            <a:avLst/>
          </a:prstGeom>
          <a:solidFill>
            <a:srgbClr val="669999"/>
          </a:solidFill>
          <a:ln w="9525">
            <a:noFill/>
            <a:miter lim="800000"/>
            <a:headEnd/>
            <a:tailEnd/>
          </a:ln>
        </p:spPr>
        <p:txBody>
          <a:bodyPr/>
          <a:lstStyle/>
          <a:p>
            <a:endParaRPr lang="en-US"/>
          </a:p>
        </p:txBody>
      </p:sp>
      <p:sp>
        <p:nvSpPr>
          <p:cNvPr id="597066" name="Rectangle 74"/>
          <p:cNvSpPr>
            <a:spLocks noChangeArrowheads="1"/>
          </p:cNvSpPr>
          <p:nvPr/>
        </p:nvSpPr>
        <p:spPr bwMode="auto">
          <a:xfrm>
            <a:off x="2122488" y="5143500"/>
            <a:ext cx="100012" cy="96838"/>
          </a:xfrm>
          <a:prstGeom prst="rect">
            <a:avLst/>
          </a:prstGeom>
          <a:noFill/>
          <a:ln w="3175">
            <a:solidFill>
              <a:srgbClr val="000000"/>
            </a:solidFill>
            <a:miter lim="800000"/>
            <a:headEnd/>
            <a:tailEnd/>
          </a:ln>
        </p:spPr>
        <p:txBody>
          <a:bodyPr/>
          <a:lstStyle/>
          <a:p>
            <a:endParaRPr lang="en-US"/>
          </a:p>
        </p:txBody>
      </p:sp>
      <p:sp>
        <p:nvSpPr>
          <p:cNvPr id="597067" name="Line 75"/>
          <p:cNvSpPr>
            <a:spLocks noChangeShapeType="1"/>
          </p:cNvSpPr>
          <p:nvPr/>
        </p:nvSpPr>
        <p:spPr bwMode="auto">
          <a:xfrm>
            <a:off x="2122488" y="5180013"/>
            <a:ext cx="100012" cy="1587"/>
          </a:xfrm>
          <a:prstGeom prst="line">
            <a:avLst/>
          </a:prstGeom>
          <a:noFill/>
          <a:ln w="3175">
            <a:solidFill>
              <a:srgbClr val="000000"/>
            </a:solidFill>
            <a:round/>
            <a:headEnd/>
            <a:tailEnd/>
          </a:ln>
        </p:spPr>
        <p:txBody>
          <a:bodyPr/>
          <a:lstStyle/>
          <a:p>
            <a:endParaRPr lang="en-US"/>
          </a:p>
        </p:txBody>
      </p:sp>
      <p:sp>
        <p:nvSpPr>
          <p:cNvPr id="597068" name="Line 76"/>
          <p:cNvSpPr>
            <a:spLocks noChangeShapeType="1"/>
          </p:cNvSpPr>
          <p:nvPr/>
        </p:nvSpPr>
        <p:spPr bwMode="auto">
          <a:xfrm>
            <a:off x="2122488" y="5203825"/>
            <a:ext cx="100012" cy="1588"/>
          </a:xfrm>
          <a:prstGeom prst="line">
            <a:avLst/>
          </a:prstGeom>
          <a:noFill/>
          <a:ln w="3175">
            <a:solidFill>
              <a:srgbClr val="000000"/>
            </a:solidFill>
            <a:round/>
            <a:headEnd/>
            <a:tailEnd/>
          </a:ln>
        </p:spPr>
        <p:txBody>
          <a:bodyPr/>
          <a:lstStyle/>
          <a:p>
            <a:endParaRPr lang="en-US"/>
          </a:p>
        </p:txBody>
      </p:sp>
      <p:sp>
        <p:nvSpPr>
          <p:cNvPr id="597069" name="Rectangle 77"/>
          <p:cNvSpPr>
            <a:spLocks noChangeArrowheads="1"/>
          </p:cNvSpPr>
          <p:nvPr/>
        </p:nvSpPr>
        <p:spPr bwMode="auto">
          <a:xfrm>
            <a:off x="2667000" y="5338763"/>
            <a:ext cx="106363" cy="96837"/>
          </a:xfrm>
          <a:prstGeom prst="rect">
            <a:avLst/>
          </a:prstGeom>
          <a:solidFill>
            <a:srgbClr val="669999"/>
          </a:solidFill>
          <a:ln w="9525">
            <a:noFill/>
            <a:miter lim="800000"/>
            <a:headEnd/>
            <a:tailEnd/>
          </a:ln>
        </p:spPr>
        <p:txBody>
          <a:bodyPr/>
          <a:lstStyle/>
          <a:p>
            <a:endParaRPr lang="en-US"/>
          </a:p>
        </p:txBody>
      </p:sp>
      <p:sp>
        <p:nvSpPr>
          <p:cNvPr id="597070" name="Rectangle 78"/>
          <p:cNvSpPr>
            <a:spLocks noChangeArrowheads="1"/>
          </p:cNvSpPr>
          <p:nvPr/>
        </p:nvSpPr>
        <p:spPr bwMode="auto">
          <a:xfrm>
            <a:off x="2667000" y="5338763"/>
            <a:ext cx="106363" cy="96837"/>
          </a:xfrm>
          <a:prstGeom prst="rect">
            <a:avLst/>
          </a:prstGeom>
          <a:noFill/>
          <a:ln w="3175">
            <a:solidFill>
              <a:srgbClr val="000000"/>
            </a:solidFill>
            <a:miter lim="800000"/>
            <a:headEnd/>
            <a:tailEnd/>
          </a:ln>
        </p:spPr>
        <p:txBody>
          <a:bodyPr/>
          <a:lstStyle/>
          <a:p>
            <a:endParaRPr lang="en-US"/>
          </a:p>
        </p:txBody>
      </p:sp>
      <p:sp>
        <p:nvSpPr>
          <p:cNvPr id="597071" name="Line 79"/>
          <p:cNvSpPr>
            <a:spLocks noChangeShapeType="1"/>
          </p:cNvSpPr>
          <p:nvPr/>
        </p:nvSpPr>
        <p:spPr bwMode="auto">
          <a:xfrm>
            <a:off x="2667000" y="5378450"/>
            <a:ext cx="106363" cy="1588"/>
          </a:xfrm>
          <a:prstGeom prst="line">
            <a:avLst/>
          </a:prstGeom>
          <a:noFill/>
          <a:ln w="3175">
            <a:solidFill>
              <a:srgbClr val="000000"/>
            </a:solidFill>
            <a:round/>
            <a:headEnd/>
            <a:tailEnd/>
          </a:ln>
        </p:spPr>
        <p:txBody>
          <a:bodyPr/>
          <a:lstStyle/>
          <a:p>
            <a:endParaRPr lang="en-US"/>
          </a:p>
        </p:txBody>
      </p:sp>
      <p:sp>
        <p:nvSpPr>
          <p:cNvPr id="597072" name="Line 80"/>
          <p:cNvSpPr>
            <a:spLocks noChangeShapeType="1"/>
          </p:cNvSpPr>
          <p:nvPr/>
        </p:nvSpPr>
        <p:spPr bwMode="auto">
          <a:xfrm>
            <a:off x="2667000" y="5399088"/>
            <a:ext cx="106363" cy="1587"/>
          </a:xfrm>
          <a:prstGeom prst="line">
            <a:avLst/>
          </a:prstGeom>
          <a:noFill/>
          <a:ln w="3175">
            <a:solidFill>
              <a:srgbClr val="000000"/>
            </a:solidFill>
            <a:round/>
            <a:headEnd/>
            <a:tailEnd/>
          </a:ln>
        </p:spPr>
        <p:txBody>
          <a:bodyPr/>
          <a:lstStyle/>
          <a:p>
            <a:endParaRPr lang="en-US"/>
          </a:p>
        </p:txBody>
      </p:sp>
      <p:sp>
        <p:nvSpPr>
          <p:cNvPr id="597073" name="Rectangle 81"/>
          <p:cNvSpPr>
            <a:spLocks noChangeArrowheads="1"/>
          </p:cNvSpPr>
          <p:nvPr/>
        </p:nvSpPr>
        <p:spPr bwMode="auto">
          <a:xfrm>
            <a:off x="2374900" y="5408613"/>
            <a:ext cx="103188" cy="101600"/>
          </a:xfrm>
          <a:prstGeom prst="rect">
            <a:avLst/>
          </a:prstGeom>
          <a:solidFill>
            <a:srgbClr val="669999"/>
          </a:solidFill>
          <a:ln w="9525">
            <a:noFill/>
            <a:miter lim="800000"/>
            <a:headEnd/>
            <a:tailEnd/>
          </a:ln>
        </p:spPr>
        <p:txBody>
          <a:bodyPr/>
          <a:lstStyle/>
          <a:p>
            <a:endParaRPr lang="en-US"/>
          </a:p>
        </p:txBody>
      </p:sp>
      <p:sp>
        <p:nvSpPr>
          <p:cNvPr id="597074" name="Rectangle 82"/>
          <p:cNvSpPr>
            <a:spLocks noChangeArrowheads="1"/>
          </p:cNvSpPr>
          <p:nvPr/>
        </p:nvSpPr>
        <p:spPr bwMode="auto">
          <a:xfrm>
            <a:off x="2374900" y="5408613"/>
            <a:ext cx="103188" cy="101600"/>
          </a:xfrm>
          <a:prstGeom prst="rect">
            <a:avLst/>
          </a:prstGeom>
          <a:noFill/>
          <a:ln w="3175">
            <a:solidFill>
              <a:srgbClr val="000000"/>
            </a:solidFill>
            <a:miter lim="800000"/>
            <a:headEnd/>
            <a:tailEnd/>
          </a:ln>
        </p:spPr>
        <p:txBody>
          <a:bodyPr/>
          <a:lstStyle/>
          <a:p>
            <a:endParaRPr lang="en-US"/>
          </a:p>
        </p:txBody>
      </p:sp>
      <p:sp>
        <p:nvSpPr>
          <p:cNvPr id="597075" name="Line 83"/>
          <p:cNvSpPr>
            <a:spLocks noChangeShapeType="1"/>
          </p:cNvSpPr>
          <p:nvPr/>
        </p:nvSpPr>
        <p:spPr bwMode="auto">
          <a:xfrm>
            <a:off x="2374900" y="5445125"/>
            <a:ext cx="103188" cy="1588"/>
          </a:xfrm>
          <a:prstGeom prst="line">
            <a:avLst/>
          </a:prstGeom>
          <a:noFill/>
          <a:ln w="3175">
            <a:solidFill>
              <a:srgbClr val="000000"/>
            </a:solidFill>
            <a:round/>
            <a:headEnd/>
            <a:tailEnd/>
          </a:ln>
        </p:spPr>
        <p:txBody>
          <a:bodyPr/>
          <a:lstStyle/>
          <a:p>
            <a:endParaRPr lang="en-US"/>
          </a:p>
        </p:txBody>
      </p:sp>
      <p:sp>
        <p:nvSpPr>
          <p:cNvPr id="597076" name="Line 84"/>
          <p:cNvSpPr>
            <a:spLocks noChangeShapeType="1"/>
          </p:cNvSpPr>
          <p:nvPr/>
        </p:nvSpPr>
        <p:spPr bwMode="auto">
          <a:xfrm>
            <a:off x="2374900" y="5468938"/>
            <a:ext cx="103188" cy="1587"/>
          </a:xfrm>
          <a:prstGeom prst="line">
            <a:avLst/>
          </a:prstGeom>
          <a:noFill/>
          <a:ln w="3175">
            <a:solidFill>
              <a:srgbClr val="000000"/>
            </a:solidFill>
            <a:round/>
            <a:headEnd/>
            <a:tailEnd/>
          </a:ln>
        </p:spPr>
        <p:txBody>
          <a:bodyPr/>
          <a:lstStyle/>
          <a:p>
            <a:endParaRPr lang="en-US"/>
          </a:p>
        </p:txBody>
      </p:sp>
      <p:sp>
        <p:nvSpPr>
          <p:cNvPr id="597077" name="Rectangle 85"/>
          <p:cNvSpPr>
            <a:spLocks noChangeArrowheads="1"/>
          </p:cNvSpPr>
          <p:nvPr/>
        </p:nvSpPr>
        <p:spPr bwMode="auto">
          <a:xfrm>
            <a:off x="2451100" y="5056188"/>
            <a:ext cx="103188" cy="100012"/>
          </a:xfrm>
          <a:prstGeom prst="rect">
            <a:avLst/>
          </a:prstGeom>
          <a:solidFill>
            <a:srgbClr val="669999"/>
          </a:solidFill>
          <a:ln w="9525">
            <a:noFill/>
            <a:miter lim="800000"/>
            <a:headEnd/>
            <a:tailEnd/>
          </a:ln>
        </p:spPr>
        <p:txBody>
          <a:bodyPr/>
          <a:lstStyle/>
          <a:p>
            <a:endParaRPr lang="en-US"/>
          </a:p>
        </p:txBody>
      </p:sp>
      <p:sp>
        <p:nvSpPr>
          <p:cNvPr id="597078" name="Rectangle 86"/>
          <p:cNvSpPr>
            <a:spLocks noChangeArrowheads="1"/>
          </p:cNvSpPr>
          <p:nvPr/>
        </p:nvSpPr>
        <p:spPr bwMode="auto">
          <a:xfrm>
            <a:off x="2451100" y="5056188"/>
            <a:ext cx="103188" cy="100012"/>
          </a:xfrm>
          <a:prstGeom prst="rect">
            <a:avLst/>
          </a:prstGeom>
          <a:noFill/>
          <a:ln w="3175">
            <a:solidFill>
              <a:srgbClr val="000000"/>
            </a:solidFill>
            <a:miter lim="800000"/>
            <a:headEnd/>
            <a:tailEnd/>
          </a:ln>
        </p:spPr>
        <p:txBody>
          <a:bodyPr/>
          <a:lstStyle/>
          <a:p>
            <a:endParaRPr lang="en-US"/>
          </a:p>
        </p:txBody>
      </p:sp>
      <p:sp>
        <p:nvSpPr>
          <p:cNvPr id="597079" name="Line 87"/>
          <p:cNvSpPr>
            <a:spLocks noChangeShapeType="1"/>
          </p:cNvSpPr>
          <p:nvPr/>
        </p:nvSpPr>
        <p:spPr bwMode="auto">
          <a:xfrm>
            <a:off x="2451100" y="5095875"/>
            <a:ext cx="103188" cy="1588"/>
          </a:xfrm>
          <a:prstGeom prst="line">
            <a:avLst/>
          </a:prstGeom>
          <a:noFill/>
          <a:ln w="3175">
            <a:solidFill>
              <a:srgbClr val="000000"/>
            </a:solidFill>
            <a:round/>
            <a:headEnd/>
            <a:tailEnd/>
          </a:ln>
        </p:spPr>
        <p:txBody>
          <a:bodyPr/>
          <a:lstStyle/>
          <a:p>
            <a:endParaRPr lang="en-US"/>
          </a:p>
        </p:txBody>
      </p:sp>
      <p:sp>
        <p:nvSpPr>
          <p:cNvPr id="597080" name="Line 88"/>
          <p:cNvSpPr>
            <a:spLocks noChangeShapeType="1"/>
          </p:cNvSpPr>
          <p:nvPr/>
        </p:nvSpPr>
        <p:spPr bwMode="auto">
          <a:xfrm>
            <a:off x="2451100" y="5119688"/>
            <a:ext cx="103188" cy="1587"/>
          </a:xfrm>
          <a:prstGeom prst="line">
            <a:avLst/>
          </a:prstGeom>
          <a:noFill/>
          <a:ln w="3175">
            <a:solidFill>
              <a:srgbClr val="000000"/>
            </a:solidFill>
            <a:round/>
            <a:headEnd/>
            <a:tailEnd/>
          </a:ln>
        </p:spPr>
        <p:txBody>
          <a:bodyPr/>
          <a:lstStyle/>
          <a:p>
            <a:endParaRPr lang="en-US"/>
          </a:p>
        </p:txBody>
      </p:sp>
      <p:sp>
        <p:nvSpPr>
          <p:cNvPr id="597081" name="Line 89"/>
          <p:cNvSpPr>
            <a:spLocks noChangeShapeType="1"/>
          </p:cNvSpPr>
          <p:nvPr/>
        </p:nvSpPr>
        <p:spPr bwMode="auto">
          <a:xfrm flipV="1">
            <a:off x="2239963" y="3405188"/>
            <a:ext cx="190500" cy="79375"/>
          </a:xfrm>
          <a:prstGeom prst="line">
            <a:avLst/>
          </a:prstGeom>
          <a:noFill/>
          <a:ln w="3175">
            <a:solidFill>
              <a:srgbClr val="000000"/>
            </a:solidFill>
            <a:round/>
            <a:headEnd/>
            <a:tailEnd/>
          </a:ln>
        </p:spPr>
        <p:txBody>
          <a:bodyPr/>
          <a:lstStyle/>
          <a:p>
            <a:endParaRPr lang="en-US"/>
          </a:p>
        </p:txBody>
      </p:sp>
      <p:sp>
        <p:nvSpPr>
          <p:cNvPr id="597082" name="Line 90"/>
          <p:cNvSpPr>
            <a:spLocks noChangeShapeType="1"/>
          </p:cNvSpPr>
          <p:nvPr/>
        </p:nvSpPr>
        <p:spPr bwMode="auto">
          <a:xfrm flipH="1">
            <a:off x="2454275" y="3475038"/>
            <a:ext cx="39688" cy="206375"/>
          </a:xfrm>
          <a:prstGeom prst="line">
            <a:avLst/>
          </a:prstGeom>
          <a:noFill/>
          <a:ln w="3175">
            <a:solidFill>
              <a:srgbClr val="000000"/>
            </a:solidFill>
            <a:round/>
            <a:headEnd/>
            <a:tailEnd/>
          </a:ln>
        </p:spPr>
        <p:txBody>
          <a:bodyPr/>
          <a:lstStyle/>
          <a:p>
            <a:endParaRPr lang="en-US"/>
          </a:p>
        </p:txBody>
      </p:sp>
      <p:sp>
        <p:nvSpPr>
          <p:cNvPr id="597083" name="Line 91"/>
          <p:cNvSpPr>
            <a:spLocks noChangeShapeType="1"/>
          </p:cNvSpPr>
          <p:nvPr/>
        </p:nvSpPr>
        <p:spPr bwMode="auto">
          <a:xfrm>
            <a:off x="2189163" y="3549650"/>
            <a:ext cx="166687" cy="136525"/>
          </a:xfrm>
          <a:prstGeom prst="line">
            <a:avLst/>
          </a:prstGeom>
          <a:noFill/>
          <a:ln w="3175">
            <a:solidFill>
              <a:srgbClr val="000000"/>
            </a:solidFill>
            <a:round/>
            <a:headEnd/>
            <a:tailEnd/>
          </a:ln>
        </p:spPr>
        <p:txBody>
          <a:bodyPr/>
          <a:lstStyle/>
          <a:p>
            <a:endParaRPr lang="en-US"/>
          </a:p>
        </p:txBody>
      </p:sp>
      <p:sp>
        <p:nvSpPr>
          <p:cNvPr id="597084" name="Line 92"/>
          <p:cNvSpPr>
            <a:spLocks noChangeShapeType="1"/>
          </p:cNvSpPr>
          <p:nvPr/>
        </p:nvSpPr>
        <p:spPr bwMode="auto">
          <a:xfrm flipV="1">
            <a:off x="2495550" y="3695700"/>
            <a:ext cx="157163" cy="71438"/>
          </a:xfrm>
          <a:prstGeom prst="line">
            <a:avLst/>
          </a:prstGeom>
          <a:noFill/>
          <a:ln w="3175">
            <a:solidFill>
              <a:srgbClr val="000000"/>
            </a:solidFill>
            <a:round/>
            <a:headEnd/>
            <a:tailEnd/>
          </a:ln>
        </p:spPr>
        <p:txBody>
          <a:bodyPr/>
          <a:lstStyle/>
          <a:p>
            <a:endParaRPr lang="en-US"/>
          </a:p>
        </p:txBody>
      </p:sp>
      <p:sp>
        <p:nvSpPr>
          <p:cNvPr id="597085" name="Rectangle 93"/>
          <p:cNvSpPr>
            <a:spLocks noChangeArrowheads="1"/>
          </p:cNvSpPr>
          <p:nvPr/>
        </p:nvSpPr>
        <p:spPr bwMode="auto">
          <a:xfrm>
            <a:off x="2122488" y="3440113"/>
            <a:ext cx="100012" cy="96837"/>
          </a:xfrm>
          <a:prstGeom prst="rect">
            <a:avLst/>
          </a:prstGeom>
          <a:solidFill>
            <a:srgbClr val="669999"/>
          </a:solidFill>
          <a:ln w="9525">
            <a:noFill/>
            <a:miter lim="800000"/>
            <a:headEnd/>
            <a:tailEnd/>
          </a:ln>
        </p:spPr>
        <p:txBody>
          <a:bodyPr/>
          <a:lstStyle/>
          <a:p>
            <a:endParaRPr lang="en-US"/>
          </a:p>
        </p:txBody>
      </p:sp>
      <p:sp>
        <p:nvSpPr>
          <p:cNvPr id="597086" name="Rectangle 94"/>
          <p:cNvSpPr>
            <a:spLocks noChangeArrowheads="1"/>
          </p:cNvSpPr>
          <p:nvPr/>
        </p:nvSpPr>
        <p:spPr bwMode="auto">
          <a:xfrm>
            <a:off x="2122488" y="3440113"/>
            <a:ext cx="100012" cy="96837"/>
          </a:xfrm>
          <a:prstGeom prst="rect">
            <a:avLst/>
          </a:prstGeom>
          <a:noFill/>
          <a:ln w="3175">
            <a:solidFill>
              <a:srgbClr val="000000"/>
            </a:solidFill>
            <a:miter lim="800000"/>
            <a:headEnd/>
            <a:tailEnd/>
          </a:ln>
        </p:spPr>
        <p:txBody>
          <a:bodyPr/>
          <a:lstStyle/>
          <a:p>
            <a:endParaRPr lang="en-US"/>
          </a:p>
        </p:txBody>
      </p:sp>
      <p:sp>
        <p:nvSpPr>
          <p:cNvPr id="597087" name="Line 95"/>
          <p:cNvSpPr>
            <a:spLocks noChangeShapeType="1"/>
          </p:cNvSpPr>
          <p:nvPr/>
        </p:nvSpPr>
        <p:spPr bwMode="auto">
          <a:xfrm>
            <a:off x="2122488" y="3476625"/>
            <a:ext cx="100012" cy="1588"/>
          </a:xfrm>
          <a:prstGeom prst="line">
            <a:avLst/>
          </a:prstGeom>
          <a:noFill/>
          <a:ln w="3175">
            <a:solidFill>
              <a:srgbClr val="000000"/>
            </a:solidFill>
            <a:round/>
            <a:headEnd/>
            <a:tailEnd/>
          </a:ln>
        </p:spPr>
        <p:txBody>
          <a:bodyPr/>
          <a:lstStyle/>
          <a:p>
            <a:endParaRPr lang="en-US"/>
          </a:p>
        </p:txBody>
      </p:sp>
      <p:sp>
        <p:nvSpPr>
          <p:cNvPr id="597088" name="Line 96"/>
          <p:cNvSpPr>
            <a:spLocks noChangeShapeType="1"/>
          </p:cNvSpPr>
          <p:nvPr/>
        </p:nvSpPr>
        <p:spPr bwMode="auto">
          <a:xfrm>
            <a:off x="2122488" y="3500438"/>
            <a:ext cx="100012" cy="1587"/>
          </a:xfrm>
          <a:prstGeom prst="line">
            <a:avLst/>
          </a:prstGeom>
          <a:noFill/>
          <a:ln w="3175">
            <a:solidFill>
              <a:srgbClr val="000000"/>
            </a:solidFill>
            <a:round/>
            <a:headEnd/>
            <a:tailEnd/>
          </a:ln>
        </p:spPr>
        <p:txBody>
          <a:bodyPr/>
          <a:lstStyle/>
          <a:p>
            <a:endParaRPr lang="en-US"/>
          </a:p>
        </p:txBody>
      </p:sp>
      <p:sp>
        <p:nvSpPr>
          <p:cNvPr id="597089" name="Rectangle 97"/>
          <p:cNvSpPr>
            <a:spLocks noChangeArrowheads="1"/>
          </p:cNvSpPr>
          <p:nvPr/>
        </p:nvSpPr>
        <p:spPr bwMode="auto">
          <a:xfrm>
            <a:off x="2667000" y="3635375"/>
            <a:ext cx="106363" cy="96838"/>
          </a:xfrm>
          <a:prstGeom prst="rect">
            <a:avLst/>
          </a:prstGeom>
          <a:solidFill>
            <a:srgbClr val="669999"/>
          </a:solidFill>
          <a:ln w="9525">
            <a:noFill/>
            <a:miter lim="800000"/>
            <a:headEnd/>
            <a:tailEnd/>
          </a:ln>
        </p:spPr>
        <p:txBody>
          <a:bodyPr/>
          <a:lstStyle/>
          <a:p>
            <a:endParaRPr lang="en-US"/>
          </a:p>
        </p:txBody>
      </p:sp>
      <p:sp>
        <p:nvSpPr>
          <p:cNvPr id="597090" name="Rectangle 98"/>
          <p:cNvSpPr>
            <a:spLocks noChangeArrowheads="1"/>
          </p:cNvSpPr>
          <p:nvPr/>
        </p:nvSpPr>
        <p:spPr bwMode="auto">
          <a:xfrm>
            <a:off x="2667000" y="3635375"/>
            <a:ext cx="106363" cy="96838"/>
          </a:xfrm>
          <a:prstGeom prst="rect">
            <a:avLst/>
          </a:prstGeom>
          <a:noFill/>
          <a:ln w="3175">
            <a:solidFill>
              <a:srgbClr val="000000"/>
            </a:solidFill>
            <a:miter lim="800000"/>
            <a:headEnd/>
            <a:tailEnd/>
          </a:ln>
        </p:spPr>
        <p:txBody>
          <a:bodyPr/>
          <a:lstStyle/>
          <a:p>
            <a:endParaRPr lang="en-US"/>
          </a:p>
        </p:txBody>
      </p:sp>
      <p:sp>
        <p:nvSpPr>
          <p:cNvPr id="597091" name="Line 99"/>
          <p:cNvSpPr>
            <a:spLocks noChangeShapeType="1"/>
          </p:cNvSpPr>
          <p:nvPr/>
        </p:nvSpPr>
        <p:spPr bwMode="auto">
          <a:xfrm>
            <a:off x="2667000" y="3675063"/>
            <a:ext cx="106363" cy="1587"/>
          </a:xfrm>
          <a:prstGeom prst="line">
            <a:avLst/>
          </a:prstGeom>
          <a:noFill/>
          <a:ln w="3175">
            <a:solidFill>
              <a:srgbClr val="000000"/>
            </a:solidFill>
            <a:round/>
            <a:headEnd/>
            <a:tailEnd/>
          </a:ln>
        </p:spPr>
        <p:txBody>
          <a:bodyPr/>
          <a:lstStyle/>
          <a:p>
            <a:endParaRPr lang="en-US"/>
          </a:p>
        </p:txBody>
      </p:sp>
      <p:sp>
        <p:nvSpPr>
          <p:cNvPr id="597092" name="Line 100"/>
          <p:cNvSpPr>
            <a:spLocks noChangeShapeType="1"/>
          </p:cNvSpPr>
          <p:nvPr/>
        </p:nvSpPr>
        <p:spPr bwMode="auto">
          <a:xfrm>
            <a:off x="2667000" y="3695700"/>
            <a:ext cx="106363" cy="1588"/>
          </a:xfrm>
          <a:prstGeom prst="line">
            <a:avLst/>
          </a:prstGeom>
          <a:noFill/>
          <a:ln w="3175">
            <a:solidFill>
              <a:srgbClr val="000000"/>
            </a:solidFill>
            <a:round/>
            <a:headEnd/>
            <a:tailEnd/>
          </a:ln>
        </p:spPr>
        <p:txBody>
          <a:bodyPr/>
          <a:lstStyle/>
          <a:p>
            <a:endParaRPr lang="en-US"/>
          </a:p>
        </p:txBody>
      </p:sp>
      <p:sp>
        <p:nvSpPr>
          <p:cNvPr id="597093" name="Rectangle 101"/>
          <p:cNvSpPr>
            <a:spLocks noChangeArrowheads="1"/>
          </p:cNvSpPr>
          <p:nvPr/>
        </p:nvSpPr>
        <p:spPr bwMode="auto">
          <a:xfrm>
            <a:off x="2374900" y="3705225"/>
            <a:ext cx="103188" cy="101600"/>
          </a:xfrm>
          <a:prstGeom prst="rect">
            <a:avLst/>
          </a:prstGeom>
          <a:solidFill>
            <a:srgbClr val="669999"/>
          </a:solidFill>
          <a:ln w="9525">
            <a:noFill/>
            <a:miter lim="800000"/>
            <a:headEnd/>
            <a:tailEnd/>
          </a:ln>
        </p:spPr>
        <p:txBody>
          <a:bodyPr/>
          <a:lstStyle/>
          <a:p>
            <a:endParaRPr lang="en-US"/>
          </a:p>
        </p:txBody>
      </p:sp>
      <p:sp>
        <p:nvSpPr>
          <p:cNvPr id="597094" name="Rectangle 102"/>
          <p:cNvSpPr>
            <a:spLocks noChangeArrowheads="1"/>
          </p:cNvSpPr>
          <p:nvPr/>
        </p:nvSpPr>
        <p:spPr bwMode="auto">
          <a:xfrm>
            <a:off x="2374900" y="3705225"/>
            <a:ext cx="103188" cy="101600"/>
          </a:xfrm>
          <a:prstGeom prst="rect">
            <a:avLst/>
          </a:prstGeom>
          <a:noFill/>
          <a:ln w="3175">
            <a:solidFill>
              <a:srgbClr val="000000"/>
            </a:solidFill>
            <a:miter lim="800000"/>
            <a:headEnd/>
            <a:tailEnd/>
          </a:ln>
        </p:spPr>
        <p:txBody>
          <a:bodyPr/>
          <a:lstStyle/>
          <a:p>
            <a:endParaRPr lang="en-US"/>
          </a:p>
        </p:txBody>
      </p:sp>
      <p:sp>
        <p:nvSpPr>
          <p:cNvPr id="597095" name="Line 103"/>
          <p:cNvSpPr>
            <a:spLocks noChangeShapeType="1"/>
          </p:cNvSpPr>
          <p:nvPr/>
        </p:nvSpPr>
        <p:spPr bwMode="auto">
          <a:xfrm>
            <a:off x="2374900" y="3741738"/>
            <a:ext cx="103188" cy="1587"/>
          </a:xfrm>
          <a:prstGeom prst="line">
            <a:avLst/>
          </a:prstGeom>
          <a:noFill/>
          <a:ln w="3175">
            <a:solidFill>
              <a:srgbClr val="000000"/>
            </a:solidFill>
            <a:round/>
            <a:headEnd/>
            <a:tailEnd/>
          </a:ln>
        </p:spPr>
        <p:txBody>
          <a:bodyPr/>
          <a:lstStyle/>
          <a:p>
            <a:endParaRPr lang="en-US"/>
          </a:p>
        </p:txBody>
      </p:sp>
      <p:sp>
        <p:nvSpPr>
          <p:cNvPr id="597096" name="Line 104"/>
          <p:cNvSpPr>
            <a:spLocks noChangeShapeType="1"/>
          </p:cNvSpPr>
          <p:nvPr/>
        </p:nvSpPr>
        <p:spPr bwMode="auto">
          <a:xfrm>
            <a:off x="2374900" y="3765550"/>
            <a:ext cx="103188" cy="1588"/>
          </a:xfrm>
          <a:prstGeom prst="line">
            <a:avLst/>
          </a:prstGeom>
          <a:noFill/>
          <a:ln w="3175">
            <a:solidFill>
              <a:srgbClr val="000000"/>
            </a:solidFill>
            <a:round/>
            <a:headEnd/>
            <a:tailEnd/>
          </a:ln>
        </p:spPr>
        <p:txBody>
          <a:bodyPr/>
          <a:lstStyle/>
          <a:p>
            <a:endParaRPr lang="en-US"/>
          </a:p>
        </p:txBody>
      </p:sp>
      <p:sp>
        <p:nvSpPr>
          <p:cNvPr id="597097" name="Rectangle 105"/>
          <p:cNvSpPr>
            <a:spLocks noChangeArrowheads="1"/>
          </p:cNvSpPr>
          <p:nvPr/>
        </p:nvSpPr>
        <p:spPr bwMode="auto">
          <a:xfrm>
            <a:off x="2451100" y="3352800"/>
            <a:ext cx="103188" cy="100013"/>
          </a:xfrm>
          <a:prstGeom prst="rect">
            <a:avLst/>
          </a:prstGeom>
          <a:solidFill>
            <a:srgbClr val="669999"/>
          </a:solidFill>
          <a:ln w="9525">
            <a:noFill/>
            <a:miter lim="800000"/>
            <a:headEnd/>
            <a:tailEnd/>
          </a:ln>
        </p:spPr>
        <p:txBody>
          <a:bodyPr/>
          <a:lstStyle/>
          <a:p>
            <a:endParaRPr lang="en-US"/>
          </a:p>
        </p:txBody>
      </p:sp>
      <p:sp>
        <p:nvSpPr>
          <p:cNvPr id="597098" name="Rectangle 106"/>
          <p:cNvSpPr>
            <a:spLocks noChangeArrowheads="1"/>
          </p:cNvSpPr>
          <p:nvPr/>
        </p:nvSpPr>
        <p:spPr bwMode="auto">
          <a:xfrm>
            <a:off x="2451100" y="3352800"/>
            <a:ext cx="103188" cy="100013"/>
          </a:xfrm>
          <a:prstGeom prst="rect">
            <a:avLst/>
          </a:prstGeom>
          <a:noFill/>
          <a:ln w="3175">
            <a:solidFill>
              <a:srgbClr val="000000"/>
            </a:solidFill>
            <a:miter lim="800000"/>
            <a:headEnd/>
            <a:tailEnd/>
          </a:ln>
        </p:spPr>
        <p:txBody>
          <a:bodyPr/>
          <a:lstStyle/>
          <a:p>
            <a:endParaRPr lang="en-US"/>
          </a:p>
        </p:txBody>
      </p:sp>
      <p:sp>
        <p:nvSpPr>
          <p:cNvPr id="597099" name="Line 107"/>
          <p:cNvSpPr>
            <a:spLocks noChangeShapeType="1"/>
          </p:cNvSpPr>
          <p:nvPr/>
        </p:nvSpPr>
        <p:spPr bwMode="auto">
          <a:xfrm>
            <a:off x="2451100" y="3392488"/>
            <a:ext cx="103188" cy="1587"/>
          </a:xfrm>
          <a:prstGeom prst="line">
            <a:avLst/>
          </a:prstGeom>
          <a:noFill/>
          <a:ln w="3175">
            <a:solidFill>
              <a:srgbClr val="000000"/>
            </a:solidFill>
            <a:round/>
            <a:headEnd/>
            <a:tailEnd/>
          </a:ln>
        </p:spPr>
        <p:txBody>
          <a:bodyPr/>
          <a:lstStyle/>
          <a:p>
            <a:endParaRPr lang="en-US"/>
          </a:p>
        </p:txBody>
      </p:sp>
      <p:sp>
        <p:nvSpPr>
          <p:cNvPr id="597100" name="Line 108"/>
          <p:cNvSpPr>
            <a:spLocks noChangeShapeType="1"/>
          </p:cNvSpPr>
          <p:nvPr/>
        </p:nvSpPr>
        <p:spPr bwMode="auto">
          <a:xfrm>
            <a:off x="2451100" y="3416300"/>
            <a:ext cx="103188" cy="1588"/>
          </a:xfrm>
          <a:prstGeom prst="line">
            <a:avLst/>
          </a:prstGeom>
          <a:noFill/>
          <a:ln w="3175">
            <a:solidFill>
              <a:srgbClr val="000000"/>
            </a:solidFill>
            <a:round/>
            <a:headEnd/>
            <a:tailEnd/>
          </a:ln>
        </p:spPr>
        <p:txBody>
          <a:bodyPr/>
          <a:lstStyle/>
          <a:p>
            <a:endParaRPr lang="en-US"/>
          </a:p>
        </p:txBody>
      </p:sp>
      <p:grpSp>
        <p:nvGrpSpPr>
          <p:cNvPr id="7" name="Group 109"/>
          <p:cNvGrpSpPr>
            <a:grpSpLocks/>
          </p:cNvGrpSpPr>
          <p:nvPr/>
        </p:nvGrpSpPr>
        <p:grpSpPr bwMode="auto">
          <a:xfrm>
            <a:off x="6269038" y="3209925"/>
            <a:ext cx="655637" cy="457200"/>
            <a:chOff x="4248" y="1194"/>
            <a:chExt cx="509" cy="355"/>
          </a:xfrm>
        </p:grpSpPr>
        <p:sp>
          <p:nvSpPr>
            <p:cNvPr id="597102" name="Line 110"/>
            <p:cNvSpPr>
              <a:spLocks noChangeShapeType="1"/>
            </p:cNvSpPr>
            <p:nvPr/>
          </p:nvSpPr>
          <p:spPr bwMode="auto">
            <a:xfrm flipV="1">
              <a:off x="4343" y="1235"/>
              <a:ext cx="146" cy="58"/>
            </a:xfrm>
            <a:prstGeom prst="line">
              <a:avLst/>
            </a:prstGeom>
            <a:noFill/>
            <a:ln w="3175">
              <a:solidFill>
                <a:srgbClr val="000000"/>
              </a:solidFill>
              <a:round/>
              <a:headEnd/>
              <a:tailEnd/>
            </a:ln>
          </p:spPr>
          <p:txBody>
            <a:bodyPr/>
            <a:lstStyle/>
            <a:p>
              <a:endParaRPr lang="en-US"/>
            </a:p>
          </p:txBody>
        </p:sp>
        <p:sp>
          <p:nvSpPr>
            <p:cNvPr id="597103" name="Line 111"/>
            <p:cNvSpPr>
              <a:spLocks noChangeShapeType="1"/>
            </p:cNvSpPr>
            <p:nvPr/>
          </p:nvSpPr>
          <p:spPr bwMode="auto">
            <a:xfrm flipH="1">
              <a:off x="4508" y="1289"/>
              <a:ext cx="32" cy="162"/>
            </a:xfrm>
            <a:prstGeom prst="line">
              <a:avLst/>
            </a:prstGeom>
            <a:noFill/>
            <a:ln w="3175">
              <a:solidFill>
                <a:srgbClr val="000000"/>
              </a:solidFill>
              <a:round/>
              <a:headEnd/>
              <a:tailEnd/>
            </a:ln>
          </p:spPr>
          <p:txBody>
            <a:bodyPr/>
            <a:lstStyle/>
            <a:p>
              <a:endParaRPr lang="en-US"/>
            </a:p>
          </p:txBody>
        </p:sp>
        <p:sp>
          <p:nvSpPr>
            <p:cNvPr id="597104" name="Line 112"/>
            <p:cNvSpPr>
              <a:spLocks noChangeShapeType="1"/>
            </p:cNvSpPr>
            <p:nvPr/>
          </p:nvSpPr>
          <p:spPr bwMode="auto">
            <a:xfrm>
              <a:off x="4307" y="1353"/>
              <a:ext cx="124" cy="102"/>
            </a:xfrm>
            <a:prstGeom prst="line">
              <a:avLst/>
            </a:prstGeom>
            <a:noFill/>
            <a:ln w="3175">
              <a:solidFill>
                <a:srgbClr val="000000"/>
              </a:solidFill>
              <a:round/>
              <a:headEnd/>
              <a:tailEnd/>
            </a:ln>
          </p:spPr>
          <p:txBody>
            <a:bodyPr/>
            <a:lstStyle/>
            <a:p>
              <a:endParaRPr lang="en-US"/>
            </a:p>
          </p:txBody>
        </p:sp>
        <p:sp>
          <p:nvSpPr>
            <p:cNvPr id="597105" name="Line 113"/>
            <p:cNvSpPr>
              <a:spLocks noChangeShapeType="1"/>
            </p:cNvSpPr>
            <p:nvPr/>
          </p:nvSpPr>
          <p:spPr bwMode="auto">
            <a:xfrm flipV="1">
              <a:off x="4543" y="1462"/>
              <a:ext cx="120" cy="57"/>
            </a:xfrm>
            <a:prstGeom prst="line">
              <a:avLst/>
            </a:prstGeom>
            <a:noFill/>
            <a:ln w="3175">
              <a:solidFill>
                <a:srgbClr val="000000"/>
              </a:solidFill>
              <a:round/>
              <a:headEnd/>
              <a:tailEnd/>
            </a:ln>
          </p:spPr>
          <p:txBody>
            <a:bodyPr/>
            <a:lstStyle/>
            <a:p>
              <a:endParaRPr lang="en-US"/>
            </a:p>
          </p:txBody>
        </p:sp>
        <p:sp>
          <p:nvSpPr>
            <p:cNvPr id="597106" name="Rectangle 114"/>
            <p:cNvSpPr>
              <a:spLocks noChangeArrowheads="1"/>
            </p:cNvSpPr>
            <p:nvPr/>
          </p:nvSpPr>
          <p:spPr bwMode="auto">
            <a:xfrm>
              <a:off x="4248" y="1262"/>
              <a:ext cx="78" cy="76"/>
            </a:xfrm>
            <a:prstGeom prst="rect">
              <a:avLst/>
            </a:prstGeom>
            <a:solidFill>
              <a:srgbClr val="669999"/>
            </a:solidFill>
            <a:ln w="9525">
              <a:noFill/>
              <a:miter lim="800000"/>
              <a:headEnd/>
              <a:tailEnd/>
            </a:ln>
          </p:spPr>
          <p:txBody>
            <a:bodyPr/>
            <a:lstStyle/>
            <a:p>
              <a:endParaRPr lang="en-US"/>
            </a:p>
          </p:txBody>
        </p:sp>
        <p:sp>
          <p:nvSpPr>
            <p:cNvPr id="597107" name="Rectangle 115"/>
            <p:cNvSpPr>
              <a:spLocks noChangeArrowheads="1"/>
            </p:cNvSpPr>
            <p:nvPr/>
          </p:nvSpPr>
          <p:spPr bwMode="auto">
            <a:xfrm>
              <a:off x="4248" y="1262"/>
              <a:ext cx="78" cy="76"/>
            </a:xfrm>
            <a:prstGeom prst="rect">
              <a:avLst/>
            </a:prstGeom>
            <a:noFill/>
            <a:ln w="3175">
              <a:solidFill>
                <a:srgbClr val="000000"/>
              </a:solidFill>
              <a:miter lim="800000"/>
              <a:headEnd/>
              <a:tailEnd/>
            </a:ln>
          </p:spPr>
          <p:txBody>
            <a:bodyPr/>
            <a:lstStyle/>
            <a:p>
              <a:endParaRPr lang="en-US"/>
            </a:p>
          </p:txBody>
        </p:sp>
        <p:sp>
          <p:nvSpPr>
            <p:cNvPr id="597108" name="Rectangle 116"/>
            <p:cNvSpPr>
              <a:spLocks noChangeArrowheads="1"/>
            </p:cNvSpPr>
            <p:nvPr/>
          </p:nvSpPr>
          <p:spPr bwMode="auto">
            <a:xfrm>
              <a:off x="4674" y="1415"/>
              <a:ext cx="83" cy="76"/>
            </a:xfrm>
            <a:prstGeom prst="rect">
              <a:avLst/>
            </a:prstGeom>
            <a:solidFill>
              <a:srgbClr val="669999"/>
            </a:solidFill>
            <a:ln w="9525">
              <a:noFill/>
              <a:miter lim="800000"/>
              <a:headEnd/>
              <a:tailEnd/>
            </a:ln>
          </p:spPr>
          <p:txBody>
            <a:bodyPr/>
            <a:lstStyle/>
            <a:p>
              <a:endParaRPr lang="en-US"/>
            </a:p>
          </p:txBody>
        </p:sp>
        <p:sp>
          <p:nvSpPr>
            <p:cNvPr id="597109" name="Rectangle 117"/>
            <p:cNvSpPr>
              <a:spLocks noChangeArrowheads="1"/>
            </p:cNvSpPr>
            <p:nvPr/>
          </p:nvSpPr>
          <p:spPr bwMode="auto">
            <a:xfrm>
              <a:off x="4674" y="1415"/>
              <a:ext cx="83" cy="76"/>
            </a:xfrm>
            <a:prstGeom prst="rect">
              <a:avLst/>
            </a:prstGeom>
            <a:noFill/>
            <a:ln w="3175">
              <a:solidFill>
                <a:srgbClr val="000000"/>
              </a:solidFill>
              <a:miter lim="800000"/>
              <a:headEnd/>
              <a:tailEnd/>
            </a:ln>
          </p:spPr>
          <p:txBody>
            <a:bodyPr/>
            <a:lstStyle/>
            <a:p>
              <a:endParaRPr lang="en-US"/>
            </a:p>
          </p:txBody>
        </p:sp>
        <p:sp>
          <p:nvSpPr>
            <p:cNvPr id="597110" name="Rectangle 118"/>
            <p:cNvSpPr>
              <a:spLocks noChangeArrowheads="1"/>
            </p:cNvSpPr>
            <p:nvPr/>
          </p:nvSpPr>
          <p:spPr bwMode="auto">
            <a:xfrm>
              <a:off x="4445" y="1470"/>
              <a:ext cx="81" cy="79"/>
            </a:xfrm>
            <a:prstGeom prst="rect">
              <a:avLst/>
            </a:prstGeom>
            <a:solidFill>
              <a:srgbClr val="669999"/>
            </a:solidFill>
            <a:ln w="9525">
              <a:noFill/>
              <a:miter lim="800000"/>
              <a:headEnd/>
              <a:tailEnd/>
            </a:ln>
          </p:spPr>
          <p:txBody>
            <a:bodyPr/>
            <a:lstStyle/>
            <a:p>
              <a:endParaRPr lang="en-US"/>
            </a:p>
          </p:txBody>
        </p:sp>
        <p:sp>
          <p:nvSpPr>
            <p:cNvPr id="597111" name="Rectangle 119"/>
            <p:cNvSpPr>
              <a:spLocks noChangeArrowheads="1"/>
            </p:cNvSpPr>
            <p:nvPr/>
          </p:nvSpPr>
          <p:spPr bwMode="auto">
            <a:xfrm>
              <a:off x="4445" y="1470"/>
              <a:ext cx="81" cy="79"/>
            </a:xfrm>
            <a:prstGeom prst="rect">
              <a:avLst/>
            </a:prstGeom>
            <a:noFill/>
            <a:ln w="3175">
              <a:solidFill>
                <a:srgbClr val="000000"/>
              </a:solidFill>
              <a:miter lim="800000"/>
              <a:headEnd/>
              <a:tailEnd/>
            </a:ln>
          </p:spPr>
          <p:txBody>
            <a:bodyPr/>
            <a:lstStyle/>
            <a:p>
              <a:endParaRPr lang="en-US"/>
            </a:p>
          </p:txBody>
        </p:sp>
        <p:sp>
          <p:nvSpPr>
            <p:cNvPr id="597112" name="Rectangle 120"/>
            <p:cNvSpPr>
              <a:spLocks noChangeArrowheads="1"/>
            </p:cNvSpPr>
            <p:nvPr/>
          </p:nvSpPr>
          <p:spPr bwMode="auto">
            <a:xfrm>
              <a:off x="4505" y="1194"/>
              <a:ext cx="81" cy="78"/>
            </a:xfrm>
            <a:prstGeom prst="rect">
              <a:avLst/>
            </a:prstGeom>
            <a:solidFill>
              <a:srgbClr val="669999"/>
            </a:solidFill>
            <a:ln w="9525">
              <a:noFill/>
              <a:miter lim="800000"/>
              <a:headEnd/>
              <a:tailEnd/>
            </a:ln>
          </p:spPr>
          <p:txBody>
            <a:bodyPr/>
            <a:lstStyle/>
            <a:p>
              <a:endParaRPr lang="en-US"/>
            </a:p>
          </p:txBody>
        </p:sp>
        <p:sp>
          <p:nvSpPr>
            <p:cNvPr id="597113" name="Rectangle 121"/>
            <p:cNvSpPr>
              <a:spLocks noChangeArrowheads="1"/>
            </p:cNvSpPr>
            <p:nvPr/>
          </p:nvSpPr>
          <p:spPr bwMode="auto">
            <a:xfrm>
              <a:off x="4505" y="1194"/>
              <a:ext cx="81" cy="78"/>
            </a:xfrm>
            <a:prstGeom prst="rect">
              <a:avLst/>
            </a:prstGeom>
            <a:noFill/>
            <a:ln w="3175">
              <a:solidFill>
                <a:srgbClr val="000000"/>
              </a:solidFill>
              <a:miter lim="800000"/>
              <a:headEnd/>
              <a:tailEnd/>
            </a:ln>
          </p:spPr>
          <p:txBody>
            <a:bodyPr/>
            <a:lstStyle/>
            <a:p>
              <a:endParaRPr lang="en-US"/>
            </a:p>
          </p:txBody>
        </p:sp>
      </p:grpSp>
      <p:grpSp>
        <p:nvGrpSpPr>
          <p:cNvPr id="8" name="Group 122"/>
          <p:cNvGrpSpPr>
            <a:grpSpLocks/>
          </p:cNvGrpSpPr>
          <p:nvPr/>
        </p:nvGrpSpPr>
        <p:grpSpPr bwMode="auto">
          <a:xfrm>
            <a:off x="6248400" y="4924425"/>
            <a:ext cx="661988" cy="519113"/>
            <a:chOff x="4255" y="2481"/>
            <a:chExt cx="495" cy="388"/>
          </a:xfrm>
        </p:grpSpPr>
        <p:sp>
          <p:nvSpPr>
            <p:cNvPr id="597115" name="Line 123"/>
            <p:cNvSpPr>
              <a:spLocks noChangeShapeType="1"/>
            </p:cNvSpPr>
            <p:nvPr/>
          </p:nvSpPr>
          <p:spPr bwMode="auto">
            <a:xfrm flipV="1">
              <a:off x="4397" y="2527"/>
              <a:ext cx="106" cy="42"/>
            </a:xfrm>
            <a:prstGeom prst="line">
              <a:avLst/>
            </a:prstGeom>
            <a:noFill/>
            <a:ln w="3175">
              <a:solidFill>
                <a:srgbClr val="000000"/>
              </a:solidFill>
              <a:round/>
              <a:headEnd/>
              <a:tailEnd/>
            </a:ln>
          </p:spPr>
          <p:txBody>
            <a:bodyPr/>
            <a:lstStyle/>
            <a:p>
              <a:endParaRPr lang="en-US"/>
            </a:p>
          </p:txBody>
        </p:sp>
        <p:sp>
          <p:nvSpPr>
            <p:cNvPr id="597116" name="Line 124"/>
            <p:cNvSpPr>
              <a:spLocks noChangeShapeType="1"/>
            </p:cNvSpPr>
            <p:nvPr/>
          </p:nvSpPr>
          <p:spPr bwMode="auto">
            <a:xfrm flipH="1">
              <a:off x="4522" y="2593"/>
              <a:ext cx="30" cy="150"/>
            </a:xfrm>
            <a:prstGeom prst="line">
              <a:avLst/>
            </a:prstGeom>
            <a:noFill/>
            <a:ln w="3175">
              <a:solidFill>
                <a:srgbClr val="000000"/>
              </a:solidFill>
              <a:round/>
              <a:headEnd/>
              <a:tailEnd/>
            </a:ln>
          </p:spPr>
          <p:txBody>
            <a:bodyPr/>
            <a:lstStyle/>
            <a:p>
              <a:endParaRPr lang="en-US"/>
            </a:p>
          </p:txBody>
        </p:sp>
        <p:sp>
          <p:nvSpPr>
            <p:cNvPr id="597117" name="Line 125"/>
            <p:cNvSpPr>
              <a:spLocks noChangeShapeType="1"/>
            </p:cNvSpPr>
            <p:nvPr/>
          </p:nvSpPr>
          <p:spPr bwMode="auto">
            <a:xfrm>
              <a:off x="4355" y="2673"/>
              <a:ext cx="90" cy="74"/>
            </a:xfrm>
            <a:prstGeom prst="line">
              <a:avLst/>
            </a:prstGeom>
            <a:noFill/>
            <a:ln w="3175">
              <a:solidFill>
                <a:srgbClr val="000000"/>
              </a:solidFill>
              <a:round/>
              <a:headEnd/>
              <a:tailEnd/>
            </a:ln>
          </p:spPr>
          <p:txBody>
            <a:bodyPr/>
            <a:lstStyle/>
            <a:p>
              <a:endParaRPr lang="en-US"/>
            </a:p>
          </p:txBody>
        </p:sp>
        <p:sp>
          <p:nvSpPr>
            <p:cNvPr id="597118" name="Line 126"/>
            <p:cNvSpPr>
              <a:spLocks noChangeShapeType="1"/>
            </p:cNvSpPr>
            <p:nvPr/>
          </p:nvSpPr>
          <p:spPr bwMode="auto">
            <a:xfrm flipV="1">
              <a:off x="4567" y="2762"/>
              <a:ext cx="92" cy="45"/>
            </a:xfrm>
            <a:prstGeom prst="line">
              <a:avLst/>
            </a:prstGeom>
            <a:noFill/>
            <a:ln w="3175">
              <a:solidFill>
                <a:srgbClr val="000000"/>
              </a:solidFill>
              <a:round/>
              <a:headEnd/>
              <a:tailEnd/>
            </a:ln>
          </p:spPr>
          <p:txBody>
            <a:bodyPr/>
            <a:lstStyle/>
            <a:p>
              <a:endParaRPr lang="en-US"/>
            </a:p>
          </p:txBody>
        </p:sp>
        <p:sp>
          <p:nvSpPr>
            <p:cNvPr id="597119" name="Rectangle 127"/>
            <p:cNvSpPr>
              <a:spLocks noChangeArrowheads="1"/>
            </p:cNvSpPr>
            <p:nvPr/>
          </p:nvSpPr>
          <p:spPr bwMode="auto">
            <a:xfrm>
              <a:off x="4255" y="2573"/>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597120" name="Rectangle 128"/>
            <p:cNvSpPr>
              <a:spLocks noChangeArrowheads="1"/>
            </p:cNvSpPr>
            <p:nvPr/>
          </p:nvSpPr>
          <p:spPr bwMode="auto">
            <a:xfrm>
              <a:off x="4429" y="2775"/>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597121" name="Rectangle 129"/>
            <p:cNvSpPr>
              <a:spLocks noChangeArrowheads="1"/>
            </p:cNvSpPr>
            <p:nvPr/>
          </p:nvSpPr>
          <p:spPr bwMode="auto">
            <a:xfrm>
              <a:off x="4519" y="2481"/>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sp>
          <p:nvSpPr>
            <p:cNvPr id="597122" name="Rectangle 130"/>
            <p:cNvSpPr>
              <a:spLocks noChangeArrowheads="1"/>
            </p:cNvSpPr>
            <p:nvPr/>
          </p:nvSpPr>
          <p:spPr bwMode="auto">
            <a:xfrm>
              <a:off x="4669" y="2663"/>
              <a:ext cx="81" cy="94"/>
            </a:xfrm>
            <a:prstGeom prst="rect">
              <a:avLst/>
            </a:prstGeom>
            <a:solidFill>
              <a:srgbClr val="000000"/>
            </a:solidFill>
            <a:ln w="9525">
              <a:noFill/>
              <a:miter lim="800000"/>
              <a:headEnd/>
              <a:tailEnd/>
            </a:ln>
            <a:effectLst/>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en-US"/>
            </a:p>
          </p:txBody>
        </p:sp>
      </p:grpSp>
    </p:spTree>
    <p:extLst>
      <p:ext uri="{BB962C8B-B14F-4D97-AF65-F5344CB8AC3E}">
        <p14:creationId xmlns:p14="http://schemas.microsoft.com/office/powerpoint/2010/main" val="15552520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en-US"/>
              <a:t>Architecture Description</a:t>
            </a:r>
          </a:p>
        </p:txBody>
      </p:sp>
      <p:sp>
        <p:nvSpPr>
          <p:cNvPr id="710659" name="Rectangle 3"/>
          <p:cNvSpPr>
            <a:spLocks noGrp="1" noChangeArrowheads="1"/>
          </p:cNvSpPr>
          <p:nvPr>
            <p:ph type="body" idx="1"/>
          </p:nvPr>
        </p:nvSpPr>
        <p:spPr/>
        <p:txBody>
          <a:bodyPr/>
          <a:lstStyle/>
          <a:p>
            <a:pPr>
              <a:lnSpc>
                <a:spcPct val="70000"/>
              </a:lnSpc>
            </a:pPr>
            <a:r>
              <a:rPr lang="en-US"/>
              <a:t>Software Architecture Document</a:t>
            </a:r>
          </a:p>
          <a:p>
            <a:pPr lvl="1">
              <a:lnSpc>
                <a:spcPct val="77000"/>
              </a:lnSpc>
            </a:pPr>
            <a:r>
              <a:rPr lang="en-US"/>
              <a:t>Represents comprehensive overview of the architecture of the software system</a:t>
            </a:r>
          </a:p>
          <a:p>
            <a:pPr lvl="1">
              <a:lnSpc>
                <a:spcPct val="77000"/>
              </a:lnSpc>
            </a:pPr>
            <a:r>
              <a:rPr lang="en-US"/>
              <a:t>Includes</a:t>
            </a:r>
          </a:p>
          <a:p>
            <a:pPr lvl="2">
              <a:lnSpc>
                <a:spcPct val="90000"/>
              </a:lnSpc>
            </a:pPr>
            <a:r>
              <a:rPr lang="en-US"/>
              <a:t>Architectural Views</a:t>
            </a:r>
          </a:p>
          <a:p>
            <a:pPr lvl="2">
              <a:lnSpc>
                <a:spcPct val="90000"/>
              </a:lnSpc>
            </a:pPr>
            <a:r>
              <a:rPr lang="en-US"/>
              <a:t>Goals and constraints	</a:t>
            </a:r>
          </a:p>
          <a:p>
            <a:pPr lvl="3">
              <a:lnSpc>
                <a:spcPct val="90000"/>
              </a:lnSpc>
            </a:pPr>
            <a:r>
              <a:rPr lang="en-US"/>
              <a:t>Requirements that architecture must support</a:t>
            </a:r>
          </a:p>
          <a:p>
            <a:pPr lvl="3">
              <a:lnSpc>
                <a:spcPct val="90000"/>
              </a:lnSpc>
            </a:pPr>
            <a:r>
              <a:rPr lang="en-US"/>
              <a:t>Technical constraints</a:t>
            </a:r>
          </a:p>
          <a:p>
            <a:pPr lvl="3">
              <a:lnSpc>
                <a:spcPct val="90000"/>
              </a:lnSpc>
            </a:pPr>
            <a:r>
              <a:rPr lang="en-US"/>
              <a:t>Change cases</a:t>
            </a:r>
          </a:p>
          <a:p>
            <a:pPr lvl="2">
              <a:lnSpc>
                <a:spcPct val="90000"/>
              </a:lnSpc>
            </a:pPr>
            <a:r>
              <a:rPr lang="en-US"/>
              <a:t>Size and performance characteristics</a:t>
            </a:r>
          </a:p>
          <a:p>
            <a:pPr lvl="2">
              <a:lnSpc>
                <a:spcPct val="90000"/>
              </a:lnSpc>
            </a:pPr>
            <a:r>
              <a:rPr lang="en-US"/>
              <a:t>Quality, extensibility, and portability targets</a:t>
            </a:r>
          </a:p>
        </p:txBody>
      </p:sp>
      <p:pic>
        <p:nvPicPr>
          <p:cNvPr id="710660" name="Picture 4"/>
          <p:cNvPicPr>
            <a:picLocks noChangeAspect="1" noChangeArrowheads="1"/>
          </p:cNvPicPr>
          <p:nvPr/>
        </p:nvPicPr>
        <p:blipFill>
          <a:blip r:embed="rId3" cstate="print"/>
          <a:srcRect/>
          <a:stretch>
            <a:fillRect/>
          </a:stretch>
        </p:blipFill>
        <p:spPr bwMode="auto">
          <a:xfrm>
            <a:off x="8153400" y="990600"/>
            <a:ext cx="760413" cy="1014413"/>
          </a:xfrm>
          <a:prstGeom prst="rect">
            <a:avLst/>
          </a:prstGeom>
          <a:noFill/>
          <a:ln w="57150">
            <a:noFill/>
            <a:miter lim="800000"/>
            <a:headEnd/>
            <a:tailEnd type="none" w="lg" len="med"/>
          </a:ln>
          <a:effectLst/>
        </p:spPr>
      </p:pic>
    </p:spTree>
    <p:extLst>
      <p:ext uri="{BB962C8B-B14F-4D97-AF65-F5344CB8AC3E}">
        <p14:creationId xmlns:p14="http://schemas.microsoft.com/office/powerpoint/2010/main" val="37509118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7" name="Rectangle 1027"/>
          <p:cNvSpPr>
            <a:spLocks noGrp="1" noChangeArrowheads="1"/>
          </p:cNvSpPr>
          <p:nvPr>
            <p:ph type="title"/>
          </p:nvPr>
        </p:nvSpPr>
        <p:spPr/>
        <p:txBody>
          <a:bodyPr/>
          <a:lstStyle/>
          <a:p>
            <a:r>
              <a:rPr lang="en-US"/>
              <a:t>Architecture Description (cont.)</a:t>
            </a:r>
          </a:p>
        </p:txBody>
      </p:sp>
      <p:sp>
        <p:nvSpPr>
          <p:cNvPr id="712708" name="Rectangle 1028"/>
          <p:cNvSpPr>
            <a:spLocks noGrp="1" noChangeArrowheads="1"/>
          </p:cNvSpPr>
          <p:nvPr>
            <p:ph type="body" idx="1"/>
          </p:nvPr>
        </p:nvSpPr>
        <p:spPr/>
        <p:txBody>
          <a:bodyPr/>
          <a:lstStyle/>
          <a:p>
            <a:r>
              <a:rPr lang="en-US"/>
              <a:t>Views are pulled from other artifacts</a:t>
            </a:r>
          </a:p>
        </p:txBody>
      </p:sp>
      <p:grpSp>
        <p:nvGrpSpPr>
          <p:cNvPr id="2" name="Group 1223"/>
          <p:cNvGrpSpPr>
            <a:grpSpLocks/>
          </p:cNvGrpSpPr>
          <p:nvPr/>
        </p:nvGrpSpPr>
        <p:grpSpPr bwMode="auto">
          <a:xfrm>
            <a:off x="546100" y="2489200"/>
            <a:ext cx="8229600" cy="4114800"/>
            <a:chOff x="336" y="1296"/>
            <a:chExt cx="5184" cy="2592"/>
          </a:xfrm>
        </p:grpSpPr>
        <p:sp>
          <p:nvSpPr>
            <p:cNvPr id="712706" name="Rectangle 1026"/>
            <p:cNvSpPr>
              <a:spLocks noChangeArrowheads="1"/>
            </p:cNvSpPr>
            <p:nvPr/>
          </p:nvSpPr>
          <p:spPr bwMode="auto">
            <a:xfrm>
              <a:off x="336" y="1296"/>
              <a:ext cx="5184" cy="2592"/>
            </a:xfrm>
            <a:prstGeom prst="rect">
              <a:avLst/>
            </a:prstGeom>
            <a:solidFill>
              <a:schemeClr val="tx1"/>
            </a:solidFill>
            <a:ln w="9525">
              <a:solidFill>
                <a:schemeClr val="tx1"/>
              </a:solidFill>
              <a:miter lim="800000"/>
              <a:headEnd/>
              <a:tailEnd/>
            </a:ln>
            <a:effectLst/>
          </p:spPr>
          <p:txBody>
            <a:bodyPr wrap="none" lIns="107950" tIns="53975" rIns="107950" bIns="53975" anchor="ctr"/>
            <a:lstStyle/>
            <a:p>
              <a:endParaRPr lang="en-US" sz="1000" b="0">
                <a:latin typeface="ZapfHumnst BT" pitchFamily="34" charset="0"/>
              </a:endParaRPr>
            </a:p>
          </p:txBody>
        </p:sp>
        <p:grpSp>
          <p:nvGrpSpPr>
            <p:cNvPr id="3" name="Group 1029"/>
            <p:cNvGrpSpPr>
              <a:grpSpLocks/>
            </p:cNvGrpSpPr>
            <p:nvPr/>
          </p:nvGrpSpPr>
          <p:grpSpPr bwMode="auto">
            <a:xfrm>
              <a:off x="768" y="2649"/>
              <a:ext cx="761" cy="615"/>
              <a:chOff x="816" y="2496"/>
              <a:chExt cx="761" cy="615"/>
            </a:xfrm>
          </p:grpSpPr>
          <p:grpSp>
            <p:nvGrpSpPr>
              <p:cNvPr id="4" name="Group 1030"/>
              <p:cNvGrpSpPr>
                <a:grpSpLocks/>
              </p:cNvGrpSpPr>
              <p:nvPr/>
            </p:nvGrpSpPr>
            <p:grpSpPr bwMode="auto">
              <a:xfrm>
                <a:off x="882" y="2496"/>
                <a:ext cx="628" cy="376"/>
                <a:chOff x="1302" y="2304"/>
                <a:chExt cx="628" cy="376"/>
              </a:xfrm>
            </p:grpSpPr>
            <p:sp>
              <p:nvSpPr>
                <p:cNvPr id="712711" name="Line 1031"/>
                <p:cNvSpPr>
                  <a:spLocks noChangeAspect="1" noChangeShapeType="1"/>
                </p:cNvSpPr>
                <p:nvPr/>
              </p:nvSpPr>
              <p:spPr bwMode="auto">
                <a:xfrm>
                  <a:off x="1429" y="2507"/>
                  <a:ext cx="111" cy="77"/>
                </a:xfrm>
                <a:prstGeom prst="line">
                  <a:avLst/>
                </a:prstGeom>
                <a:noFill/>
                <a:ln w="0">
                  <a:solidFill>
                    <a:schemeClr val="bg2"/>
                  </a:solidFill>
                  <a:round/>
                  <a:headEnd/>
                  <a:tailEnd/>
                </a:ln>
              </p:spPr>
              <p:txBody>
                <a:bodyPr/>
                <a:lstStyle/>
                <a:p>
                  <a:endParaRPr lang="en-US"/>
                </a:p>
              </p:txBody>
            </p:sp>
            <p:sp>
              <p:nvSpPr>
                <p:cNvPr id="712712" name="Rectangle 1032"/>
                <p:cNvSpPr>
                  <a:spLocks noChangeAspect="1" noChangeArrowheads="1"/>
                </p:cNvSpPr>
                <p:nvPr/>
              </p:nvSpPr>
              <p:spPr bwMode="auto">
                <a:xfrm>
                  <a:off x="1320" y="2387"/>
                  <a:ext cx="96" cy="82"/>
                </a:xfrm>
                <a:prstGeom prst="rect">
                  <a:avLst/>
                </a:prstGeom>
                <a:solidFill>
                  <a:srgbClr val="CCCCCC"/>
                </a:solidFill>
                <a:ln w="9525">
                  <a:solidFill>
                    <a:schemeClr val="bg2"/>
                  </a:solidFill>
                  <a:miter lim="800000"/>
                  <a:headEnd/>
                  <a:tailEnd/>
                </a:ln>
              </p:spPr>
              <p:txBody>
                <a:bodyPr/>
                <a:lstStyle/>
                <a:p>
                  <a:endParaRPr lang="en-US"/>
                </a:p>
              </p:txBody>
            </p:sp>
            <p:sp>
              <p:nvSpPr>
                <p:cNvPr id="712713" name="Rectangle 1033"/>
                <p:cNvSpPr>
                  <a:spLocks noChangeAspect="1" noChangeArrowheads="1"/>
                </p:cNvSpPr>
                <p:nvPr/>
              </p:nvSpPr>
              <p:spPr bwMode="auto">
                <a:xfrm>
                  <a:off x="1320" y="2387"/>
                  <a:ext cx="96" cy="82"/>
                </a:xfrm>
                <a:prstGeom prst="rect">
                  <a:avLst/>
                </a:prstGeom>
                <a:noFill/>
                <a:ln w="0">
                  <a:solidFill>
                    <a:schemeClr val="bg2"/>
                  </a:solidFill>
                  <a:miter lim="800000"/>
                  <a:headEnd/>
                  <a:tailEnd/>
                </a:ln>
              </p:spPr>
              <p:txBody>
                <a:bodyPr/>
                <a:lstStyle/>
                <a:p>
                  <a:endParaRPr lang="en-US"/>
                </a:p>
              </p:txBody>
            </p:sp>
            <p:sp>
              <p:nvSpPr>
                <p:cNvPr id="712714" name="Line 1034"/>
                <p:cNvSpPr>
                  <a:spLocks noChangeAspect="1" noChangeShapeType="1"/>
                </p:cNvSpPr>
                <p:nvPr/>
              </p:nvSpPr>
              <p:spPr bwMode="auto">
                <a:xfrm>
                  <a:off x="1320" y="2416"/>
                  <a:ext cx="96" cy="2"/>
                </a:xfrm>
                <a:prstGeom prst="line">
                  <a:avLst/>
                </a:prstGeom>
                <a:noFill/>
                <a:ln w="0">
                  <a:solidFill>
                    <a:schemeClr val="bg2"/>
                  </a:solidFill>
                  <a:round/>
                  <a:headEnd/>
                  <a:tailEnd/>
                </a:ln>
              </p:spPr>
              <p:txBody>
                <a:bodyPr/>
                <a:lstStyle/>
                <a:p>
                  <a:endParaRPr lang="en-US"/>
                </a:p>
              </p:txBody>
            </p:sp>
            <p:sp>
              <p:nvSpPr>
                <p:cNvPr id="712715" name="Line 1035"/>
                <p:cNvSpPr>
                  <a:spLocks noChangeAspect="1" noChangeShapeType="1"/>
                </p:cNvSpPr>
                <p:nvPr/>
              </p:nvSpPr>
              <p:spPr bwMode="auto">
                <a:xfrm>
                  <a:off x="1320" y="2436"/>
                  <a:ext cx="96" cy="1"/>
                </a:xfrm>
                <a:prstGeom prst="line">
                  <a:avLst/>
                </a:prstGeom>
                <a:noFill/>
                <a:ln w="0">
                  <a:solidFill>
                    <a:schemeClr val="bg2"/>
                  </a:solidFill>
                  <a:round/>
                  <a:headEnd/>
                  <a:tailEnd/>
                </a:ln>
              </p:spPr>
              <p:txBody>
                <a:bodyPr/>
                <a:lstStyle/>
                <a:p>
                  <a:endParaRPr lang="en-US"/>
                </a:p>
              </p:txBody>
            </p:sp>
            <p:sp>
              <p:nvSpPr>
                <p:cNvPr id="712716" name="Rectangle 1036"/>
                <p:cNvSpPr>
                  <a:spLocks noChangeAspect="1" noChangeArrowheads="1"/>
                </p:cNvSpPr>
                <p:nvPr/>
              </p:nvSpPr>
              <p:spPr bwMode="auto">
                <a:xfrm>
                  <a:off x="1831" y="2542"/>
                  <a:ext cx="99" cy="82"/>
                </a:xfrm>
                <a:prstGeom prst="rect">
                  <a:avLst/>
                </a:prstGeom>
                <a:solidFill>
                  <a:srgbClr val="CCCCCC"/>
                </a:solidFill>
                <a:ln w="9525">
                  <a:solidFill>
                    <a:schemeClr val="bg2"/>
                  </a:solidFill>
                  <a:miter lim="800000"/>
                  <a:headEnd/>
                  <a:tailEnd/>
                </a:ln>
              </p:spPr>
              <p:txBody>
                <a:bodyPr/>
                <a:lstStyle/>
                <a:p>
                  <a:endParaRPr lang="en-US"/>
                </a:p>
              </p:txBody>
            </p:sp>
            <p:sp>
              <p:nvSpPr>
                <p:cNvPr id="712717" name="Rectangle 1037"/>
                <p:cNvSpPr>
                  <a:spLocks noChangeAspect="1" noChangeArrowheads="1"/>
                </p:cNvSpPr>
                <p:nvPr/>
              </p:nvSpPr>
              <p:spPr bwMode="auto">
                <a:xfrm>
                  <a:off x="1831" y="2542"/>
                  <a:ext cx="99" cy="82"/>
                </a:xfrm>
                <a:prstGeom prst="rect">
                  <a:avLst/>
                </a:prstGeom>
                <a:noFill/>
                <a:ln w="0">
                  <a:solidFill>
                    <a:schemeClr val="bg2"/>
                  </a:solidFill>
                  <a:miter lim="800000"/>
                  <a:headEnd/>
                  <a:tailEnd/>
                </a:ln>
              </p:spPr>
              <p:txBody>
                <a:bodyPr/>
                <a:lstStyle/>
                <a:p>
                  <a:endParaRPr lang="en-US"/>
                </a:p>
              </p:txBody>
            </p:sp>
            <p:sp>
              <p:nvSpPr>
                <p:cNvPr id="712718" name="Line 1038"/>
                <p:cNvSpPr>
                  <a:spLocks noChangeAspect="1" noChangeShapeType="1"/>
                </p:cNvSpPr>
                <p:nvPr/>
              </p:nvSpPr>
              <p:spPr bwMode="auto">
                <a:xfrm>
                  <a:off x="1831" y="2571"/>
                  <a:ext cx="99" cy="1"/>
                </a:xfrm>
                <a:prstGeom prst="line">
                  <a:avLst/>
                </a:prstGeom>
                <a:noFill/>
                <a:ln w="0">
                  <a:solidFill>
                    <a:schemeClr val="bg2"/>
                  </a:solidFill>
                  <a:round/>
                  <a:headEnd/>
                  <a:tailEnd/>
                </a:ln>
              </p:spPr>
              <p:txBody>
                <a:bodyPr/>
                <a:lstStyle/>
                <a:p>
                  <a:endParaRPr lang="en-US"/>
                </a:p>
              </p:txBody>
            </p:sp>
            <p:sp>
              <p:nvSpPr>
                <p:cNvPr id="712719" name="Line 1039"/>
                <p:cNvSpPr>
                  <a:spLocks noChangeAspect="1" noChangeShapeType="1"/>
                </p:cNvSpPr>
                <p:nvPr/>
              </p:nvSpPr>
              <p:spPr bwMode="auto">
                <a:xfrm>
                  <a:off x="1831" y="2591"/>
                  <a:ext cx="99" cy="1"/>
                </a:xfrm>
                <a:prstGeom prst="line">
                  <a:avLst/>
                </a:prstGeom>
                <a:noFill/>
                <a:ln w="0">
                  <a:solidFill>
                    <a:schemeClr val="bg2"/>
                  </a:solidFill>
                  <a:round/>
                  <a:headEnd/>
                  <a:tailEnd/>
                </a:ln>
              </p:spPr>
              <p:txBody>
                <a:bodyPr/>
                <a:lstStyle/>
                <a:p>
                  <a:endParaRPr lang="en-US"/>
                </a:p>
              </p:txBody>
            </p:sp>
            <p:sp>
              <p:nvSpPr>
                <p:cNvPr id="712720" name="Rectangle 1040"/>
                <p:cNvSpPr>
                  <a:spLocks noChangeAspect="1" noChangeArrowheads="1"/>
                </p:cNvSpPr>
                <p:nvPr/>
              </p:nvSpPr>
              <p:spPr bwMode="auto">
                <a:xfrm>
                  <a:off x="1558" y="2598"/>
                  <a:ext cx="96" cy="82"/>
                </a:xfrm>
                <a:prstGeom prst="rect">
                  <a:avLst/>
                </a:prstGeom>
                <a:solidFill>
                  <a:srgbClr val="CCCCCC"/>
                </a:solidFill>
                <a:ln w="9525">
                  <a:solidFill>
                    <a:schemeClr val="bg2"/>
                  </a:solidFill>
                  <a:miter lim="800000"/>
                  <a:headEnd/>
                  <a:tailEnd/>
                </a:ln>
              </p:spPr>
              <p:txBody>
                <a:bodyPr/>
                <a:lstStyle/>
                <a:p>
                  <a:endParaRPr lang="en-US"/>
                </a:p>
              </p:txBody>
            </p:sp>
            <p:sp>
              <p:nvSpPr>
                <p:cNvPr id="712721" name="Rectangle 1041"/>
                <p:cNvSpPr>
                  <a:spLocks noChangeAspect="1" noChangeArrowheads="1"/>
                </p:cNvSpPr>
                <p:nvPr/>
              </p:nvSpPr>
              <p:spPr bwMode="auto">
                <a:xfrm>
                  <a:off x="1558" y="2598"/>
                  <a:ext cx="96" cy="82"/>
                </a:xfrm>
                <a:prstGeom prst="rect">
                  <a:avLst/>
                </a:prstGeom>
                <a:noFill/>
                <a:ln w="0">
                  <a:solidFill>
                    <a:schemeClr val="bg2"/>
                  </a:solidFill>
                  <a:miter lim="800000"/>
                  <a:headEnd/>
                  <a:tailEnd/>
                </a:ln>
              </p:spPr>
              <p:txBody>
                <a:bodyPr/>
                <a:lstStyle/>
                <a:p>
                  <a:endParaRPr lang="en-US"/>
                </a:p>
              </p:txBody>
            </p:sp>
            <p:sp>
              <p:nvSpPr>
                <p:cNvPr id="712722" name="Line 1042"/>
                <p:cNvSpPr>
                  <a:spLocks noChangeAspect="1" noChangeShapeType="1"/>
                </p:cNvSpPr>
                <p:nvPr/>
              </p:nvSpPr>
              <p:spPr bwMode="auto">
                <a:xfrm>
                  <a:off x="1558" y="2627"/>
                  <a:ext cx="96" cy="1"/>
                </a:xfrm>
                <a:prstGeom prst="line">
                  <a:avLst/>
                </a:prstGeom>
                <a:noFill/>
                <a:ln w="0">
                  <a:solidFill>
                    <a:schemeClr val="bg2"/>
                  </a:solidFill>
                  <a:round/>
                  <a:headEnd/>
                  <a:tailEnd/>
                </a:ln>
              </p:spPr>
              <p:txBody>
                <a:bodyPr/>
                <a:lstStyle/>
                <a:p>
                  <a:endParaRPr lang="en-US"/>
                </a:p>
              </p:txBody>
            </p:sp>
            <p:sp>
              <p:nvSpPr>
                <p:cNvPr id="712723" name="Line 1043"/>
                <p:cNvSpPr>
                  <a:spLocks noChangeAspect="1" noChangeShapeType="1"/>
                </p:cNvSpPr>
                <p:nvPr/>
              </p:nvSpPr>
              <p:spPr bwMode="auto">
                <a:xfrm>
                  <a:off x="1558" y="2647"/>
                  <a:ext cx="96" cy="1"/>
                </a:xfrm>
                <a:prstGeom prst="line">
                  <a:avLst/>
                </a:prstGeom>
                <a:noFill/>
                <a:ln w="0">
                  <a:solidFill>
                    <a:schemeClr val="bg2"/>
                  </a:solidFill>
                  <a:round/>
                  <a:headEnd/>
                  <a:tailEnd/>
                </a:ln>
              </p:spPr>
              <p:txBody>
                <a:bodyPr/>
                <a:lstStyle/>
                <a:p>
                  <a:endParaRPr lang="en-US"/>
                </a:p>
              </p:txBody>
            </p:sp>
            <p:sp>
              <p:nvSpPr>
                <p:cNvPr id="712724" name="Rectangle 1044"/>
                <p:cNvSpPr>
                  <a:spLocks noChangeAspect="1" noChangeArrowheads="1"/>
                </p:cNvSpPr>
                <p:nvPr/>
              </p:nvSpPr>
              <p:spPr bwMode="auto">
                <a:xfrm>
                  <a:off x="1628" y="2324"/>
                  <a:ext cx="99" cy="82"/>
                </a:xfrm>
                <a:prstGeom prst="rect">
                  <a:avLst/>
                </a:prstGeom>
                <a:solidFill>
                  <a:srgbClr val="CCCCCC"/>
                </a:solidFill>
                <a:ln w="9525">
                  <a:solidFill>
                    <a:schemeClr val="bg2"/>
                  </a:solidFill>
                  <a:miter lim="800000"/>
                  <a:headEnd/>
                  <a:tailEnd/>
                </a:ln>
              </p:spPr>
              <p:txBody>
                <a:bodyPr/>
                <a:lstStyle/>
                <a:p>
                  <a:endParaRPr lang="en-US"/>
                </a:p>
              </p:txBody>
            </p:sp>
            <p:sp>
              <p:nvSpPr>
                <p:cNvPr id="712725" name="Rectangle 1045"/>
                <p:cNvSpPr>
                  <a:spLocks noChangeAspect="1" noChangeArrowheads="1"/>
                </p:cNvSpPr>
                <p:nvPr/>
              </p:nvSpPr>
              <p:spPr bwMode="auto">
                <a:xfrm>
                  <a:off x="1628" y="2324"/>
                  <a:ext cx="99" cy="82"/>
                </a:xfrm>
                <a:prstGeom prst="rect">
                  <a:avLst/>
                </a:prstGeom>
                <a:noFill/>
                <a:ln w="0">
                  <a:solidFill>
                    <a:schemeClr val="bg2"/>
                  </a:solidFill>
                  <a:miter lim="800000"/>
                  <a:headEnd/>
                  <a:tailEnd/>
                </a:ln>
              </p:spPr>
              <p:txBody>
                <a:bodyPr/>
                <a:lstStyle/>
                <a:p>
                  <a:endParaRPr lang="en-US"/>
                </a:p>
              </p:txBody>
            </p:sp>
            <p:sp>
              <p:nvSpPr>
                <p:cNvPr id="712726" name="Line 1046"/>
                <p:cNvSpPr>
                  <a:spLocks noChangeAspect="1" noChangeShapeType="1"/>
                </p:cNvSpPr>
                <p:nvPr/>
              </p:nvSpPr>
              <p:spPr bwMode="auto">
                <a:xfrm>
                  <a:off x="1628" y="2353"/>
                  <a:ext cx="99" cy="1"/>
                </a:xfrm>
                <a:prstGeom prst="line">
                  <a:avLst/>
                </a:prstGeom>
                <a:noFill/>
                <a:ln w="0">
                  <a:solidFill>
                    <a:schemeClr val="bg2"/>
                  </a:solidFill>
                  <a:round/>
                  <a:headEnd/>
                  <a:tailEnd/>
                </a:ln>
              </p:spPr>
              <p:txBody>
                <a:bodyPr/>
                <a:lstStyle/>
                <a:p>
                  <a:endParaRPr lang="en-US"/>
                </a:p>
              </p:txBody>
            </p:sp>
            <p:sp>
              <p:nvSpPr>
                <p:cNvPr id="712727" name="Line 1047"/>
                <p:cNvSpPr>
                  <a:spLocks noChangeAspect="1" noChangeShapeType="1"/>
                </p:cNvSpPr>
                <p:nvPr/>
              </p:nvSpPr>
              <p:spPr bwMode="auto">
                <a:xfrm>
                  <a:off x="1628" y="2371"/>
                  <a:ext cx="99" cy="1"/>
                </a:xfrm>
                <a:prstGeom prst="line">
                  <a:avLst/>
                </a:prstGeom>
                <a:noFill/>
                <a:ln w="0">
                  <a:solidFill>
                    <a:schemeClr val="bg2"/>
                  </a:solidFill>
                  <a:round/>
                  <a:headEnd/>
                  <a:tailEnd/>
                </a:ln>
              </p:spPr>
              <p:txBody>
                <a:bodyPr/>
                <a:lstStyle/>
                <a:p>
                  <a:endParaRPr lang="en-US"/>
                </a:p>
              </p:txBody>
            </p:sp>
            <p:sp>
              <p:nvSpPr>
                <p:cNvPr id="712728" name="Line 1048"/>
                <p:cNvSpPr>
                  <a:spLocks noChangeAspect="1" noChangeShapeType="1"/>
                </p:cNvSpPr>
                <p:nvPr/>
              </p:nvSpPr>
              <p:spPr bwMode="auto">
                <a:xfrm flipV="1">
                  <a:off x="1425" y="2346"/>
                  <a:ext cx="165" cy="60"/>
                </a:xfrm>
                <a:prstGeom prst="line">
                  <a:avLst/>
                </a:prstGeom>
                <a:noFill/>
                <a:ln w="0">
                  <a:solidFill>
                    <a:schemeClr val="bg2"/>
                  </a:solidFill>
                  <a:round/>
                  <a:headEnd/>
                  <a:tailEnd/>
                </a:ln>
              </p:spPr>
              <p:txBody>
                <a:bodyPr/>
                <a:lstStyle/>
                <a:p>
                  <a:endParaRPr lang="en-US"/>
                </a:p>
              </p:txBody>
            </p:sp>
            <p:sp>
              <p:nvSpPr>
                <p:cNvPr id="712729" name="Line 1049"/>
                <p:cNvSpPr>
                  <a:spLocks noChangeAspect="1" noChangeShapeType="1"/>
                </p:cNvSpPr>
                <p:nvPr/>
              </p:nvSpPr>
              <p:spPr bwMode="auto">
                <a:xfrm flipH="1">
                  <a:off x="1613" y="2419"/>
                  <a:ext cx="32" cy="150"/>
                </a:xfrm>
                <a:prstGeom prst="line">
                  <a:avLst/>
                </a:prstGeom>
                <a:noFill/>
                <a:ln w="0">
                  <a:solidFill>
                    <a:schemeClr val="bg2"/>
                  </a:solidFill>
                  <a:round/>
                  <a:headEnd/>
                  <a:tailEnd/>
                </a:ln>
                <a:effectLst/>
              </p:spPr>
              <p:txBody>
                <a:bodyPr/>
                <a:lstStyle/>
                <a:p>
                  <a:endParaRPr lang="en-US"/>
                </a:p>
              </p:txBody>
            </p:sp>
            <p:sp>
              <p:nvSpPr>
                <p:cNvPr id="712730" name="Line 1050"/>
                <p:cNvSpPr>
                  <a:spLocks noChangeAspect="1" noChangeShapeType="1"/>
                </p:cNvSpPr>
                <p:nvPr/>
              </p:nvSpPr>
              <p:spPr bwMode="auto">
                <a:xfrm>
                  <a:off x="1413" y="2490"/>
                  <a:ext cx="110" cy="79"/>
                </a:xfrm>
                <a:prstGeom prst="line">
                  <a:avLst/>
                </a:prstGeom>
                <a:noFill/>
                <a:ln w="0">
                  <a:solidFill>
                    <a:schemeClr val="bg2"/>
                  </a:solidFill>
                  <a:round/>
                  <a:headEnd/>
                  <a:tailEnd/>
                </a:ln>
              </p:spPr>
              <p:txBody>
                <a:bodyPr/>
                <a:lstStyle/>
                <a:p>
                  <a:endParaRPr lang="en-US"/>
                </a:p>
              </p:txBody>
            </p:sp>
            <p:sp>
              <p:nvSpPr>
                <p:cNvPr id="712731" name="Line 1051"/>
                <p:cNvSpPr>
                  <a:spLocks noChangeAspect="1" noChangeShapeType="1"/>
                </p:cNvSpPr>
                <p:nvPr/>
              </p:nvSpPr>
              <p:spPr bwMode="auto">
                <a:xfrm flipV="1">
                  <a:off x="1675" y="2571"/>
                  <a:ext cx="125" cy="53"/>
                </a:xfrm>
                <a:prstGeom prst="line">
                  <a:avLst/>
                </a:prstGeom>
                <a:noFill/>
                <a:ln w="0">
                  <a:solidFill>
                    <a:schemeClr val="bg2"/>
                  </a:solidFill>
                  <a:round/>
                  <a:headEnd/>
                  <a:tailEnd/>
                </a:ln>
              </p:spPr>
              <p:txBody>
                <a:bodyPr/>
                <a:lstStyle/>
                <a:p>
                  <a:endParaRPr lang="en-US"/>
                </a:p>
              </p:txBody>
            </p:sp>
            <p:sp>
              <p:nvSpPr>
                <p:cNvPr id="712732" name="Rectangle 1052"/>
                <p:cNvSpPr>
                  <a:spLocks noChangeAspect="1" noChangeArrowheads="1"/>
                </p:cNvSpPr>
                <p:nvPr/>
              </p:nvSpPr>
              <p:spPr bwMode="auto">
                <a:xfrm>
                  <a:off x="1302" y="2371"/>
                  <a:ext cx="96" cy="83"/>
                </a:xfrm>
                <a:prstGeom prst="rect">
                  <a:avLst/>
                </a:prstGeom>
                <a:solidFill>
                  <a:srgbClr val="669999"/>
                </a:solidFill>
                <a:ln w="9525">
                  <a:solidFill>
                    <a:schemeClr val="bg2"/>
                  </a:solidFill>
                  <a:miter lim="800000"/>
                  <a:headEnd/>
                  <a:tailEnd/>
                </a:ln>
              </p:spPr>
              <p:txBody>
                <a:bodyPr/>
                <a:lstStyle/>
                <a:p>
                  <a:endParaRPr lang="en-US"/>
                </a:p>
              </p:txBody>
            </p:sp>
            <p:sp>
              <p:nvSpPr>
                <p:cNvPr id="712733" name="Rectangle 1053"/>
                <p:cNvSpPr>
                  <a:spLocks noChangeAspect="1" noChangeArrowheads="1"/>
                </p:cNvSpPr>
                <p:nvPr/>
              </p:nvSpPr>
              <p:spPr bwMode="auto">
                <a:xfrm>
                  <a:off x="1302" y="2371"/>
                  <a:ext cx="96" cy="83"/>
                </a:xfrm>
                <a:prstGeom prst="rect">
                  <a:avLst/>
                </a:prstGeom>
                <a:noFill/>
                <a:ln w="0">
                  <a:solidFill>
                    <a:schemeClr val="bg2"/>
                  </a:solidFill>
                  <a:miter lim="800000"/>
                  <a:headEnd/>
                  <a:tailEnd/>
                </a:ln>
              </p:spPr>
              <p:txBody>
                <a:bodyPr/>
                <a:lstStyle/>
                <a:p>
                  <a:endParaRPr lang="en-US"/>
                </a:p>
              </p:txBody>
            </p:sp>
            <p:sp>
              <p:nvSpPr>
                <p:cNvPr id="712734" name="Line 1054"/>
                <p:cNvSpPr>
                  <a:spLocks noChangeAspect="1" noChangeShapeType="1"/>
                </p:cNvSpPr>
                <p:nvPr/>
              </p:nvSpPr>
              <p:spPr bwMode="auto">
                <a:xfrm>
                  <a:off x="1302" y="2401"/>
                  <a:ext cx="96" cy="2"/>
                </a:xfrm>
                <a:prstGeom prst="line">
                  <a:avLst/>
                </a:prstGeom>
                <a:noFill/>
                <a:ln w="0">
                  <a:solidFill>
                    <a:schemeClr val="bg2"/>
                  </a:solidFill>
                  <a:round/>
                  <a:headEnd/>
                  <a:tailEnd/>
                </a:ln>
              </p:spPr>
              <p:txBody>
                <a:bodyPr/>
                <a:lstStyle/>
                <a:p>
                  <a:endParaRPr lang="en-US"/>
                </a:p>
              </p:txBody>
            </p:sp>
            <p:sp>
              <p:nvSpPr>
                <p:cNvPr id="712735" name="Line 1055"/>
                <p:cNvSpPr>
                  <a:spLocks noChangeAspect="1" noChangeShapeType="1"/>
                </p:cNvSpPr>
                <p:nvPr/>
              </p:nvSpPr>
              <p:spPr bwMode="auto">
                <a:xfrm>
                  <a:off x="1302" y="2419"/>
                  <a:ext cx="96" cy="2"/>
                </a:xfrm>
                <a:prstGeom prst="line">
                  <a:avLst/>
                </a:prstGeom>
                <a:noFill/>
                <a:ln w="0">
                  <a:solidFill>
                    <a:schemeClr val="bg2"/>
                  </a:solidFill>
                  <a:round/>
                  <a:headEnd/>
                  <a:tailEnd/>
                </a:ln>
              </p:spPr>
              <p:txBody>
                <a:bodyPr/>
                <a:lstStyle/>
                <a:p>
                  <a:endParaRPr lang="en-US"/>
                </a:p>
              </p:txBody>
            </p:sp>
            <p:sp>
              <p:nvSpPr>
                <p:cNvPr id="712736" name="Rectangle 1056"/>
                <p:cNvSpPr>
                  <a:spLocks noChangeAspect="1" noChangeArrowheads="1"/>
                </p:cNvSpPr>
                <p:nvPr/>
              </p:nvSpPr>
              <p:spPr bwMode="auto">
                <a:xfrm>
                  <a:off x="1815" y="2524"/>
                  <a:ext cx="98" cy="82"/>
                </a:xfrm>
                <a:prstGeom prst="rect">
                  <a:avLst/>
                </a:prstGeom>
                <a:solidFill>
                  <a:srgbClr val="669999"/>
                </a:solidFill>
                <a:ln w="9525">
                  <a:solidFill>
                    <a:schemeClr val="bg2"/>
                  </a:solidFill>
                  <a:miter lim="800000"/>
                  <a:headEnd/>
                  <a:tailEnd/>
                </a:ln>
              </p:spPr>
              <p:txBody>
                <a:bodyPr/>
                <a:lstStyle/>
                <a:p>
                  <a:endParaRPr lang="en-US"/>
                </a:p>
              </p:txBody>
            </p:sp>
            <p:sp>
              <p:nvSpPr>
                <p:cNvPr id="712737" name="Rectangle 1057"/>
                <p:cNvSpPr>
                  <a:spLocks noChangeAspect="1" noChangeArrowheads="1"/>
                </p:cNvSpPr>
                <p:nvPr/>
              </p:nvSpPr>
              <p:spPr bwMode="auto">
                <a:xfrm>
                  <a:off x="1815" y="2524"/>
                  <a:ext cx="98" cy="82"/>
                </a:xfrm>
                <a:prstGeom prst="rect">
                  <a:avLst/>
                </a:prstGeom>
                <a:noFill/>
                <a:ln w="0">
                  <a:solidFill>
                    <a:schemeClr val="bg2"/>
                  </a:solidFill>
                  <a:miter lim="800000"/>
                  <a:headEnd/>
                  <a:tailEnd/>
                </a:ln>
              </p:spPr>
              <p:txBody>
                <a:bodyPr/>
                <a:lstStyle/>
                <a:p>
                  <a:endParaRPr lang="en-US"/>
                </a:p>
              </p:txBody>
            </p:sp>
            <p:sp>
              <p:nvSpPr>
                <p:cNvPr id="712738" name="Line 1058"/>
                <p:cNvSpPr>
                  <a:spLocks noChangeAspect="1" noChangeShapeType="1"/>
                </p:cNvSpPr>
                <p:nvPr/>
              </p:nvSpPr>
              <p:spPr bwMode="auto">
                <a:xfrm>
                  <a:off x="1815" y="2556"/>
                  <a:ext cx="98" cy="1"/>
                </a:xfrm>
                <a:prstGeom prst="line">
                  <a:avLst/>
                </a:prstGeom>
                <a:noFill/>
                <a:ln w="0">
                  <a:solidFill>
                    <a:schemeClr val="bg2"/>
                  </a:solidFill>
                  <a:round/>
                  <a:headEnd/>
                  <a:tailEnd/>
                </a:ln>
              </p:spPr>
              <p:txBody>
                <a:bodyPr/>
                <a:lstStyle/>
                <a:p>
                  <a:endParaRPr lang="en-US"/>
                </a:p>
              </p:txBody>
            </p:sp>
            <p:sp>
              <p:nvSpPr>
                <p:cNvPr id="712739" name="Line 1059"/>
                <p:cNvSpPr>
                  <a:spLocks noChangeAspect="1" noChangeShapeType="1"/>
                </p:cNvSpPr>
                <p:nvPr/>
              </p:nvSpPr>
              <p:spPr bwMode="auto">
                <a:xfrm>
                  <a:off x="1815" y="2571"/>
                  <a:ext cx="98" cy="1"/>
                </a:xfrm>
                <a:prstGeom prst="line">
                  <a:avLst/>
                </a:prstGeom>
                <a:noFill/>
                <a:ln w="0">
                  <a:solidFill>
                    <a:schemeClr val="bg2"/>
                  </a:solidFill>
                  <a:round/>
                  <a:headEnd/>
                  <a:tailEnd/>
                </a:ln>
              </p:spPr>
              <p:txBody>
                <a:bodyPr/>
                <a:lstStyle/>
                <a:p>
                  <a:endParaRPr lang="en-US"/>
                </a:p>
              </p:txBody>
            </p:sp>
            <p:sp>
              <p:nvSpPr>
                <p:cNvPr id="712740" name="Rectangle 1060"/>
                <p:cNvSpPr>
                  <a:spLocks noChangeAspect="1" noChangeArrowheads="1"/>
                </p:cNvSpPr>
                <p:nvPr/>
              </p:nvSpPr>
              <p:spPr bwMode="auto">
                <a:xfrm>
                  <a:off x="1540" y="2580"/>
                  <a:ext cx="97" cy="82"/>
                </a:xfrm>
                <a:prstGeom prst="rect">
                  <a:avLst/>
                </a:prstGeom>
                <a:solidFill>
                  <a:srgbClr val="669999"/>
                </a:solidFill>
                <a:ln w="9525">
                  <a:solidFill>
                    <a:schemeClr val="bg2"/>
                  </a:solidFill>
                  <a:miter lim="800000"/>
                  <a:headEnd/>
                  <a:tailEnd/>
                </a:ln>
              </p:spPr>
              <p:txBody>
                <a:bodyPr/>
                <a:lstStyle/>
                <a:p>
                  <a:endParaRPr lang="en-US"/>
                </a:p>
              </p:txBody>
            </p:sp>
            <p:sp>
              <p:nvSpPr>
                <p:cNvPr id="712741" name="Rectangle 1061"/>
                <p:cNvSpPr>
                  <a:spLocks noChangeAspect="1" noChangeArrowheads="1"/>
                </p:cNvSpPr>
                <p:nvPr/>
              </p:nvSpPr>
              <p:spPr bwMode="auto">
                <a:xfrm>
                  <a:off x="1540" y="2580"/>
                  <a:ext cx="97" cy="82"/>
                </a:xfrm>
                <a:prstGeom prst="rect">
                  <a:avLst/>
                </a:prstGeom>
                <a:noFill/>
                <a:ln w="0">
                  <a:solidFill>
                    <a:schemeClr val="bg2"/>
                  </a:solidFill>
                  <a:miter lim="800000"/>
                  <a:headEnd/>
                  <a:tailEnd/>
                </a:ln>
              </p:spPr>
              <p:txBody>
                <a:bodyPr/>
                <a:lstStyle/>
                <a:p>
                  <a:endParaRPr lang="en-US"/>
                </a:p>
              </p:txBody>
            </p:sp>
            <p:sp>
              <p:nvSpPr>
                <p:cNvPr id="712742" name="Line 1062"/>
                <p:cNvSpPr>
                  <a:spLocks noChangeAspect="1" noChangeShapeType="1"/>
                </p:cNvSpPr>
                <p:nvPr/>
              </p:nvSpPr>
              <p:spPr bwMode="auto">
                <a:xfrm>
                  <a:off x="1540" y="2609"/>
                  <a:ext cx="97" cy="1"/>
                </a:xfrm>
                <a:prstGeom prst="line">
                  <a:avLst/>
                </a:prstGeom>
                <a:noFill/>
                <a:ln w="0">
                  <a:solidFill>
                    <a:schemeClr val="bg2"/>
                  </a:solidFill>
                  <a:round/>
                  <a:headEnd/>
                  <a:tailEnd/>
                </a:ln>
              </p:spPr>
              <p:txBody>
                <a:bodyPr/>
                <a:lstStyle/>
                <a:p>
                  <a:endParaRPr lang="en-US"/>
                </a:p>
              </p:txBody>
            </p:sp>
            <p:sp>
              <p:nvSpPr>
                <p:cNvPr id="712743" name="Line 1063"/>
                <p:cNvSpPr>
                  <a:spLocks noChangeAspect="1" noChangeShapeType="1"/>
                </p:cNvSpPr>
                <p:nvPr/>
              </p:nvSpPr>
              <p:spPr bwMode="auto">
                <a:xfrm>
                  <a:off x="1540" y="2627"/>
                  <a:ext cx="97" cy="1"/>
                </a:xfrm>
                <a:prstGeom prst="line">
                  <a:avLst/>
                </a:prstGeom>
                <a:noFill/>
                <a:ln w="0">
                  <a:solidFill>
                    <a:schemeClr val="bg2"/>
                  </a:solidFill>
                  <a:round/>
                  <a:headEnd/>
                  <a:tailEnd/>
                </a:ln>
              </p:spPr>
              <p:txBody>
                <a:bodyPr/>
                <a:lstStyle/>
                <a:p>
                  <a:endParaRPr lang="en-US"/>
                </a:p>
              </p:txBody>
            </p:sp>
            <p:sp>
              <p:nvSpPr>
                <p:cNvPr id="712744" name="Rectangle 1064"/>
                <p:cNvSpPr>
                  <a:spLocks noChangeAspect="1" noChangeArrowheads="1"/>
                </p:cNvSpPr>
                <p:nvPr/>
              </p:nvSpPr>
              <p:spPr bwMode="auto">
                <a:xfrm>
                  <a:off x="1610" y="2304"/>
                  <a:ext cx="100" cy="83"/>
                </a:xfrm>
                <a:prstGeom prst="rect">
                  <a:avLst/>
                </a:prstGeom>
                <a:solidFill>
                  <a:srgbClr val="669999"/>
                </a:solidFill>
                <a:ln w="9525">
                  <a:solidFill>
                    <a:schemeClr val="bg2"/>
                  </a:solidFill>
                  <a:miter lim="800000"/>
                  <a:headEnd/>
                  <a:tailEnd/>
                </a:ln>
              </p:spPr>
              <p:txBody>
                <a:bodyPr/>
                <a:lstStyle/>
                <a:p>
                  <a:endParaRPr lang="en-US"/>
                </a:p>
              </p:txBody>
            </p:sp>
            <p:sp>
              <p:nvSpPr>
                <p:cNvPr id="712745" name="Rectangle 1065"/>
                <p:cNvSpPr>
                  <a:spLocks noChangeAspect="1" noChangeArrowheads="1"/>
                </p:cNvSpPr>
                <p:nvPr/>
              </p:nvSpPr>
              <p:spPr bwMode="auto">
                <a:xfrm>
                  <a:off x="1610" y="2304"/>
                  <a:ext cx="100" cy="83"/>
                </a:xfrm>
                <a:prstGeom prst="rect">
                  <a:avLst/>
                </a:prstGeom>
                <a:noFill/>
                <a:ln w="0">
                  <a:solidFill>
                    <a:schemeClr val="bg2"/>
                  </a:solidFill>
                  <a:miter lim="800000"/>
                  <a:headEnd/>
                  <a:tailEnd/>
                </a:ln>
              </p:spPr>
              <p:txBody>
                <a:bodyPr/>
                <a:lstStyle/>
                <a:p>
                  <a:endParaRPr lang="en-US"/>
                </a:p>
              </p:txBody>
            </p:sp>
            <p:sp>
              <p:nvSpPr>
                <p:cNvPr id="712746" name="Line 1066"/>
                <p:cNvSpPr>
                  <a:spLocks noChangeAspect="1" noChangeShapeType="1"/>
                </p:cNvSpPr>
                <p:nvPr/>
              </p:nvSpPr>
              <p:spPr bwMode="auto">
                <a:xfrm>
                  <a:off x="1610" y="2336"/>
                  <a:ext cx="100" cy="1"/>
                </a:xfrm>
                <a:prstGeom prst="line">
                  <a:avLst/>
                </a:prstGeom>
                <a:noFill/>
                <a:ln w="0">
                  <a:solidFill>
                    <a:schemeClr val="bg2"/>
                  </a:solidFill>
                  <a:round/>
                  <a:headEnd/>
                  <a:tailEnd/>
                </a:ln>
              </p:spPr>
              <p:txBody>
                <a:bodyPr/>
                <a:lstStyle/>
                <a:p>
                  <a:endParaRPr lang="en-US"/>
                </a:p>
              </p:txBody>
            </p:sp>
            <p:sp>
              <p:nvSpPr>
                <p:cNvPr id="712747" name="Line 1067"/>
                <p:cNvSpPr>
                  <a:spLocks noChangeAspect="1" noChangeShapeType="1"/>
                </p:cNvSpPr>
                <p:nvPr/>
              </p:nvSpPr>
              <p:spPr bwMode="auto">
                <a:xfrm>
                  <a:off x="1610" y="2353"/>
                  <a:ext cx="100" cy="1"/>
                </a:xfrm>
                <a:prstGeom prst="line">
                  <a:avLst/>
                </a:prstGeom>
                <a:noFill/>
                <a:ln w="0">
                  <a:solidFill>
                    <a:schemeClr val="bg2"/>
                  </a:solidFill>
                  <a:round/>
                  <a:headEnd/>
                  <a:tailEnd/>
                </a:ln>
              </p:spPr>
              <p:txBody>
                <a:bodyPr/>
                <a:lstStyle/>
                <a:p>
                  <a:endParaRPr lang="en-US"/>
                </a:p>
              </p:txBody>
            </p:sp>
          </p:grpSp>
          <p:sp>
            <p:nvSpPr>
              <p:cNvPr id="712748" name="Text Box 1068"/>
              <p:cNvSpPr txBox="1">
                <a:spLocks noChangeArrowheads="1"/>
              </p:cNvSpPr>
              <p:nvPr/>
            </p:nvSpPr>
            <p:spPr bwMode="auto">
              <a:xfrm>
                <a:off x="816" y="2928"/>
                <a:ext cx="761" cy="183"/>
              </a:xfrm>
              <a:prstGeom prst="rect">
                <a:avLst/>
              </a:prstGeom>
              <a:noFill/>
              <a:ln w="9525">
                <a:noFill/>
                <a:miter lim="800000"/>
                <a:headEnd/>
                <a:tailEnd/>
              </a:ln>
              <a:effectLst/>
            </p:spPr>
            <p:txBody>
              <a:bodyPr wrap="none" lIns="107950" tIns="53975" rIns="107950" bIns="53975">
                <a:spAutoFit/>
              </a:bodyPr>
              <a:lstStyle/>
              <a:p>
                <a:pPr algn="l"/>
                <a:r>
                  <a:rPr lang="en-US" sz="1200">
                    <a:solidFill>
                      <a:schemeClr val="bg2"/>
                    </a:solidFill>
                    <a:latin typeface="ZapfHumnst BT" pitchFamily="34" charset="0"/>
                  </a:rPr>
                  <a:t>Design Model</a:t>
                </a:r>
              </a:p>
            </p:txBody>
          </p:sp>
        </p:grpSp>
        <p:grpSp>
          <p:nvGrpSpPr>
            <p:cNvPr id="5" name="Group 1069"/>
            <p:cNvGrpSpPr>
              <a:grpSpLocks/>
            </p:cNvGrpSpPr>
            <p:nvPr/>
          </p:nvGrpSpPr>
          <p:grpSpPr bwMode="auto">
            <a:xfrm>
              <a:off x="4272" y="2669"/>
              <a:ext cx="990" cy="576"/>
              <a:chOff x="4368" y="2736"/>
              <a:chExt cx="990" cy="576"/>
            </a:xfrm>
          </p:grpSpPr>
          <p:pic>
            <p:nvPicPr>
              <p:cNvPr id="712750" name="Picture 1070"/>
              <p:cNvPicPr>
                <a:picLocks noChangeAspect="1" noChangeArrowheads="1"/>
              </p:cNvPicPr>
              <p:nvPr/>
            </p:nvPicPr>
            <p:blipFill>
              <a:blip r:embed="rId3" cstate="print"/>
              <a:srcRect/>
              <a:stretch>
                <a:fillRect/>
              </a:stretch>
            </p:blipFill>
            <p:spPr bwMode="auto">
              <a:xfrm>
                <a:off x="4552" y="2736"/>
                <a:ext cx="622" cy="412"/>
              </a:xfrm>
              <a:prstGeom prst="rect">
                <a:avLst/>
              </a:prstGeom>
              <a:noFill/>
              <a:ln w="9525">
                <a:noFill/>
                <a:miter lim="800000"/>
                <a:headEnd/>
                <a:tailEnd/>
              </a:ln>
              <a:effectLst/>
            </p:spPr>
          </p:pic>
          <p:sp>
            <p:nvSpPr>
              <p:cNvPr id="712751" name="Text Box 1071"/>
              <p:cNvSpPr txBox="1">
                <a:spLocks noChangeArrowheads="1"/>
              </p:cNvSpPr>
              <p:nvPr/>
            </p:nvSpPr>
            <p:spPr bwMode="auto">
              <a:xfrm>
                <a:off x="4368" y="3129"/>
                <a:ext cx="990" cy="183"/>
              </a:xfrm>
              <a:prstGeom prst="rect">
                <a:avLst/>
              </a:prstGeom>
              <a:noFill/>
              <a:ln w="9525">
                <a:noFill/>
                <a:miter lim="800000"/>
                <a:headEnd/>
                <a:tailEnd/>
              </a:ln>
              <a:effectLst/>
            </p:spPr>
            <p:txBody>
              <a:bodyPr wrap="none" lIns="107950" tIns="53975" rIns="107950" bIns="53975">
                <a:spAutoFit/>
              </a:bodyPr>
              <a:lstStyle/>
              <a:p>
                <a:pPr algn="l"/>
                <a:r>
                  <a:rPr lang="en-US" sz="1200">
                    <a:solidFill>
                      <a:schemeClr val="bg2"/>
                    </a:solidFill>
                    <a:latin typeface="ZapfHumnst BT" pitchFamily="34" charset="0"/>
                  </a:rPr>
                  <a:t>Deployment Model</a:t>
                </a:r>
              </a:p>
            </p:txBody>
          </p:sp>
        </p:grpSp>
        <p:grpSp>
          <p:nvGrpSpPr>
            <p:cNvPr id="6" name="Group 1072"/>
            <p:cNvGrpSpPr>
              <a:grpSpLocks/>
            </p:cNvGrpSpPr>
            <p:nvPr/>
          </p:nvGrpSpPr>
          <p:grpSpPr bwMode="auto">
            <a:xfrm>
              <a:off x="3264" y="1584"/>
              <a:ext cx="1109" cy="615"/>
              <a:chOff x="3216" y="1632"/>
              <a:chExt cx="1109" cy="615"/>
            </a:xfrm>
          </p:grpSpPr>
          <p:grpSp>
            <p:nvGrpSpPr>
              <p:cNvPr id="7" name="Group 1073"/>
              <p:cNvGrpSpPr>
                <a:grpSpLocks/>
              </p:cNvGrpSpPr>
              <p:nvPr/>
            </p:nvGrpSpPr>
            <p:grpSpPr bwMode="auto">
              <a:xfrm>
                <a:off x="3457" y="1632"/>
                <a:ext cx="668" cy="418"/>
                <a:chOff x="1438" y="1488"/>
                <a:chExt cx="668" cy="418"/>
              </a:xfrm>
            </p:grpSpPr>
            <p:sp>
              <p:nvSpPr>
                <p:cNvPr id="712754" name="Line 1074"/>
                <p:cNvSpPr>
                  <a:spLocks noChangeAspect="1" noChangeShapeType="1"/>
                </p:cNvSpPr>
                <p:nvPr/>
              </p:nvSpPr>
              <p:spPr bwMode="auto">
                <a:xfrm>
                  <a:off x="1600" y="1708"/>
                  <a:ext cx="105" cy="78"/>
                </a:xfrm>
                <a:prstGeom prst="line">
                  <a:avLst/>
                </a:prstGeom>
                <a:noFill/>
                <a:ln w="6350">
                  <a:solidFill>
                    <a:schemeClr val="bg2"/>
                  </a:solidFill>
                  <a:round/>
                  <a:headEnd/>
                  <a:tailEnd/>
                </a:ln>
              </p:spPr>
              <p:txBody>
                <a:bodyPr/>
                <a:lstStyle/>
                <a:p>
                  <a:endParaRPr lang="en-US"/>
                </a:p>
              </p:txBody>
            </p:sp>
            <p:sp>
              <p:nvSpPr>
                <p:cNvPr id="712755" name="Rectangle 1075"/>
                <p:cNvSpPr>
                  <a:spLocks noChangeAspect="1" noChangeArrowheads="1"/>
                </p:cNvSpPr>
                <p:nvPr/>
              </p:nvSpPr>
              <p:spPr bwMode="auto">
                <a:xfrm>
                  <a:off x="2008" y="1683"/>
                  <a:ext cx="98" cy="87"/>
                </a:xfrm>
                <a:prstGeom prst="rect">
                  <a:avLst/>
                </a:prstGeom>
                <a:solidFill>
                  <a:srgbClr val="CCCCCC"/>
                </a:solidFill>
                <a:ln w="9525">
                  <a:solidFill>
                    <a:schemeClr val="bg2"/>
                  </a:solidFill>
                  <a:miter lim="800000"/>
                  <a:headEnd/>
                  <a:tailEnd/>
                </a:ln>
              </p:spPr>
              <p:txBody>
                <a:bodyPr/>
                <a:lstStyle/>
                <a:p>
                  <a:endParaRPr lang="en-US"/>
                </a:p>
              </p:txBody>
            </p:sp>
            <p:sp>
              <p:nvSpPr>
                <p:cNvPr id="712756" name="Rectangle 1076"/>
                <p:cNvSpPr>
                  <a:spLocks noChangeAspect="1" noChangeArrowheads="1"/>
                </p:cNvSpPr>
                <p:nvPr/>
              </p:nvSpPr>
              <p:spPr bwMode="auto">
                <a:xfrm>
                  <a:off x="2008" y="1683"/>
                  <a:ext cx="98" cy="87"/>
                </a:xfrm>
                <a:prstGeom prst="rect">
                  <a:avLst/>
                </a:prstGeom>
                <a:noFill/>
                <a:ln w="0">
                  <a:solidFill>
                    <a:schemeClr val="bg2"/>
                  </a:solidFill>
                  <a:miter lim="800000"/>
                  <a:headEnd/>
                  <a:tailEnd/>
                </a:ln>
              </p:spPr>
              <p:txBody>
                <a:bodyPr/>
                <a:lstStyle/>
                <a:p>
                  <a:endParaRPr lang="en-US"/>
                </a:p>
              </p:txBody>
            </p:sp>
            <p:sp>
              <p:nvSpPr>
                <p:cNvPr id="712757" name="Freeform 1077"/>
                <p:cNvSpPr>
                  <a:spLocks noChangeAspect="1"/>
                </p:cNvSpPr>
                <p:nvPr/>
              </p:nvSpPr>
              <p:spPr bwMode="auto">
                <a:xfrm>
                  <a:off x="1976" y="1717"/>
                  <a:ext cx="68" cy="13"/>
                </a:xfrm>
                <a:custGeom>
                  <a:avLst/>
                  <a:gdLst/>
                  <a:ahLst/>
                  <a:cxnLst>
                    <a:cxn ang="0">
                      <a:pos x="23" y="0"/>
                    </a:cxn>
                    <a:cxn ang="0">
                      <a:pos x="24" y="0"/>
                    </a:cxn>
                    <a:cxn ang="0">
                      <a:pos x="26" y="0"/>
                    </a:cxn>
                    <a:cxn ang="0">
                      <a:pos x="28" y="0"/>
                    </a:cxn>
                    <a:cxn ang="0">
                      <a:pos x="30" y="0"/>
                    </a:cxn>
                    <a:cxn ang="0">
                      <a:pos x="32" y="0"/>
                    </a:cxn>
                    <a:cxn ang="0">
                      <a:pos x="34" y="0"/>
                    </a:cxn>
                    <a:cxn ang="0">
                      <a:pos x="34" y="2"/>
                    </a:cxn>
                    <a:cxn ang="0">
                      <a:pos x="36" y="2"/>
                    </a:cxn>
                    <a:cxn ang="0">
                      <a:pos x="38" y="2"/>
                    </a:cxn>
                    <a:cxn ang="0">
                      <a:pos x="39" y="2"/>
                    </a:cxn>
                    <a:cxn ang="0">
                      <a:pos x="41" y="2"/>
                    </a:cxn>
                    <a:cxn ang="0">
                      <a:pos x="43" y="2"/>
                    </a:cxn>
                    <a:cxn ang="0">
                      <a:pos x="43" y="4"/>
                    </a:cxn>
                    <a:cxn ang="0">
                      <a:pos x="45" y="4"/>
                    </a:cxn>
                    <a:cxn ang="0">
                      <a:pos x="45" y="6"/>
                    </a:cxn>
                    <a:cxn ang="0">
                      <a:pos x="45" y="7"/>
                    </a:cxn>
                    <a:cxn ang="0">
                      <a:pos x="43" y="7"/>
                    </a:cxn>
                    <a:cxn ang="0">
                      <a:pos x="41" y="7"/>
                    </a:cxn>
                    <a:cxn ang="0">
                      <a:pos x="39" y="7"/>
                    </a:cxn>
                    <a:cxn ang="0">
                      <a:pos x="39" y="9"/>
                    </a:cxn>
                    <a:cxn ang="0">
                      <a:pos x="38" y="9"/>
                    </a:cxn>
                    <a:cxn ang="0">
                      <a:pos x="36" y="9"/>
                    </a:cxn>
                    <a:cxn ang="0">
                      <a:pos x="34" y="9"/>
                    </a:cxn>
                    <a:cxn ang="0">
                      <a:pos x="32" y="9"/>
                    </a:cxn>
                    <a:cxn ang="0">
                      <a:pos x="30" y="9"/>
                    </a:cxn>
                    <a:cxn ang="0">
                      <a:pos x="28" y="9"/>
                    </a:cxn>
                    <a:cxn ang="0">
                      <a:pos x="26" y="9"/>
                    </a:cxn>
                    <a:cxn ang="0">
                      <a:pos x="24" y="9"/>
                    </a:cxn>
                    <a:cxn ang="0">
                      <a:pos x="23" y="9"/>
                    </a:cxn>
                    <a:cxn ang="0">
                      <a:pos x="21" y="9"/>
                    </a:cxn>
                    <a:cxn ang="0">
                      <a:pos x="19" y="9"/>
                    </a:cxn>
                    <a:cxn ang="0">
                      <a:pos x="17" y="9"/>
                    </a:cxn>
                    <a:cxn ang="0">
                      <a:pos x="15" y="9"/>
                    </a:cxn>
                    <a:cxn ang="0">
                      <a:pos x="13" y="9"/>
                    </a:cxn>
                    <a:cxn ang="0">
                      <a:pos x="11" y="9"/>
                    </a:cxn>
                    <a:cxn ang="0">
                      <a:pos x="9" y="9"/>
                    </a:cxn>
                    <a:cxn ang="0">
                      <a:pos x="7" y="9"/>
                    </a:cxn>
                    <a:cxn ang="0">
                      <a:pos x="6" y="7"/>
                    </a:cxn>
                    <a:cxn ang="0">
                      <a:pos x="4" y="7"/>
                    </a:cxn>
                    <a:cxn ang="0">
                      <a:pos x="2" y="7"/>
                    </a:cxn>
                    <a:cxn ang="0">
                      <a:pos x="2" y="6"/>
                    </a:cxn>
                    <a:cxn ang="0">
                      <a:pos x="0" y="6"/>
                    </a:cxn>
                    <a:cxn ang="0">
                      <a:pos x="0" y="4"/>
                    </a:cxn>
                    <a:cxn ang="0">
                      <a:pos x="2" y="4"/>
                    </a:cxn>
                    <a:cxn ang="0">
                      <a:pos x="4" y="4"/>
                    </a:cxn>
                    <a:cxn ang="0">
                      <a:pos x="4" y="2"/>
                    </a:cxn>
                    <a:cxn ang="0">
                      <a:pos x="6" y="2"/>
                    </a:cxn>
                    <a:cxn ang="0">
                      <a:pos x="7" y="2"/>
                    </a:cxn>
                    <a:cxn ang="0">
                      <a:pos x="9" y="2"/>
                    </a:cxn>
                    <a:cxn ang="0">
                      <a:pos x="11" y="2"/>
                    </a:cxn>
                    <a:cxn ang="0">
                      <a:pos x="13" y="0"/>
                    </a:cxn>
                    <a:cxn ang="0">
                      <a:pos x="15" y="0"/>
                    </a:cxn>
                    <a:cxn ang="0">
                      <a:pos x="17" y="0"/>
                    </a:cxn>
                    <a:cxn ang="0">
                      <a:pos x="19" y="0"/>
                    </a:cxn>
                    <a:cxn ang="0">
                      <a:pos x="21" y="0"/>
                    </a:cxn>
                    <a:cxn ang="0">
                      <a:pos x="23" y="0"/>
                    </a:cxn>
                  </a:cxnLst>
                  <a:rect l="0" t="0" r="r" b="b"/>
                  <a:pathLst>
                    <a:path w="45" h="9">
                      <a:moveTo>
                        <a:pt x="23" y="0"/>
                      </a:moveTo>
                      <a:lnTo>
                        <a:pt x="24" y="0"/>
                      </a:lnTo>
                      <a:lnTo>
                        <a:pt x="26" y="0"/>
                      </a:lnTo>
                      <a:lnTo>
                        <a:pt x="28" y="0"/>
                      </a:lnTo>
                      <a:lnTo>
                        <a:pt x="30" y="0"/>
                      </a:lnTo>
                      <a:lnTo>
                        <a:pt x="32" y="0"/>
                      </a:lnTo>
                      <a:lnTo>
                        <a:pt x="34" y="0"/>
                      </a:lnTo>
                      <a:lnTo>
                        <a:pt x="34" y="2"/>
                      </a:lnTo>
                      <a:lnTo>
                        <a:pt x="36" y="2"/>
                      </a:lnTo>
                      <a:lnTo>
                        <a:pt x="38" y="2"/>
                      </a:lnTo>
                      <a:lnTo>
                        <a:pt x="39" y="2"/>
                      </a:lnTo>
                      <a:lnTo>
                        <a:pt x="41" y="2"/>
                      </a:lnTo>
                      <a:lnTo>
                        <a:pt x="43" y="2"/>
                      </a:lnTo>
                      <a:lnTo>
                        <a:pt x="43" y="4"/>
                      </a:lnTo>
                      <a:lnTo>
                        <a:pt x="45" y="4"/>
                      </a:lnTo>
                      <a:lnTo>
                        <a:pt x="45" y="6"/>
                      </a:lnTo>
                      <a:lnTo>
                        <a:pt x="45" y="7"/>
                      </a:lnTo>
                      <a:lnTo>
                        <a:pt x="43" y="7"/>
                      </a:lnTo>
                      <a:lnTo>
                        <a:pt x="41" y="7"/>
                      </a:lnTo>
                      <a:lnTo>
                        <a:pt x="39" y="7"/>
                      </a:lnTo>
                      <a:lnTo>
                        <a:pt x="39" y="9"/>
                      </a:lnTo>
                      <a:lnTo>
                        <a:pt x="38" y="9"/>
                      </a:lnTo>
                      <a:lnTo>
                        <a:pt x="36" y="9"/>
                      </a:lnTo>
                      <a:lnTo>
                        <a:pt x="34" y="9"/>
                      </a:lnTo>
                      <a:lnTo>
                        <a:pt x="32" y="9"/>
                      </a:lnTo>
                      <a:lnTo>
                        <a:pt x="30" y="9"/>
                      </a:lnTo>
                      <a:lnTo>
                        <a:pt x="28" y="9"/>
                      </a:lnTo>
                      <a:lnTo>
                        <a:pt x="26" y="9"/>
                      </a:lnTo>
                      <a:lnTo>
                        <a:pt x="24" y="9"/>
                      </a:lnTo>
                      <a:lnTo>
                        <a:pt x="23" y="9"/>
                      </a:lnTo>
                      <a:lnTo>
                        <a:pt x="21" y="9"/>
                      </a:lnTo>
                      <a:lnTo>
                        <a:pt x="19" y="9"/>
                      </a:lnTo>
                      <a:lnTo>
                        <a:pt x="17" y="9"/>
                      </a:lnTo>
                      <a:lnTo>
                        <a:pt x="15" y="9"/>
                      </a:lnTo>
                      <a:lnTo>
                        <a:pt x="13" y="9"/>
                      </a:lnTo>
                      <a:lnTo>
                        <a:pt x="11" y="9"/>
                      </a:lnTo>
                      <a:lnTo>
                        <a:pt x="9" y="9"/>
                      </a:lnTo>
                      <a:lnTo>
                        <a:pt x="7" y="9"/>
                      </a:lnTo>
                      <a:lnTo>
                        <a:pt x="6" y="7"/>
                      </a:lnTo>
                      <a:lnTo>
                        <a:pt x="4" y="7"/>
                      </a:lnTo>
                      <a:lnTo>
                        <a:pt x="2" y="7"/>
                      </a:lnTo>
                      <a:lnTo>
                        <a:pt x="2" y="6"/>
                      </a:lnTo>
                      <a:lnTo>
                        <a:pt x="0" y="6"/>
                      </a:lnTo>
                      <a:lnTo>
                        <a:pt x="0" y="4"/>
                      </a:lnTo>
                      <a:lnTo>
                        <a:pt x="2" y="4"/>
                      </a:lnTo>
                      <a:lnTo>
                        <a:pt x="4" y="4"/>
                      </a:lnTo>
                      <a:lnTo>
                        <a:pt x="4" y="2"/>
                      </a:lnTo>
                      <a:lnTo>
                        <a:pt x="6" y="2"/>
                      </a:lnTo>
                      <a:lnTo>
                        <a:pt x="7" y="2"/>
                      </a:lnTo>
                      <a:lnTo>
                        <a:pt x="9" y="2"/>
                      </a:lnTo>
                      <a:lnTo>
                        <a:pt x="11" y="2"/>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en-US"/>
                </a:p>
              </p:txBody>
            </p:sp>
            <p:sp>
              <p:nvSpPr>
                <p:cNvPr id="712758" name="Freeform 1078"/>
                <p:cNvSpPr>
                  <a:spLocks noChangeAspect="1"/>
                </p:cNvSpPr>
                <p:nvPr/>
              </p:nvSpPr>
              <p:spPr bwMode="auto">
                <a:xfrm>
                  <a:off x="1976" y="1717"/>
                  <a:ext cx="68" cy="13"/>
                </a:xfrm>
                <a:custGeom>
                  <a:avLst/>
                  <a:gdLst/>
                  <a:ahLst/>
                  <a:cxnLst>
                    <a:cxn ang="0">
                      <a:pos x="23" y="0"/>
                    </a:cxn>
                    <a:cxn ang="0">
                      <a:pos x="32" y="0"/>
                    </a:cxn>
                    <a:cxn ang="0">
                      <a:pos x="39" y="2"/>
                    </a:cxn>
                    <a:cxn ang="0">
                      <a:pos x="43" y="4"/>
                    </a:cxn>
                    <a:cxn ang="0">
                      <a:pos x="45" y="6"/>
                    </a:cxn>
                    <a:cxn ang="0">
                      <a:pos x="43" y="7"/>
                    </a:cxn>
                    <a:cxn ang="0">
                      <a:pos x="39" y="9"/>
                    </a:cxn>
                    <a:cxn ang="0">
                      <a:pos x="32" y="9"/>
                    </a:cxn>
                    <a:cxn ang="0">
                      <a:pos x="23" y="9"/>
                    </a:cxn>
                    <a:cxn ang="0">
                      <a:pos x="15" y="9"/>
                    </a:cxn>
                    <a:cxn ang="0">
                      <a:pos x="7" y="9"/>
                    </a:cxn>
                    <a:cxn ang="0">
                      <a:pos x="2" y="7"/>
                    </a:cxn>
                    <a:cxn ang="0">
                      <a:pos x="0" y="6"/>
                    </a:cxn>
                    <a:cxn ang="0">
                      <a:pos x="2" y="4"/>
                    </a:cxn>
                    <a:cxn ang="0">
                      <a:pos x="7" y="2"/>
                    </a:cxn>
                    <a:cxn ang="0">
                      <a:pos x="15" y="0"/>
                    </a:cxn>
                    <a:cxn ang="0">
                      <a:pos x="23" y="0"/>
                    </a:cxn>
                  </a:cxnLst>
                  <a:rect l="0" t="0" r="r" b="b"/>
                  <a:pathLst>
                    <a:path w="45" h="9">
                      <a:moveTo>
                        <a:pt x="23" y="0"/>
                      </a:moveTo>
                      <a:lnTo>
                        <a:pt x="32" y="0"/>
                      </a:lnTo>
                      <a:lnTo>
                        <a:pt x="39" y="2"/>
                      </a:lnTo>
                      <a:lnTo>
                        <a:pt x="43" y="4"/>
                      </a:lnTo>
                      <a:lnTo>
                        <a:pt x="45" y="6"/>
                      </a:lnTo>
                      <a:lnTo>
                        <a:pt x="43" y="7"/>
                      </a:lnTo>
                      <a:lnTo>
                        <a:pt x="39" y="9"/>
                      </a:lnTo>
                      <a:lnTo>
                        <a:pt x="32" y="9"/>
                      </a:lnTo>
                      <a:lnTo>
                        <a:pt x="23" y="9"/>
                      </a:lnTo>
                      <a:lnTo>
                        <a:pt x="15" y="9"/>
                      </a:lnTo>
                      <a:lnTo>
                        <a:pt x="7" y="9"/>
                      </a:lnTo>
                      <a:lnTo>
                        <a:pt x="2" y="7"/>
                      </a:lnTo>
                      <a:lnTo>
                        <a:pt x="0" y="6"/>
                      </a:lnTo>
                      <a:lnTo>
                        <a:pt x="2" y="4"/>
                      </a:lnTo>
                      <a:lnTo>
                        <a:pt x="7" y="2"/>
                      </a:lnTo>
                      <a:lnTo>
                        <a:pt x="15" y="0"/>
                      </a:lnTo>
                      <a:lnTo>
                        <a:pt x="23" y="0"/>
                      </a:lnTo>
                    </a:path>
                  </a:pathLst>
                </a:custGeom>
                <a:noFill/>
                <a:ln w="0">
                  <a:solidFill>
                    <a:schemeClr val="bg2"/>
                  </a:solidFill>
                  <a:prstDash val="solid"/>
                  <a:round/>
                  <a:headEnd/>
                  <a:tailEnd/>
                </a:ln>
              </p:spPr>
              <p:txBody>
                <a:bodyPr/>
                <a:lstStyle/>
                <a:p>
                  <a:endParaRPr lang="en-US"/>
                </a:p>
              </p:txBody>
            </p:sp>
            <p:sp>
              <p:nvSpPr>
                <p:cNvPr id="712759" name="Freeform 1079"/>
                <p:cNvSpPr>
                  <a:spLocks noChangeAspect="1"/>
                </p:cNvSpPr>
                <p:nvPr/>
              </p:nvSpPr>
              <p:spPr bwMode="auto">
                <a:xfrm>
                  <a:off x="1976" y="1745"/>
                  <a:ext cx="68" cy="14"/>
                </a:xfrm>
                <a:custGeom>
                  <a:avLst/>
                  <a:gdLst/>
                  <a:ahLst/>
                  <a:cxnLst>
                    <a:cxn ang="0">
                      <a:pos x="23" y="0"/>
                    </a:cxn>
                    <a:cxn ang="0">
                      <a:pos x="24" y="0"/>
                    </a:cxn>
                    <a:cxn ang="0">
                      <a:pos x="26" y="0"/>
                    </a:cxn>
                    <a:cxn ang="0">
                      <a:pos x="28" y="0"/>
                    </a:cxn>
                    <a:cxn ang="0">
                      <a:pos x="30" y="0"/>
                    </a:cxn>
                    <a:cxn ang="0">
                      <a:pos x="32" y="0"/>
                    </a:cxn>
                    <a:cxn ang="0">
                      <a:pos x="34" y="0"/>
                    </a:cxn>
                    <a:cxn ang="0">
                      <a:pos x="34" y="1"/>
                    </a:cxn>
                    <a:cxn ang="0">
                      <a:pos x="36" y="1"/>
                    </a:cxn>
                    <a:cxn ang="0">
                      <a:pos x="38" y="1"/>
                    </a:cxn>
                    <a:cxn ang="0">
                      <a:pos x="39" y="1"/>
                    </a:cxn>
                    <a:cxn ang="0">
                      <a:pos x="41" y="1"/>
                    </a:cxn>
                    <a:cxn ang="0">
                      <a:pos x="43" y="1"/>
                    </a:cxn>
                    <a:cxn ang="0">
                      <a:pos x="43" y="3"/>
                    </a:cxn>
                    <a:cxn ang="0">
                      <a:pos x="45" y="3"/>
                    </a:cxn>
                    <a:cxn ang="0">
                      <a:pos x="45" y="5"/>
                    </a:cxn>
                    <a:cxn ang="0">
                      <a:pos x="45" y="7"/>
                    </a:cxn>
                    <a:cxn ang="0">
                      <a:pos x="43" y="7"/>
                    </a:cxn>
                    <a:cxn ang="0">
                      <a:pos x="41" y="7"/>
                    </a:cxn>
                    <a:cxn ang="0">
                      <a:pos x="39" y="9"/>
                    </a:cxn>
                    <a:cxn ang="0">
                      <a:pos x="38" y="9"/>
                    </a:cxn>
                    <a:cxn ang="0">
                      <a:pos x="36" y="9"/>
                    </a:cxn>
                    <a:cxn ang="0">
                      <a:pos x="34" y="9"/>
                    </a:cxn>
                    <a:cxn ang="0">
                      <a:pos x="32" y="9"/>
                    </a:cxn>
                    <a:cxn ang="0">
                      <a:pos x="30" y="9"/>
                    </a:cxn>
                    <a:cxn ang="0">
                      <a:pos x="28" y="9"/>
                    </a:cxn>
                    <a:cxn ang="0">
                      <a:pos x="26" y="9"/>
                    </a:cxn>
                    <a:cxn ang="0">
                      <a:pos x="24" y="9"/>
                    </a:cxn>
                    <a:cxn ang="0">
                      <a:pos x="23" y="9"/>
                    </a:cxn>
                    <a:cxn ang="0">
                      <a:pos x="21" y="9"/>
                    </a:cxn>
                    <a:cxn ang="0">
                      <a:pos x="19" y="9"/>
                    </a:cxn>
                    <a:cxn ang="0">
                      <a:pos x="17" y="9"/>
                    </a:cxn>
                    <a:cxn ang="0">
                      <a:pos x="15" y="9"/>
                    </a:cxn>
                    <a:cxn ang="0">
                      <a:pos x="13" y="9"/>
                    </a:cxn>
                    <a:cxn ang="0">
                      <a:pos x="11" y="9"/>
                    </a:cxn>
                    <a:cxn ang="0">
                      <a:pos x="9" y="9"/>
                    </a:cxn>
                    <a:cxn ang="0">
                      <a:pos x="7" y="9"/>
                    </a:cxn>
                    <a:cxn ang="0">
                      <a:pos x="6" y="9"/>
                    </a:cxn>
                    <a:cxn ang="0">
                      <a:pos x="6" y="7"/>
                    </a:cxn>
                    <a:cxn ang="0">
                      <a:pos x="4" y="7"/>
                    </a:cxn>
                    <a:cxn ang="0">
                      <a:pos x="2" y="7"/>
                    </a:cxn>
                    <a:cxn ang="0">
                      <a:pos x="2" y="5"/>
                    </a:cxn>
                    <a:cxn ang="0">
                      <a:pos x="0" y="5"/>
                    </a:cxn>
                    <a:cxn ang="0">
                      <a:pos x="0" y="3"/>
                    </a:cxn>
                    <a:cxn ang="0">
                      <a:pos x="2" y="3"/>
                    </a:cxn>
                    <a:cxn ang="0">
                      <a:pos x="4" y="3"/>
                    </a:cxn>
                    <a:cxn ang="0">
                      <a:pos x="4" y="1"/>
                    </a:cxn>
                    <a:cxn ang="0">
                      <a:pos x="6" y="1"/>
                    </a:cxn>
                    <a:cxn ang="0">
                      <a:pos x="7" y="1"/>
                    </a:cxn>
                    <a:cxn ang="0">
                      <a:pos x="9" y="1"/>
                    </a:cxn>
                    <a:cxn ang="0">
                      <a:pos x="11" y="1"/>
                    </a:cxn>
                    <a:cxn ang="0">
                      <a:pos x="13" y="0"/>
                    </a:cxn>
                    <a:cxn ang="0">
                      <a:pos x="15" y="0"/>
                    </a:cxn>
                    <a:cxn ang="0">
                      <a:pos x="17" y="0"/>
                    </a:cxn>
                    <a:cxn ang="0">
                      <a:pos x="19" y="0"/>
                    </a:cxn>
                    <a:cxn ang="0">
                      <a:pos x="21" y="0"/>
                    </a:cxn>
                    <a:cxn ang="0">
                      <a:pos x="23" y="0"/>
                    </a:cxn>
                  </a:cxnLst>
                  <a:rect l="0" t="0" r="r" b="b"/>
                  <a:pathLst>
                    <a:path w="45" h="9">
                      <a:moveTo>
                        <a:pt x="23" y="0"/>
                      </a:moveTo>
                      <a:lnTo>
                        <a:pt x="24" y="0"/>
                      </a:lnTo>
                      <a:lnTo>
                        <a:pt x="26" y="0"/>
                      </a:lnTo>
                      <a:lnTo>
                        <a:pt x="28" y="0"/>
                      </a:lnTo>
                      <a:lnTo>
                        <a:pt x="30" y="0"/>
                      </a:lnTo>
                      <a:lnTo>
                        <a:pt x="32" y="0"/>
                      </a:lnTo>
                      <a:lnTo>
                        <a:pt x="34" y="0"/>
                      </a:lnTo>
                      <a:lnTo>
                        <a:pt x="34" y="1"/>
                      </a:lnTo>
                      <a:lnTo>
                        <a:pt x="36" y="1"/>
                      </a:lnTo>
                      <a:lnTo>
                        <a:pt x="38" y="1"/>
                      </a:lnTo>
                      <a:lnTo>
                        <a:pt x="39" y="1"/>
                      </a:lnTo>
                      <a:lnTo>
                        <a:pt x="41" y="1"/>
                      </a:lnTo>
                      <a:lnTo>
                        <a:pt x="43" y="1"/>
                      </a:lnTo>
                      <a:lnTo>
                        <a:pt x="43" y="3"/>
                      </a:lnTo>
                      <a:lnTo>
                        <a:pt x="45" y="3"/>
                      </a:lnTo>
                      <a:lnTo>
                        <a:pt x="45" y="5"/>
                      </a:lnTo>
                      <a:lnTo>
                        <a:pt x="45" y="7"/>
                      </a:lnTo>
                      <a:lnTo>
                        <a:pt x="43" y="7"/>
                      </a:lnTo>
                      <a:lnTo>
                        <a:pt x="41" y="7"/>
                      </a:lnTo>
                      <a:lnTo>
                        <a:pt x="39" y="9"/>
                      </a:lnTo>
                      <a:lnTo>
                        <a:pt x="38" y="9"/>
                      </a:lnTo>
                      <a:lnTo>
                        <a:pt x="36" y="9"/>
                      </a:lnTo>
                      <a:lnTo>
                        <a:pt x="34" y="9"/>
                      </a:lnTo>
                      <a:lnTo>
                        <a:pt x="32" y="9"/>
                      </a:lnTo>
                      <a:lnTo>
                        <a:pt x="30" y="9"/>
                      </a:lnTo>
                      <a:lnTo>
                        <a:pt x="28" y="9"/>
                      </a:lnTo>
                      <a:lnTo>
                        <a:pt x="26" y="9"/>
                      </a:lnTo>
                      <a:lnTo>
                        <a:pt x="24" y="9"/>
                      </a:lnTo>
                      <a:lnTo>
                        <a:pt x="23" y="9"/>
                      </a:lnTo>
                      <a:lnTo>
                        <a:pt x="21" y="9"/>
                      </a:lnTo>
                      <a:lnTo>
                        <a:pt x="19" y="9"/>
                      </a:lnTo>
                      <a:lnTo>
                        <a:pt x="17" y="9"/>
                      </a:lnTo>
                      <a:lnTo>
                        <a:pt x="15" y="9"/>
                      </a:lnTo>
                      <a:lnTo>
                        <a:pt x="13" y="9"/>
                      </a:lnTo>
                      <a:lnTo>
                        <a:pt x="11" y="9"/>
                      </a:lnTo>
                      <a:lnTo>
                        <a:pt x="9" y="9"/>
                      </a:lnTo>
                      <a:lnTo>
                        <a:pt x="7" y="9"/>
                      </a:lnTo>
                      <a:lnTo>
                        <a:pt x="6" y="9"/>
                      </a:lnTo>
                      <a:lnTo>
                        <a:pt x="6" y="7"/>
                      </a:lnTo>
                      <a:lnTo>
                        <a:pt x="4" y="7"/>
                      </a:lnTo>
                      <a:lnTo>
                        <a:pt x="2" y="7"/>
                      </a:lnTo>
                      <a:lnTo>
                        <a:pt x="2" y="5"/>
                      </a:lnTo>
                      <a:lnTo>
                        <a:pt x="0" y="5"/>
                      </a:lnTo>
                      <a:lnTo>
                        <a:pt x="0" y="3"/>
                      </a:lnTo>
                      <a:lnTo>
                        <a:pt x="2" y="3"/>
                      </a:lnTo>
                      <a:lnTo>
                        <a:pt x="4" y="3"/>
                      </a:lnTo>
                      <a:lnTo>
                        <a:pt x="4" y="1"/>
                      </a:lnTo>
                      <a:lnTo>
                        <a:pt x="6" y="1"/>
                      </a:lnTo>
                      <a:lnTo>
                        <a:pt x="7" y="1"/>
                      </a:lnTo>
                      <a:lnTo>
                        <a:pt x="9" y="1"/>
                      </a:lnTo>
                      <a:lnTo>
                        <a:pt x="11" y="1"/>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en-US"/>
                </a:p>
              </p:txBody>
            </p:sp>
            <p:sp>
              <p:nvSpPr>
                <p:cNvPr id="712760" name="Freeform 1080"/>
                <p:cNvSpPr>
                  <a:spLocks noChangeAspect="1"/>
                </p:cNvSpPr>
                <p:nvPr/>
              </p:nvSpPr>
              <p:spPr bwMode="auto">
                <a:xfrm>
                  <a:off x="1976" y="1745"/>
                  <a:ext cx="68" cy="14"/>
                </a:xfrm>
                <a:custGeom>
                  <a:avLst/>
                  <a:gdLst/>
                  <a:ahLst/>
                  <a:cxnLst>
                    <a:cxn ang="0">
                      <a:pos x="23" y="0"/>
                    </a:cxn>
                    <a:cxn ang="0">
                      <a:pos x="32" y="0"/>
                    </a:cxn>
                    <a:cxn ang="0">
                      <a:pos x="39" y="1"/>
                    </a:cxn>
                    <a:cxn ang="0">
                      <a:pos x="43" y="3"/>
                    </a:cxn>
                    <a:cxn ang="0">
                      <a:pos x="45" y="5"/>
                    </a:cxn>
                    <a:cxn ang="0">
                      <a:pos x="43" y="7"/>
                    </a:cxn>
                    <a:cxn ang="0">
                      <a:pos x="39" y="9"/>
                    </a:cxn>
                    <a:cxn ang="0">
                      <a:pos x="32" y="9"/>
                    </a:cxn>
                    <a:cxn ang="0">
                      <a:pos x="23" y="9"/>
                    </a:cxn>
                    <a:cxn ang="0">
                      <a:pos x="15" y="9"/>
                    </a:cxn>
                    <a:cxn ang="0">
                      <a:pos x="7" y="9"/>
                    </a:cxn>
                    <a:cxn ang="0">
                      <a:pos x="2" y="7"/>
                    </a:cxn>
                    <a:cxn ang="0">
                      <a:pos x="0" y="5"/>
                    </a:cxn>
                    <a:cxn ang="0">
                      <a:pos x="2" y="3"/>
                    </a:cxn>
                    <a:cxn ang="0">
                      <a:pos x="7" y="1"/>
                    </a:cxn>
                    <a:cxn ang="0">
                      <a:pos x="15" y="0"/>
                    </a:cxn>
                    <a:cxn ang="0">
                      <a:pos x="23" y="0"/>
                    </a:cxn>
                  </a:cxnLst>
                  <a:rect l="0" t="0" r="r" b="b"/>
                  <a:pathLst>
                    <a:path w="45" h="9">
                      <a:moveTo>
                        <a:pt x="23" y="0"/>
                      </a:moveTo>
                      <a:lnTo>
                        <a:pt x="32" y="0"/>
                      </a:lnTo>
                      <a:lnTo>
                        <a:pt x="39" y="1"/>
                      </a:lnTo>
                      <a:lnTo>
                        <a:pt x="43" y="3"/>
                      </a:lnTo>
                      <a:lnTo>
                        <a:pt x="45" y="5"/>
                      </a:lnTo>
                      <a:lnTo>
                        <a:pt x="43" y="7"/>
                      </a:lnTo>
                      <a:lnTo>
                        <a:pt x="39" y="9"/>
                      </a:lnTo>
                      <a:lnTo>
                        <a:pt x="32" y="9"/>
                      </a:lnTo>
                      <a:lnTo>
                        <a:pt x="23" y="9"/>
                      </a:lnTo>
                      <a:lnTo>
                        <a:pt x="15" y="9"/>
                      </a:lnTo>
                      <a:lnTo>
                        <a:pt x="7" y="9"/>
                      </a:lnTo>
                      <a:lnTo>
                        <a:pt x="2" y="7"/>
                      </a:lnTo>
                      <a:lnTo>
                        <a:pt x="0" y="5"/>
                      </a:lnTo>
                      <a:lnTo>
                        <a:pt x="2" y="3"/>
                      </a:lnTo>
                      <a:lnTo>
                        <a:pt x="7" y="1"/>
                      </a:lnTo>
                      <a:lnTo>
                        <a:pt x="15" y="0"/>
                      </a:lnTo>
                      <a:lnTo>
                        <a:pt x="23" y="0"/>
                      </a:lnTo>
                    </a:path>
                  </a:pathLst>
                </a:custGeom>
                <a:noFill/>
                <a:ln w="0">
                  <a:solidFill>
                    <a:schemeClr val="bg2"/>
                  </a:solidFill>
                  <a:prstDash val="solid"/>
                  <a:round/>
                  <a:headEnd/>
                  <a:tailEnd/>
                </a:ln>
              </p:spPr>
              <p:txBody>
                <a:bodyPr/>
                <a:lstStyle/>
                <a:p>
                  <a:endParaRPr lang="en-US"/>
                </a:p>
              </p:txBody>
            </p:sp>
            <p:sp>
              <p:nvSpPr>
                <p:cNvPr id="712761" name="Rectangle 1081"/>
                <p:cNvSpPr>
                  <a:spLocks noChangeAspect="1" noChangeArrowheads="1"/>
                </p:cNvSpPr>
                <p:nvPr/>
              </p:nvSpPr>
              <p:spPr bwMode="auto">
                <a:xfrm>
                  <a:off x="1985" y="1694"/>
                  <a:ext cx="50" cy="14"/>
                </a:xfrm>
                <a:prstGeom prst="rect">
                  <a:avLst/>
                </a:prstGeom>
                <a:solidFill>
                  <a:srgbClr val="CCCCCC"/>
                </a:solidFill>
                <a:ln w="9525">
                  <a:solidFill>
                    <a:schemeClr val="bg2"/>
                  </a:solidFill>
                  <a:miter lim="800000"/>
                  <a:headEnd/>
                  <a:tailEnd/>
                </a:ln>
              </p:spPr>
              <p:txBody>
                <a:bodyPr/>
                <a:lstStyle/>
                <a:p>
                  <a:endParaRPr lang="en-US"/>
                </a:p>
              </p:txBody>
            </p:sp>
            <p:sp>
              <p:nvSpPr>
                <p:cNvPr id="712762" name="Rectangle 1082"/>
                <p:cNvSpPr>
                  <a:spLocks noChangeAspect="1" noChangeArrowheads="1"/>
                </p:cNvSpPr>
                <p:nvPr/>
              </p:nvSpPr>
              <p:spPr bwMode="auto">
                <a:xfrm>
                  <a:off x="1985" y="1694"/>
                  <a:ext cx="50" cy="14"/>
                </a:xfrm>
                <a:prstGeom prst="rect">
                  <a:avLst/>
                </a:prstGeom>
                <a:noFill/>
                <a:ln w="0">
                  <a:solidFill>
                    <a:schemeClr val="bg2"/>
                  </a:solidFill>
                  <a:miter lim="800000"/>
                  <a:headEnd/>
                  <a:tailEnd/>
                </a:ln>
              </p:spPr>
              <p:txBody>
                <a:bodyPr/>
                <a:lstStyle/>
                <a:p>
                  <a:endParaRPr lang="en-US"/>
                </a:p>
              </p:txBody>
            </p:sp>
            <p:sp>
              <p:nvSpPr>
                <p:cNvPr id="712763" name="Rectangle 1083"/>
                <p:cNvSpPr>
                  <a:spLocks noChangeAspect="1" noChangeArrowheads="1"/>
                </p:cNvSpPr>
                <p:nvPr/>
              </p:nvSpPr>
              <p:spPr bwMode="auto">
                <a:xfrm>
                  <a:off x="1817" y="1506"/>
                  <a:ext cx="97" cy="87"/>
                </a:xfrm>
                <a:prstGeom prst="rect">
                  <a:avLst/>
                </a:prstGeom>
                <a:solidFill>
                  <a:srgbClr val="CCCCCC"/>
                </a:solidFill>
                <a:ln w="9525">
                  <a:solidFill>
                    <a:schemeClr val="bg2"/>
                  </a:solidFill>
                  <a:miter lim="800000"/>
                  <a:headEnd/>
                  <a:tailEnd/>
                </a:ln>
              </p:spPr>
              <p:txBody>
                <a:bodyPr/>
                <a:lstStyle/>
                <a:p>
                  <a:endParaRPr lang="en-US"/>
                </a:p>
              </p:txBody>
            </p:sp>
            <p:sp>
              <p:nvSpPr>
                <p:cNvPr id="712764" name="Rectangle 1084"/>
                <p:cNvSpPr>
                  <a:spLocks noChangeAspect="1" noChangeArrowheads="1"/>
                </p:cNvSpPr>
                <p:nvPr/>
              </p:nvSpPr>
              <p:spPr bwMode="auto">
                <a:xfrm>
                  <a:off x="1817" y="1506"/>
                  <a:ext cx="97" cy="87"/>
                </a:xfrm>
                <a:prstGeom prst="rect">
                  <a:avLst/>
                </a:prstGeom>
                <a:noFill/>
                <a:ln w="0">
                  <a:solidFill>
                    <a:schemeClr val="bg2"/>
                  </a:solidFill>
                  <a:miter lim="800000"/>
                  <a:headEnd/>
                  <a:tailEnd/>
                </a:ln>
              </p:spPr>
              <p:txBody>
                <a:bodyPr/>
                <a:lstStyle/>
                <a:p>
                  <a:endParaRPr lang="en-US"/>
                </a:p>
              </p:txBody>
            </p:sp>
            <p:sp>
              <p:nvSpPr>
                <p:cNvPr id="712765" name="Freeform 1085"/>
                <p:cNvSpPr>
                  <a:spLocks noChangeAspect="1"/>
                </p:cNvSpPr>
                <p:nvPr/>
              </p:nvSpPr>
              <p:spPr bwMode="auto">
                <a:xfrm>
                  <a:off x="1785" y="1543"/>
                  <a:ext cx="68" cy="13"/>
                </a:xfrm>
                <a:custGeom>
                  <a:avLst/>
                  <a:gdLst/>
                  <a:ahLst/>
                  <a:cxnLst>
                    <a:cxn ang="0">
                      <a:pos x="23" y="0"/>
                    </a:cxn>
                    <a:cxn ang="0">
                      <a:pos x="24" y="0"/>
                    </a:cxn>
                    <a:cxn ang="0">
                      <a:pos x="26" y="0"/>
                    </a:cxn>
                    <a:cxn ang="0">
                      <a:pos x="28" y="0"/>
                    </a:cxn>
                    <a:cxn ang="0">
                      <a:pos x="30" y="0"/>
                    </a:cxn>
                    <a:cxn ang="0">
                      <a:pos x="32" y="0"/>
                    </a:cxn>
                    <a:cxn ang="0">
                      <a:pos x="34" y="0"/>
                    </a:cxn>
                    <a:cxn ang="0">
                      <a:pos x="36" y="0"/>
                    </a:cxn>
                    <a:cxn ang="0">
                      <a:pos x="38" y="0"/>
                    </a:cxn>
                    <a:cxn ang="0">
                      <a:pos x="39" y="0"/>
                    </a:cxn>
                    <a:cxn ang="0">
                      <a:pos x="41" y="2"/>
                    </a:cxn>
                    <a:cxn ang="0">
                      <a:pos x="43" y="2"/>
                    </a:cxn>
                    <a:cxn ang="0">
                      <a:pos x="45" y="2"/>
                    </a:cxn>
                    <a:cxn ang="0">
                      <a:pos x="45" y="3"/>
                    </a:cxn>
                    <a:cxn ang="0">
                      <a:pos x="45" y="5"/>
                    </a:cxn>
                    <a:cxn ang="0">
                      <a:pos x="43" y="5"/>
                    </a:cxn>
                    <a:cxn ang="0">
                      <a:pos x="41" y="5"/>
                    </a:cxn>
                    <a:cxn ang="0">
                      <a:pos x="41" y="7"/>
                    </a:cxn>
                    <a:cxn ang="0">
                      <a:pos x="39" y="7"/>
                    </a:cxn>
                    <a:cxn ang="0">
                      <a:pos x="38" y="7"/>
                    </a:cxn>
                    <a:cxn ang="0">
                      <a:pos x="36" y="7"/>
                    </a:cxn>
                    <a:cxn ang="0">
                      <a:pos x="34" y="7"/>
                    </a:cxn>
                    <a:cxn ang="0">
                      <a:pos x="32" y="7"/>
                    </a:cxn>
                    <a:cxn ang="0">
                      <a:pos x="32" y="9"/>
                    </a:cxn>
                    <a:cxn ang="0">
                      <a:pos x="30" y="9"/>
                    </a:cxn>
                    <a:cxn ang="0">
                      <a:pos x="28" y="9"/>
                    </a:cxn>
                    <a:cxn ang="0">
                      <a:pos x="26" y="9"/>
                    </a:cxn>
                    <a:cxn ang="0">
                      <a:pos x="24" y="9"/>
                    </a:cxn>
                    <a:cxn ang="0">
                      <a:pos x="23" y="9"/>
                    </a:cxn>
                    <a:cxn ang="0">
                      <a:pos x="21" y="9"/>
                    </a:cxn>
                    <a:cxn ang="0">
                      <a:pos x="19" y="9"/>
                    </a:cxn>
                    <a:cxn ang="0">
                      <a:pos x="17" y="9"/>
                    </a:cxn>
                    <a:cxn ang="0">
                      <a:pos x="15" y="9"/>
                    </a:cxn>
                    <a:cxn ang="0">
                      <a:pos x="13" y="9"/>
                    </a:cxn>
                    <a:cxn ang="0">
                      <a:pos x="13" y="7"/>
                    </a:cxn>
                    <a:cxn ang="0">
                      <a:pos x="11" y="7"/>
                    </a:cxn>
                    <a:cxn ang="0">
                      <a:pos x="9" y="7"/>
                    </a:cxn>
                    <a:cxn ang="0">
                      <a:pos x="7" y="7"/>
                    </a:cxn>
                    <a:cxn ang="0">
                      <a:pos x="6" y="7"/>
                    </a:cxn>
                    <a:cxn ang="0">
                      <a:pos x="4" y="7"/>
                    </a:cxn>
                    <a:cxn ang="0">
                      <a:pos x="4" y="5"/>
                    </a:cxn>
                    <a:cxn ang="0">
                      <a:pos x="2" y="5"/>
                    </a:cxn>
                    <a:cxn ang="0">
                      <a:pos x="0" y="5"/>
                    </a:cxn>
                    <a:cxn ang="0">
                      <a:pos x="0" y="3"/>
                    </a:cxn>
                    <a:cxn ang="0">
                      <a:pos x="0" y="2"/>
                    </a:cxn>
                    <a:cxn ang="0">
                      <a:pos x="2" y="2"/>
                    </a:cxn>
                    <a:cxn ang="0">
                      <a:pos x="4" y="2"/>
                    </a:cxn>
                    <a:cxn ang="0">
                      <a:pos x="6" y="0"/>
                    </a:cxn>
                    <a:cxn ang="0">
                      <a:pos x="7" y="0"/>
                    </a:cxn>
                    <a:cxn ang="0">
                      <a:pos x="9" y="0"/>
                    </a:cxn>
                    <a:cxn ang="0">
                      <a:pos x="11" y="0"/>
                    </a:cxn>
                    <a:cxn ang="0">
                      <a:pos x="13" y="0"/>
                    </a:cxn>
                    <a:cxn ang="0">
                      <a:pos x="15" y="0"/>
                    </a:cxn>
                    <a:cxn ang="0">
                      <a:pos x="17" y="0"/>
                    </a:cxn>
                    <a:cxn ang="0">
                      <a:pos x="19" y="0"/>
                    </a:cxn>
                    <a:cxn ang="0">
                      <a:pos x="21" y="0"/>
                    </a:cxn>
                    <a:cxn ang="0">
                      <a:pos x="23" y="0"/>
                    </a:cxn>
                  </a:cxnLst>
                  <a:rect l="0" t="0" r="r" b="b"/>
                  <a:pathLst>
                    <a:path w="45" h="9">
                      <a:moveTo>
                        <a:pt x="23" y="0"/>
                      </a:moveTo>
                      <a:lnTo>
                        <a:pt x="24" y="0"/>
                      </a:lnTo>
                      <a:lnTo>
                        <a:pt x="26" y="0"/>
                      </a:lnTo>
                      <a:lnTo>
                        <a:pt x="28" y="0"/>
                      </a:lnTo>
                      <a:lnTo>
                        <a:pt x="30" y="0"/>
                      </a:lnTo>
                      <a:lnTo>
                        <a:pt x="32" y="0"/>
                      </a:lnTo>
                      <a:lnTo>
                        <a:pt x="34" y="0"/>
                      </a:lnTo>
                      <a:lnTo>
                        <a:pt x="36" y="0"/>
                      </a:lnTo>
                      <a:lnTo>
                        <a:pt x="38" y="0"/>
                      </a:lnTo>
                      <a:lnTo>
                        <a:pt x="39" y="0"/>
                      </a:lnTo>
                      <a:lnTo>
                        <a:pt x="41" y="2"/>
                      </a:lnTo>
                      <a:lnTo>
                        <a:pt x="43" y="2"/>
                      </a:lnTo>
                      <a:lnTo>
                        <a:pt x="45" y="2"/>
                      </a:lnTo>
                      <a:lnTo>
                        <a:pt x="45" y="3"/>
                      </a:lnTo>
                      <a:lnTo>
                        <a:pt x="45" y="5"/>
                      </a:lnTo>
                      <a:lnTo>
                        <a:pt x="43" y="5"/>
                      </a:lnTo>
                      <a:lnTo>
                        <a:pt x="41" y="5"/>
                      </a:lnTo>
                      <a:lnTo>
                        <a:pt x="41" y="7"/>
                      </a:lnTo>
                      <a:lnTo>
                        <a:pt x="39" y="7"/>
                      </a:lnTo>
                      <a:lnTo>
                        <a:pt x="38" y="7"/>
                      </a:lnTo>
                      <a:lnTo>
                        <a:pt x="36" y="7"/>
                      </a:lnTo>
                      <a:lnTo>
                        <a:pt x="34" y="7"/>
                      </a:lnTo>
                      <a:lnTo>
                        <a:pt x="32" y="7"/>
                      </a:lnTo>
                      <a:lnTo>
                        <a:pt x="32" y="9"/>
                      </a:lnTo>
                      <a:lnTo>
                        <a:pt x="30" y="9"/>
                      </a:lnTo>
                      <a:lnTo>
                        <a:pt x="28" y="9"/>
                      </a:lnTo>
                      <a:lnTo>
                        <a:pt x="26" y="9"/>
                      </a:lnTo>
                      <a:lnTo>
                        <a:pt x="24" y="9"/>
                      </a:lnTo>
                      <a:lnTo>
                        <a:pt x="23" y="9"/>
                      </a:lnTo>
                      <a:lnTo>
                        <a:pt x="21" y="9"/>
                      </a:lnTo>
                      <a:lnTo>
                        <a:pt x="19" y="9"/>
                      </a:lnTo>
                      <a:lnTo>
                        <a:pt x="17" y="9"/>
                      </a:lnTo>
                      <a:lnTo>
                        <a:pt x="15" y="9"/>
                      </a:lnTo>
                      <a:lnTo>
                        <a:pt x="13" y="9"/>
                      </a:lnTo>
                      <a:lnTo>
                        <a:pt x="13" y="7"/>
                      </a:lnTo>
                      <a:lnTo>
                        <a:pt x="11" y="7"/>
                      </a:lnTo>
                      <a:lnTo>
                        <a:pt x="9" y="7"/>
                      </a:lnTo>
                      <a:lnTo>
                        <a:pt x="7" y="7"/>
                      </a:lnTo>
                      <a:lnTo>
                        <a:pt x="6" y="7"/>
                      </a:lnTo>
                      <a:lnTo>
                        <a:pt x="4" y="7"/>
                      </a:lnTo>
                      <a:lnTo>
                        <a:pt x="4" y="5"/>
                      </a:lnTo>
                      <a:lnTo>
                        <a:pt x="2" y="5"/>
                      </a:lnTo>
                      <a:lnTo>
                        <a:pt x="0" y="5"/>
                      </a:lnTo>
                      <a:lnTo>
                        <a:pt x="0" y="3"/>
                      </a:lnTo>
                      <a:lnTo>
                        <a:pt x="0" y="2"/>
                      </a:lnTo>
                      <a:lnTo>
                        <a:pt x="2" y="2"/>
                      </a:lnTo>
                      <a:lnTo>
                        <a:pt x="4" y="2"/>
                      </a:lnTo>
                      <a:lnTo>
                        <a:pt x="6" y="0"/>
                      </a:lnTo>
                      <a:lnTo>
                        <a:pt x="7" y="0"/>
                      </a:lnTo>
                      <a:lnTo>
                        <a:pt x="9" y="0"/>
                      </a:lnTo>
                      <a:lnTo>
                        <a:pt x="11" y="0"/>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en-US"/>
                </a:p>
              </p:txBody>
            </p:sp>
            <p:sp>
              <p:nvSpPr>
                <p:cNvPr id="712766" name="Freeform 1086"/>
                <p:cNvSpPr>
                  <a:spLocks noChangeAspect="1"/>
                </p:cNvSpPr>
                <p:nvPr/>
              </p:nvSpPr>
              <p:spPr bwMode="auto">
                <a:xfrm>
                  <a:off x="1785" y="1543"/>
                  <a:ext cx="68" cy="13"/>
                </a:xfrm>
                <a:custGeom>
                  <a:avLst/>
                  <a:gdLst/>
                  <a:ahLst/>
                  <a:cxnLst>
                    <a:cxn ang="0">
                      <a:pos x="23" y="0"/>
                    </a:cxn>
                    <a:cxn ang="0">
                      <a:pos x="32" y="0"/>
                    </a:cxn>
                    <a:cxn ang="0">
                      <a:pos x="39" y="0"/>
                    </a:cxn>
                    <a:cxn ang="0">
                      <a:pos x="43" y="2"/>
                    </a:cxn>
                    <a:cxn ang="0">
                      <a:pos x="45" y="3"/>
                    </a:cxn>
                    <a:cxn ang="0">
                      <a:pos x="43" y="5"/>
                    </a:cxn>
                    <a:cxn ang="0">
                      <a:pos x="39" y="7"/>
                    </a:cxn>
                    <a:cxn ang="0">
                      <a:pos x="32" y="9"/>
                    </a:cxn>
                    <a:cxn ang="0">
                      <a:pos x="23" y="9"/>
                    </a:cxn>
                    <a:cxn ang="0">
                      <a:pos x="13" y="9"/>
                    </a:cxn>
                    <a:cxn ang="0">
                      <a:pos x="7" y="7"/>
                    </a:cxn>
                    <a:cxn ang="0">
                      <a:pos x="2" y="5"/>
                    </a:cxn>
                    <a:cxn ang="0">
                      <a:pos x="0" y="3"/>
                    </a:cxn>
                    <a:cxn ang="0">
                      <a:pos x="2" y="2"/>
                    </a:cxn>
                    <a:cxn ang="0">
                      <a:pos x="7" y="0"/>
                    </a:cxn>
                    <a:cxn ang="0">
                      <a:pos x="13" y="0"/>
                    </a:cxn>
                    <a:cxn ang="0">
                      <a:pos x="23" y="0"/>
                    </a:cxn>
                  </a:cxnLst>
                  <a:rect l="0" t="0" r="r" b="b"/>
                  <a:pathLst>
                    <a:path w="45" h="9">
                      <a:moveTo>
                        <a:pt x="23" y="0"/>
                      </a:moveTo>
                      <a:lnTo>
                        <a:pt x="32" y="0"/>
                      </a:lnTo>
                      <a:lnTo>
                        <a:pt x="39" y="0"/>
                      </a:lnTo>
                      <a:lnTo>
                        <a:pt x="43" y="2"/>
                      </a:lnTo>
                      <a:lnTo>
                        <a:pt x="45" y="3"/>
                      </a:lnTo>
                      <a:lnTo>
                        <a:pt x="43" y="5"/>
                      </a:lnTo>
                      <a:lnTo>
                        <a:pt x="39" y="7"/>
                      </a:lnTo>
                      <a:lnTo>
                        <a:pt x="32" y="9"/>
                      </a:lnTo>
                      <a:lnTo>
                        <a:pt x="23" y="9"/>
                      </a:lnTo>
                      <a:lnTo>
                        <a:pt x="13" y="9"/>
                      </a:lnTo>
                      <a:lnTo>
                        <a:pt x="7" y="7"/>
                      </a:lnTo>
                      <a:lnTo>
                        <a:pt x="2" y="5"/>
                      </a:lnTo>
                      <a:lnTo>
                        <a:pt x="0" y="3"/>
                      </a:lnTo>
                      <a:lnTo>
                        <a:pt x="2" y="2"/>
                      </a:lnTo>
                      <a:lnTo>
                        <a:pt x="7" y="0"/>
                      </a:lnTo>
                      <a:lnTo>
                        <a:pt x="13" y="0"/>
                      </a:lnTo>
                      <a:lnTo>
                        <a:pt x="23" y="0"/>
                      </a:lnTo>
                    </a:path>
                  </a:pathLst>
                </a:custGeom>
                <a:noFill/>
                <a:ln w="0">
                  <a:solidFill>
                    <a:schemeClr val="bg2"/>
                  </a:solidFill>
                  <a:prstDash val="solid"/>
                  <a:round/>
                  <a:headEnd/>
                  <a:tailEnd/>
                </a:ln>
              </p:spPr>
              <p:txBody>
                <a:bodyPr/>
                <a:lstStyle/>
                <a:p>
                  <a:endParaRPr lang="en-US"/>
                </a:p>
              </p:txBody>
            </p:sp>
            <p:sp>
              <p:nvSpPr>
                <p:cNvPr id="712767" name="Freeform 1087"/>
                <p:cNvSpPr>
                  <a:spLocks noChangeAspect="1"/>
                </p:cNvSpPr>
                <p:nvPr/>
              </p:nvSpPr>
              <p:spPr bwMode="auto">
                <a:xfrm>
                  <a:off x="1785" y="1570"/>
                  <a:ext cx="68" cy="15"/>
                </a:xfrm>
                <a:custGeom>
                  <a:avLst/>
                  <a:gdLst/>
                  <a:ahLst/>
                  <a:cxnLst>
                    <a:cxn ang="0">
                      <a:pos x="23" y="0"/>
                    </a:cxn>
                    <a:cxn ang="0">
                      <a:pos x="24" y="0"/>
                    </a:cxn>
                    <a:cxn ang="0">
                      <a:pos x="26" y="0"/>
                    </a:cxn>
                    <a:cxn ang="0">
                      <a:pos x="28" y="0"/>
                    </a:cxn>
                    <a:cxn ang="0">
                      <a:pos x="30" y="0"/>
                    </a:cxn>
                    <a:cxn ang="0">
                      <a:pos x="32" y="0"/>
                    </a:cxn>
                    <a:cxn ang="0">
                      <a:pos x="34" y="0"/>
                    </a:cxn>
                    <a:cxn ang="0">
                      <a:pos x="36" y="0"/>
                    </a:cxn>
                    <a:cxn ang="0">
                      <a:pos x="38" y="0"/>
                    </a:cxn>
                    <a:cxn ang="0">
                      <a:pos x="39" y="0"/>
                    </a:cxn>
                    <a:cxn ang="0">
                      <a:pos x="39" y="2"/>
                    </a:cxn>
                    <a:cxn ang="0">
                      <a:pos x="41" y="2"/>
                    </a:cxn>
                    <a:cxn ang="0">
                      <a:pos x="43" y="2"/>
                    </a:cxn>
                    <a:cxn ang="0">
                      <a:pos x="45" y="2"/>
                    </a:cxn>
                    <a:cxn ang="0">
                      <a:pos x="45" y="4"/>
                    </a:cxn>
                    <a:cxn ang="0">
                      <a:pos x="45" y="6"/>
                    </a:cxn>
                    <a:cxn ang="0">
                      <a:pos x="43" y="6"/>
                    </a:cxn>
                    <a:cxn ang="0">
                      <a:pos x="41" y="6"/>
                    </a:cxn>
                    <a:cxn ang="0">
                      <a:pos x="41" y="8"/>
                    </a:cxn>
                    <a:cxn ang="0">
                      <a:pos x="39" y="8"/>
                    </a:cxn>
                    <a:cxn ang="0">
                      <a:pos x="38" y="8"/>
                    </a:cxn>
                    <a:cxn ang="0">
                      <a:pos x="36" y="8"/>
                    </a:cxn>
                    <a:cxn ang="0">
                      <a:pos x="34" y="8"/>
                    </a:cxn>
                    <a:cxn ang="0">
                      <a:pos x="32" y="8"/>
                    </a:cxn>
                    <a:cxn ang="0">
                      <a:pos x="32" y="10"/>
                    </a:cxn>
                    <a:cxn ang="0">
                      <a:pos x="30" y="10"/>
                    </a:cxn>
                    <a:cxn ang="0">
                      <a:pos x="28" y="10"/>
                    </a:cxn>
                    <a:cxn ang="0">
                      <a:pos x="26" y="10"/>
                    </a:cxn>
                    <a:cxn ang="0">
                      <a:pos x="24" y="10"/>
                    </a:cxn>
                    <a:cxn ang="0">
                      <a:pos x="23" y="10"/>
                    </a:cxn>
                    <a:cxn ang="0">
                      <a:pos x="21" y="10"/>
                    </a:cxn>
                    <a:cxn ang="0">
                      <a:pos x="19" y="10"/>
                    </a:cxn>
                    <a:cxn ang="0">
                      <a:pos x="17" y="10"/>
                    </a:cxn>
                    <a:cxn ang="0">
                      <a:pos x="15" y="10"/>
                    </a:cxn>
                    <a:cxn ang="0">
                      <a:pos x="13" y="10"/>
                    </a:cxn>
                    <a:cxn ang="0">
                      <a:pos x="13" y="8"/>
                    </a:cxn>
                    <a:cxn ang="0">
                      <a:pos x="11" y="8"/>
                    </a:cxn>
                    <a:cxn ang="0">
                      <a:pos x="9" y="8"/>
                    </a:cxn>
                    <a:cxn ang="0">
                      <a:pos x="7" y="8"/>
                    </a:cxn>
                    <a:cxn ang="0">
                      <a:pos x="6" y="8"/>
                    </a:cxn>
                    <a:cxn ang="0">
                      <a:pos x="4" y="8"/>
                    </a:cxn>
                    <a:cxn ang="0">
                      <a:pos x="4" y="6"/>
                    </a:cxn>
                    <a:cxn ang="0">
                      <a:pos x="2" y="6"/>
                    </a:cxn>
                    <a:cxn ang="0">
                      <a:pos x="0" y="6"/>
                    </a:cxn>
                    <a:cxn ang="0">
                      <a:pos x="0" y="4"/>
                    </a:cxn>
                    <a:cxn ang="0">
                      <a:pos x="2" y="2"/>
                    </a:cxn>
                    <a:cxn ang="0">
                      <a:pos x="4" y="2"/>
                    </a:cxn>
                    <a:cxn ang="0">
                      <a:pos x="6" y="2"/>
                    </a:cxn>
                    <a:cxn ang="0">
                      <a:pos x="6" y="0"/>
                    </a:cxn>
                    <a:cxn ang="0">
                      <a:pos x="7" y="0"/>
                    </a:cxn>
                    <a:cxn ang="0">
                      <a:pos x="9" y="0"/>
                    </a:cxn>
                    <a:cxn ang="0">
                      <a:pos x="11" y="0"/>
                    </a:cxn>
                    <a:cxn ang="0">
                      <a:pos x="13" y="0"/>
                    </a:cxn>
                    <a:cxn ang="0">
                      <a:pos x="15" y="0"/>
                    </a:cxn>
                    <a:cxn ang="0">
                      <a:pos x="17" y="0"/>
                    </a:cxn>
                    <a:cxn ang="0">
                      <a:pos x="19" y="0"/>
                    </a:cxn>
                    <a:cxn ang="0">
                      <a:pos x="21" y="0"/>
                    </a:cxn>
                    <a:cxn ang="0">
                      <a:pos x="23" y="0"/>
                    </a:cxn>
                  </a:cxnLst>
                  <a:rect l="0" t="0" r="r" b="b"/>
                  <a:pathLst>
                    <a:path w="45" h="10">
                      <a:moveTo>
                        <a:pt x="23" y="0"/>
                      </a:moveTo>
                      <a:lnTo>
                        <a:pt x="24" y="0"/>
                      </a:lnTo>
                      <a:lnTo>
                        <a:pt x="26" y="0"/>
                      </a:lnTo>
                      <a:lnTo>
                        <a:pt x="28" y="0"/>
                      </a:lnTo>
                      <a:lnTo>
                        <a:pt x="30" y="0"/>
                      </a:lnTo>
                      <a:lnTo>
                        <a:pt x="32" y="0"/>
                      </a:lnTo>
                      <a:lnTo>
                        <a:pt x="34" y="0"/>
                      </a:lnTo>
                      <a:lnTo>
                        <a:pt x="36" y="0"/>
                      </a:lnTo>
                      <a:lnTo>
                        <a:pt x="38" y="0"/>
                      </a:lnTo>
                      <a:lnTo>
                        <a:pt x="39" y="0"/>
                      </a:lnTo>
                      <a:lnTo>
                        <a:pt x="39" y="2"/>
                      </a:lnTo>
                      <a:lnTo>
                        <a:pt x="41" y="2"/>
                      </a:lnTo>
                      <a:lnTo>
                        <a:pt x="43" y="2"/>
                      </a:lnTo>
                      <a:lnTo>
                        <a:pt x="45" y="2"/>
                      </a:lnTo>
                      <a:lnTo>
                        <a:pt x="45" y="4"/>
                      </a:lnTo>
                      <a:lnTo>
                        <a:pt x="45" y="6"/>
                      </a:lnTo>
                      <a:lnTo>
                        <a:pt x="43" y="6"/>
                      </a:lnTo>
                      <a:lnTo>
                        <a:pt x="41" y="6"/>
                      </a:lnTo>
                      <a:lnTo>
                        <a:pt x="41" y="8"/>
                      </a:lnTo>
                      <a:lnTo>
                        <a:pt x="39" y="8"/>
                      </a:lnTo>
                      <a:lnTo>
                        <a:pt x="38" y="8"/>
                      </a:lnTo>
                      <a:lnTo>
                        <a:pt x="36" y="8"/>
                      </a:lnTo>
                      <a:lnTo>
                        <a:pt x="34" y="8"/>
                      </a:lnTo>
                      <a:lnTo>
                        <a:pt x="32" y="8"/>
                      </a:lnTo>
                      <a:lnTo>
                        <a:pt x="32" y="10"/>
                      </a:lnTo>
                      <a:lnTo>
                        <a:pt x="30" y="10"/>
                      </a:lnTo>
                      <a:lnTo>
                        <a:pt x="28" y="10"/>
                      </a:lnTo>
                      <a:lnTo>
                        <a:pt x="26" y="10"/>
                      </a:lnTo>
                      <a:lnTo>
                        <a:pt x="24" y="10"/>
                      </a:lnTo>
                      <a:lnTo>
                        <a:pt x="23" y="10"/>
                      </a:lnTo>
                      <a:lnTo>
                        <a:pt x="21" y="10"/>
                      </a:lnTo>
                      <a:lnTo>
                        <a:pt x="19" y="10"/>
                      </a:lnTo>
                      <a:lnTo>
                        <a:pt x="17" y="10"/>
                      </a:lnTo>
                      <a:lnTo>
                        <a:pt x="15" y="10"/>
                      </a:lnTo>
                      <a:lnTo>
                        <a:pt x="13" y="10"/>
                      </a:lnTo>
                      <a:lnTo>
                        <a:pt x="13" y="8"/>
                      </a:lnTo>
                      <a:lnTo>
                        <a:pt x="11" y="8"/>
                      </a:lnTo>
                      <a:lnTo>
                        <a:pt x="9" y="8"/>
                      </a:lnTo>
                      <a:lnTo>
                        <a:pt x="7" y="8"/>
                      </a:lnTo>
                      <a:lnTo>
                        <a:pt x="6" y="8"/>
                      </a:lnTo>
                      <a:lnTo>
                        <a:pt x="4" y="8"/>
                      </a:lnTo>
                      <a:lnTo>
                        <a:pt x="4" y="6"/>
                      </a:lnTo>
                      <a:lnTo>
                        <a:pt x="2" y="6"/>
                      </a:lnTo>
                      <a:lnTo>
                        <a:pt x="0" y="6"/>
                      </a:lnTo>
                      <a:lnTo>
                        <a:pt x="0" y="4"/>
                      </a:lnTo>
                      <a:lnTo>
                        <a:pt x="2" y="2"/>
                      </a:lnTo>
                      <a:lnTo>
                        <a:pt x="4" y="2"/>
                      </a:lnTo>
                      <a:lnTo>
                        <a:pt x="6" y="2"/>
                      </a:lnTo>
                      <a:lnTo>
                        <a:pt x="6" y="0"/>
                      </a:lnTo>
                      <a:lnTo>
                        <a:pt x="7" y="0"/>
                      </a:lnTo>
                      <a:lnTo>
                        <a:pt x="9" y="0"/>
                      </a:lnTo>
                      <a:lnTo>
                        <a:pt x="11" y="0"/>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en-US"/>
                </a:p>
              </p:txBody>
            </p:sp>
            <p:sp>
              <p:nvSpPr>
                <p:cNvPr id="712768" name="Freeform 1088"/>
                <p:cNvSpPr>
                  <a:spLocks noChangeAspect="1"/>
                </p:cNvSpPr>
                <p:nvPr/>
              </p:nvSpPr>
              <p:spPr bwMode="auto">
                <a:xfrm>
                  <a:off x="1785" y="1570"/>
                  <a:ext cx="68" cy="15"/>
                </a:xfrm>
                <a:custGeom>
                  <a:avLst/>
                  <a:gdLst/>
                  <a:ahLst/>
                  <a:cxnLst>
                    <a:cxn ang="0">
                      <a:pos x="23" y="0"/>
                    </a:cxn>
                    <a:cxn ang="0">
                      <a:pos x="32" y="0"/>
                    </a:cxn>
                    <a:cxn ang="0">
                      <a:pos x="39" y="0"/>
                    </a:cxn>
                    <a:cxn ang="0">
                      <a:pos x="43" y="2"/>
                    </a:cxn>
                    <a:cxn ang="0">
                      <a:pos x="45" y="4"/>
                    </a:cxn>
                    <a:cxn ang="0">
                      <a:pos x="43" y="6"/>
                    </a:cxn>
                    <a:cxn ang="0">
                      <a:pos x="39" y="8"/>
                    </a:cxn>
                    <a:cxn ang="0">
                      <a:pos x="32" y="10"/>
                    </a:cxn>
                    <a:cxn ang="0">
                      <a:pos x="23" y="10"/>
                    </a:cxn>
                    <a:cxn ang="0">
                      <a:pos x="13" y="10"/>
                    </a:cxn>
                    <a:cxn ang="0">
                      <a:pos x="7" y="8"/>
                    </a:cxn>
                    <a:cxn ang="0">
                      <a:pos x="2" y="6"/>
                    </a:cxn>
                    <a:cxn ang="0">
                      <a:pos x="0" y="4"/>
                    </a:cxn>
                    <a:cxn ang="0">
                      <a:pos x="2" y="2"/>
                    </a:cxn>
                    <a:cxn ang="0">
                      <a:pos x="7" y="0"/>
                    </a:cxn>
                    <a:cxn ang="0">
                      <a:pos x="13" y="0"/>
                    </a:cxn>
                    <a:cxn ang="0">
                      <a:pos x="23" y="0"/>
                    </a:cxn>
                  </a:cxnLst>
                  <a:rect l="0" t="0" r="r" b="b"/>
                  <a:pathLst>
                    <a:path w="45" h="10">
                      <a:moveTo>
                        <a:pt x="23" y="0"/>
                      </a:moveTo>
                      <a:lnTo>
                        <a:pt x="32" y="0"/>
                      </a:lnTo>
                      <a:lnTo>
                        <a:pt x="39" y="0"/>
                      </a:lnTo>
                      <a:lnTo>
                        <a:pt x="43" y="2"/>
                      </a:lnTo>
                      <a:lnTo>
                        <a:pt x="45" y="4"/>
                      </a:lnTo>
                      <a:lnTo>
                        <a:pt x="43" y="6"/>
                      </a:lnTo>
                      <a:lnTo>
                        <a:pt x="39" y="8"/>
                      </a:lnTo>
                      <a:lnTo>
                        <a:pt x="32" y="10"/>
                      </a:lnTo>
                      <a:lnTo>
                        <a:pt x="23" y="10"/>
                      </a:lnTo>
                      <a:lnTo>
                        <a:pt x="13" y="10"/>
                      </a:lnTo>
                      <a:lnTo>
                        <a:pt x="7" y="8"/>
                      </a:lnTo>
                      <a:lnTo>
                        <a:pt x="2" y="6"/>
                      </a:lnTo>
                      <a:lnTo>
                        <a:pt x="0" y="4"/>
                      </a:lnTo>
                      <a:lnTo>
                        <a:pt x="2" y="2"/>
                      </a:lnTo>
                      <a:lnTo>
                        <a:pt x="7" y="0"/>
                      </a:lnTo>
                      <a:lnTo>
                        <a:pt x="13" y="0"/>
                      </a:lnTo>
                      <a:lnTo>
                        <a:pt x="23" y="0"/>
                      </a:lnTo>
                    </a:path>
                  </a:pathLst>
                </a:custGeom>
                <a:noFill/>
                <a:ln w="0">
                  <a:solidFill>
                    <a:schemeClr val="bg2"/>
                  </a:solidFill>
                  <a:prstDash val="solid"/>
                  <a:round/>
                  <a:headEnd/>
                  <a:tailEnd/>
                </a:ln>
              </p:spPr>
              <p:txBody>
                <a:bodyPr/>
                <a:lstStyle/>
                <a:p>
                  <a:endParaRPr lang="en-US"/>
                </a:p>
              </p:txBody>
            </p:sp>
            <p:sp>
              <p:nvSpPr>
                <p:cNvPr id="712769" name="Rectangle 1089"/>
                <p:cNvSpPr>
                  <a:spLocks noChangeAspect="1" noChangeArrowheads="1"/>
                </p:cNvSpPr>
                <p:nvPr/>
              </p:nvSpPr>
              <p:spPr bwMode="auto">
                <a:xfrm>
                  <a:off x="1791" y="1517"/>
                  <a:ext cx="53" cy="13"/>
                </a:xfrm>
                <a:prstGeom prst="rect">
                  <a:avLst/>
                </a:prstGeom>
                <a:solidFill>
                  <a:srgbClr val="CCCCCC"/>
                </a:solidFill>
                <a:ln w="9525">
                  <a:solidFill>
                    <a:schemeClr val="bg2"/>
                  </a:solidFill>
                  <a:miter lim="800000"/>
                  <a:headEnd/>
                  <a:tailEnd/>
                </a:ln>
              </p:spPr>
              <p:txBody>
                <a:bodyPr/>
                <a:lstStyle/>
                <a:p>
                  <a:endParaRPr lang="en-US"/>
                </a:p>
              </p:txBody>
            </p:sp>
            <p:sp>
              <p:nvSpPr>
                <p:cNvPr id="712770" name="Rectangle 1090"/>
                <p:cNvSpPr>
                  <a:spLocks noChangeAspect="1" noChangeArrowheads="1"/>
                </p:cNvSpPr>
                <p:nvPr/>
              </p:nvSpPr>
              <p:spPr bwMode="auto">
                <a:xfrm>
                  <a:off x="1791" y="1517"/>
                  <a:ext cx="53" cy="13"/>
                </a:xfrm>
                <a:prstGeom prst="rect">
                  <a:avLst/>
                </a:prstGeom>
                <a:noFill/>
                <a:ln w="0">
                  <a:solidFill>
                    <a:schemeClr val="bg2"/>
                  </a:solidFill>
                  <a:miter lim="800000"/>
                  <a:headEnd/>
                  <a:tailEnd/>
                </a:ln>
              </p:spPr>
              <p:txBody>
                <a:bodyPr/>
                <a:lstStyle/>
                <a:p>
                  <a:endParaRPr lang="en-US"/>
                </a:p>
              </p:txBody>
            </p:sp>
            <p:sp>
              <p:nvSpPr>
                <p:cNvPr id="712771" name="Rectangle 1091"/>
                <p:cNvSpPr>
                  <a:spLocks noChangeAspect="1" noChangeArrowheads="1"/>
                </p:cNvSpPr>
                <p:nvPr/>
              </p:nvSpPr>
              <p:spPr bwMode="auto">
                <a:xfrm>
                  <a:off x="1485" y="1596"/>
                  <a:ext cx="97" cy="84"/>
                </a:xfrm>
                <a:prstGeom prst="rect">
                  <a:avLst/>
                </a:prstGeom>
                <a:solidFill>
                  <a:srgbClr val="CCCCCC"/>
                </a:solidFill>
                <a:ln w="9525">
                  <a:solidFill>
                    <a:schemeClr val="bg2"/>
                  </a:solidFill>
                  <a:miter lim="800000"/>
                  <a:headEnd/>
                  <a:tailEnd/>
                </a:ln>
              </p:spPr>
              <p:txBody>
                <a:bodyPr/>
                <a:lstStyle/>
                <a:p>
                  <a:endParaRPr lang="en-US"/>
                </a:p>
              </p:txBody>
            </p:sp>
            <p:sp>
              <p:nvSpPr>
                <p:cNvPr id="712772" name="Rectangle 1092"/>
                <p:cNvSpPr>
                  <a:spLocks noChangeAspect="1" noChangeArrowheads="1"/>
                </p:cNvSpPr>
                <p:nvPr/>
              </p:nvSpPr>
              <p:spPr bwMode="auto">
                <a:xfrm>
                  <a:off x="1485" y="1596"/>
                  <a:ext cx="97" cy="84"/>
                </a:xfrm>
                <a:prstGeom prst="rect">
                  <a:avLst/>
                </a:prstGeom>
                <a:noFill/>
                <a:ln w="0">
                  <a:solidFill>
                    <a:schemeClr val="bg2"/>
                  </a:solidFill>
                  <a:miter lim="800000"/>
                  <a:headEnd/>
                  <a:tailEnd/>
                </a:ln>
              </p:spPr>
              <p:txBody>
                <a:bodyPr/>
                <a:lstStyle/>
                <a:p>
                  <a:endParaRPr lang="en-US"/>
                </a:p>
              </p:txBody>
            </p:sp>
            <p:sp>
              <p:nvSpPr>
                <p:cNvPr id="712773" name="Freeform 1093"/>
                <p:cNvSpPr>
                  <a:spLocks noChangeAspect="1"/>
                </p:cNvSpPr>
                <p:nvPr/>
              </p:nvSpPr>
              <p:spPr bwMode="auto">
                <a:xfrm>
                  <a:off x="1455" y="1629"/>
                  <a:ext cx="68" cy="15"/>
                </a:xfrm>
                <a:custGeom>
                  <a:avLst/>
                  <a:gdLst/>
                  <a:ahLst/>
                  <a:cxnLst>
                    <a:cxn ang="0">
                      <a:pos x="22" y="0"/>
                    </a:cxn>
                    <a:cxn ang="0">
                      <a:pos x="24" y="0"/>
                    </a:cxn>
                    <a:cxn ang="0">
                      <a:pos x="26" y="0"/>
                    </a:cxn>
                    <a:cxn ang="0">
                      <a:pos x="28" y="0"/>
                    </a:cxn>
                    <a:cxn ang="0">
                      <a:pos x="30" y="0"/>
                    </a:cxn>
                    <a:cxn ang="0">
                      <a:pos x="32" y="0"/>
                    </a:cxn>
                    <a:cxn ang="0">
                      <a:pos x="34" y="0"/>
                    </a:cxn>
                    <a:cxn ang="0">
                      <a:pos x="36" y="0"/>
                    </a:cxn>
                    <a:cxn ang="0">
                      <a:pos x="37" y="0"/>
                    </a:cxn>
                    <a:cxn ang="0">
                      <a:pos x="39" y="2"/>
                    </a:cxn>
                    <a:cxn ang="0">
                      <a:pos x="41" y="2"/>
                    </a:cxn>
                    <a:cxn ang="0">
                      <a:pos x="43" y="2"/>
                    </a:cxn>
                    <a:cxn ang="0">
                      <a:pos x="43" y="4"/>
                    </a:cxn>
                    <a:cxn ang="0">
                      <a:pos x="45" y="4"/>
                    </a:cxn>
                    <a:cxn ang="0">
                      <a:pos x="45" y="6"/>
                    </a:cxn>
                    <a:cxn ang="0">
                      <a:pos x="43" y="6"/>
                    </a:cxn>
                    <a:cxn ang="0">
                      <a:pos x="41" y="8"/>
                    </a:cxn>
                    <a:cxn ang="0">
                      <a:pos x="39" y="8"/>
                    </a:cxn>
                    <a:cxn ang="0">
                      <a:pos x="37" y="8"/>
                    </a:cxn>
                    <a:cxn ang="0">
                      <a:pos x="36" y="8"/>
                    </a:cxn>
                    <a:cxn ang="0">
                      <a:pos x="34" y="10"/>
                    </a:cxn>
                    <a:cxn ang="0">
                      <a:pos x="32" y="10"/>
                    </a:cxn>
                    <a:cxn ang="0">
                      <a:pos x="30" y="10"/>
                    </a:cxn>
                    <a:cxn ang="0">
                      <a:pos x="28" y="10"/>
                    </a:cxn>
                    <a:cxn ang="0">
                      <a:pos x="26" y="10"/>
                    </a:cxn>
                    <a:cxn ang="0">
                      <a:pos x="24" y="10"/>
                    </a:cxn>
                    <a:cxn ang="0">
                      <a:pos x="22" y="10"/>
                    </a:cxn>
                    <a:cxn ang="0">
                      <a:pos x="20" y="10"/>
                    </a:cxn>
                    <a:cxn ang="0">
                      <a:pos x="19" y="10"/>
                    </a:cxn>
                    <a:cxn ang="0">
                      <a:pos x="17" y="10"/>
                    </a:cxn>
                    <a:cxn ang="0">
                      <a:pos x="15" y="10"/>
                    </a:cxn>
                    <a:cxn ang="0">
                      <a:pos x="13" y="10"/>
                    </a:cxn>
                    <a:cxn ang="0">
                      <a:pos x="11" y="10"/>
                    </a:cxn>
                    <a:cxn ang="0">
                      <a:pos x="9" y="8"/>
                    </a:cxn>
                    <a:cxn ang="0">
                      <a:pos x="7" y="8"/>
                    </a:cxn>
                    <a:cxn ang="0">
                      <a:pos x="5" y="8"/>
                    </a:cxn>
                    <a:cxn ang="0">
                      <a:pos x="4" y="8"/>
                    </a:cxn>
                    <a:cxn ang="0">
                      <a:pos x="2" y="8"/>
                    </a:cxn>
                    <a:cxn ang="0">
                      <a:pos x="2" y="6"/>
                    </a:cxn>
                    <a:cxn ang="0">
                      <a:pos x="0" y="6"/>
                    </a:cxn>
                    <a:cxn ang="0">
                      <a:pos x="0" y="4"/>
                    </a:cxn>
                    <a:cxn ang="0">
                      <a:pos x="2" y="2"/>
                    </a:cxn>
                    <a:cxn ang="0">
                      <a:pos x="4" y="2"/>
                    </a:cxn>
                    <a:cxn ang="0">
                      <a:pos x="5" y="2"/>
                    </a:cxn>
                    <a:cxn ang="0">
                      <a:pos x="5" y="0"/>
                    </a:cxn>
                    <a:cxn ang="0">
                      <a:pos x="7" y="0"/>
                    </a:cxn>
                    <a:cxn ang="0">
                      <a:pos x="9" y="0"/>
                    </a:cxn>
                    <a:cxn ang="0">
                      <a:pos x="11" y="0"/>
                    </a:cxn>
                    <a:cxn ang="0">
                      <a:pos x="13" y="0"/>
                    </a:cxn>
                    <a:cxn ang="0">
                      <a:pos x="15" y="0"/>
                    </a:cxn>
                    <a:cxn ang="0">
                      <a:pos x="17" y="0"/>
                    </a:cxn>
                    <a:cxn ang="0">
                      <a:pos x="19" y="0"/>
                    </a:cxn>
                    <a:cxn ang="0">
                      <a:pos x="20" y="0"/>
                    </a:cxn>
                    <a:cxn ang="0">
                      <a:pos x="22" y="0"/>
                    </a:cxn>
                  </a:cxnLst>
                  <a:rect l="0" t="0" r="r" b="b"/>
                  <a:pathLst>
                    <a:path w="45" h="10">
                      <a:moveTo>
                        <a:pt x="22" y="0"/>
                      </a:moveTo>
                      <a:lnTo>
                        <a:pt x="24" y="0"/>
                      </a:lnTo>
                      <a:lnTo>
                        <a:pt x="26" y="0"/>
                      </a:lnTo>
                      <a:lnTo>
                        <a:pt x="28" y="0"/>
                      </a:lnTo>
                      <a:lnTo>
                        <a:pt x="30" y="0"/>
                      </a:lnTo>
                      <a:lnTo>
                        <a:pt x="32" y="0"/>
                      </a:lnTo>
                      <a:lnTo>
                        <a:pt x="34" y="0"/>
                      </a:lnTo>
                      <a:lnTo>
                        <a:pt x="36" y="0"/>
                      </a:lnTo>
                      <a:lnTo>
                        <a:pt x="37" y="0"/>
                      </a:lnTo>
                      <a:lnTo>
                        <a:pt x="39" y="2"/>
                      </a:lnTo>
                      <a:lnTo>
                        <a:pt x="41" y="2"/>
                      </a:lnTo>
                      <a:lnTo>
                        <a:pt x="43" y="2"/>
                      </a:lnTo>
                      <a:lnTo>
                        <a:pt x="43" y="4"/>
                      </a:lnTo>
                      <a:lnTo>
                        <a:pt x="45" y="4"/>
                      </a:lnTo>
                      <a:lnTo>
                        <a:pt x="45" y="6"/>
                      </a:lnTo>
                      <a:lnTo>
                        <a:pt x="43" y="6"/>
                      </a:lnTo>
                      <a:lnTo>
                        <a:pt x="41" y="8"/>
                      </a:lnTo>
                      <a:lnTo>
                        <a:pt x="39" y="8"/>
                      </a:lnTo>
                      <a:lnTo>
                        <a:pt x="37" y="8"/>
                      </a:lnTo>
                      <a:lnTo>
                        <a:pt x="36" y="8"/>
                      </a:lnTo>
                      <a:lnTo>
                        <a:pt x="34" y="10"/>
                      </a:lnTo>
                      <a:lnTo>
                        <a:pt x="32" y="10"/>
                      </a:lnTo>
                      <a:lnTo>
                        <a:pt x="30" y="10"/>
                      </a:lnTo>
                      <a:lnTo>
                        <a:pt x="28" y="10"/>
                      </a:lnTo>
                      <a:lnTo>
                        <a:pt x="26" y="10"/>
                      </a:lnTo>
                      <a:lnTo>
                        <a:pt x="24" y="10"/>
                      </a:lnTo>
                      <a:lnTo>
                        <a:pt x="22" y="10"/>
                      </a:lnTo>
                      <a:lnTo>
                        <a:pt x="20" y="10"/>
                      </a:lnTo>
                      <a:lnTo>
                        <a:pt x="19" y="10"/>
                      </a:lnTo>
                      <a:lnTo>
                        <a:pt x="17" y="10"/>
                      </a:lnTo>
                      <a:lnTo>
                        <a:pt x="15" y="10"/>
                      </a:lnTo>
                      <a:lnTo>
                        <a:pt x="13" y="10"/>
                      </a:lnTo>
                      <a:lnTo>
                        <a:pt x="11" y="10"/>
                      </a:lnTo>
                      <a:lnTo>
                        <a:pt x="9" y="8"/>
                      </a:lnTo>
                      <a:lnTo>
                        <a:pt x="7" y="8"/>
                      </a:lnTo>
                      <a:lnTo>
                        <a:pt x="5" y="8"/>
                      </a:lnTo>
                      <a:lnTo>
                        <a:pt x="4" y="8"/>
                      </a:lnTo>
                      <a:lnTo>
                        <a:pt x="2" y="8"/>
                      </a:lnTo>
                      <a:lnTo>
                        <a:pt x="2" y="6"/>
                      </a:lnTo>
                      <a:lnTo>
                        <a:pt x="0" y="6"/>
                      </a:lnTo>
                      <a:lnTo>
                        <a:pt x="0" y="4"/>
                      </a:lnTo>
                      <a:lnTo>
                        <a:pt x="2" y="2"/>
                      </a:lnTo>
                      <a:lnTo>
                        <a:pt x="4" y="2"/>
                      </a:lnTo>
                      <a:lnTo>
                        <a:pt x="5" y="2"/>
                      </a:lnTo>
                      <a:lnTo>
                        <a:pt x="5" y="0"/>
                      </a:lnTo>
                      <a:lnTo>
                        <a:pt x="7" y="0"/>
                      </a:lnTo>
                      <a:lnTo>
                        <a:pt x="9" y="0"/>
                      </a:lnTo>
                      <a:lnTo>
                        <a:pt x="11" y="0"/>
                      </a:lnTo>
                      <a:lnTo>
                        <a:pt x="13" y="0"/>
                      </a:lnTo>
                      <a:lnTo>
                        <a:pt x="15" y="0"/>
                      </a:lnTo>
                      <a:lnTo>
                        <a:pt x="17" y="0"/>
                      </a:lnTo>
                      <a:lnTo>
                        <a:pt x="19" y="0"/>
                      </a:lnTo>
                      <a:lnTo>
                        <a:pt x="20" y="0"/>
                      </a:lnTo>
                      <a:lnTo>
                        <a:pt x="22" y="0"/>
                      </a:lnTo>
                      <a:close/>
                    </a:path>
                  </a:pathLst>
                </a:custGeom>
                <a:solidFill>
                  <a:srgbClr val="CCCCCC"/>
                </a:solidFill>
                <a:ln w="9525">
                  <a:solidFill>
                    <a:schemeClr val="bg2"/>
                  </a:solidFill>
                  <a:round/>
                  <a:headEnd/>
                  <a:tailEnd/>
                </a:ln>
              </p:spPr>
              <p:txBody>
                <a:bodyPr/>
                <a:lstStyle/>
                <a:p>
                  <a:endParaRPr lang="en-US"/>
                </a:p>
              </p:txBody>
            </p:sp>
            <p:sp>
              <p:nvSpPr>
                <p:cNvPr id="712774" name="Freeform 1094"/>
                <p:cNvSpPr>
                  <a:spLocks noChangeAspect="1"/>
                </p:cNvSpPr>
                <p:nvPr/>
              </p:nvSpPr>
              <p:spPr bwMode="auto">
                <a:xfrm>
                  <a:off x="1455" y="1629"/>
                  <a:ext cx="68" cy="15"/>
                </a:xfrm>
                <a:custGeom>
                  <a:avLst/>
                  <a:gdLst/>
                  <a:ahLst/>
                  <a:cxnLst>
                    <a:cxn ang="0">
                      <a:pos x="22" y="0"/>
                    </a:cxn>
                    <a:cxn ang="0">
                      <a:pos x="32" y="0"/>
                    </a:cxn>
                    <a:cxn ang="0">
                      <a:pos x="37" y="0"/>
                    </a:cxn>
                    <a:cxn ang="0">
                      <a:pos x="43" y="2"/>
                    </a:cxn>
                    <a:cxn ang="0">
                      <a:pos x="45" y="4"/>
                    </a:cxn>
                    <a:cxn ang="0">
                      <a:pos x="43" y="6"/>
                    </a:cxn>
                    <a:cxn ang="0">
                      <a:pos x="37" y="8"/>
                    </a:cxn>
                    <a:cxn ang="0">
                      <a:pos x="32" y="10"/>
                    </a:cxn>
                    <a:cxn ang="0">
                      <a:pos x="22" y="10"/>
                    </a:cxn>
                    <a:cxn ang="0">
                      <a:pos x="13" y="10"/>
                    </a:cxn>
                    <a:cxn ang="0">
                      <a:pos x="5" y="8"/>
                    </a:cxn>
                    <a:cxn ang="0">
                      <a:pos x="2" y="6"/>
                    </a:cxn>
                    <a:cxn ang="0">
                      <a:pos x="0" y="4"/>
                    </a:cxn>
                    <a:cxn ang="0">
                      <a:pos x="2" y="2"/>
                    </a:cxn>
                    <a:cxn ang="0">
                      <a:pos x="5" y="0"/>
                    </a:cxn>
                    <a:cxn ang="0">
                      <a:pos x="13" y="0"/>
                    </a:cxn>
                    <a:cxn ang="0">
                      <a:pos x="22" y="0"/>
                    </a:cxn>
                  </a:cxnLst>
                  <a:rect l="0" t="0" r="r" b="b"/>
                  <a:pathLst>
                    <a:path w="45" h="10">
                      <a:moveTo>
                        <a:pt x="22" y="0"/>
                      </a:moveTo>
                      <a:lnTo>
                        <a:pt x="32" y="0"/>
                      </a:lnTo>
                      <a:lnTo>
                        <a:pt x="37" y="0"/>
                      </a:lnTo>
                      <a:lnTo>
                        <a:pt x="43" y="2"/>
                      </a:lnTo>
                      <a:lnTo>
                        <a:pt x="45" y="4"/>
                      </a:lnTo>
                      <a:lnTo>
                        <a:pt x="43" y="6"/>
                      </a:lnTo>
                      <a:lnTo>
                        <a:pt x="37" y="8"/>
                      </a:lnTo>
                      <a:lnTo>
                        <a:pt x="32" y="10"/>
                      </a:lnTo>
                      <a:lnTo>
                        <a:pt x="22" y="10"/>
                      </a:lnTo>
                      <a:lnTo>
                        <a:pt x="13" y="10"/>
                      </a:lnTo>
                      <a:lnTo>
                        <a:pt x="5" y="8"/>
                      </a:lnTo>
                      <a:lnTo>
                        <a:pt x="2" y="6"/>
                      </a:lnTo>
                      <a:lnTo>
                        <a:pt x="0" y="4"/>
                      </a:lnTo>
                      <a:lnTo>
                        <a:pt x="2" y="2"/>
                      </a:lnTo>
                      <a:lnTo>
                        <a:pt x="5" y="0"/>
                      </a:lnTo>
                      <a:lnTo>
                        <a:pt x="13" y="0"/>
                      </a:lnTo>
                      <a:lnTo>
                        <a:pt x="22" y="0"/>
                      </a:lnTo>
                    </a:path>
                  </a:pathLst>
                </a:custGeom>
                <a:noFill/>
                <a:ln w="0">
                  <a:solidFill>
                    <a:schemeClr val="bg2"/>
                  </a:solidFill>
                  <a:prstDash val="solid"/>
                  <a:round/>
                  <a:headEnd/>
                  <a:tailEnd/>
                </a:ln>
              </p:spPr>
              <p:txBody>
                <a:bodyPr/>
                <a:lstStyle/>
                <a:p>
                  <a:endParaRPr lang="en-US"/>
                </a:p>
              </p:txBody>
            </p:sp>
            <p:sp>
              <p:nvSpPr>
                <p:cNvPr id="712775" name="Freeform 1095"/>
                <p:cNvSpPr>
                  <a:spLocks noChangeAspect="1"/>
                </p:cNvSpPr>
                <p:nvPr/>
              </p:nvSpPr>
              <p:spPr bwMode="auto">
                <a:xfrm>
                  <a:off x="1455" y="1658"/>
                  <a:ext cx="68" cy="13"/>
                </a:xfrm>
                <a:custGeom>
                  <a:avLst/>
                  <a:gdLst/>
                  <a:ahLst/>
                  <a:cxnLst>
                    <a:cxn ang="0">
                      <a:pos x="22" y="0"/>
                    </a:cxn>
                    <a:cxn ang="0">
                      <a:pos x="24" y="0"/>
                    </a:cxn>
                    <a:cxn ang="0">
                      <a:pos x="26" y="0"/>
                    </a:cxn>
                    <a:cxn ang="0">
                      <a:pos x="28" y="0"/>
                    </a:cxn>
                    <a:cxn ang="0">
                      <a:pos x="30" y="0"/>
                    </a:cxn>
                    <a:cxn ang="0">
                      <a:pos x="32" y="0"/>
                    </a:cxn>
                    <a:cxn ang="0">
                      <a:pos x="34" y="0"/>
                    </a:cxn>
                    <a:cxn ang="0">
                      <a:pos x="36" y="0"/>
                    </a:cxn>
                    <a:cxn ang="0">
                      <a:pos x="37" y="0"/>
                    </a:cxn>
                    <a:cxn ang="0">
                      <a:pos x="39" y="2"/>
                    </a:cxn>
                    <a:cxn ang="0">
                      <a:pos x="41" y="2"/>
                    </a:cxn>
                    <a:cxn ang="0">
                      <a:pos x="43" y="2"/>
                    </a:cxn>
                    <a:cxn ang="0">
                      <a:pos x="43" y="4"/>
                    </a:cxn>
                    <a:cxn ang="0">
                      <a:pos x="45" y="4"/>
                    </a:cxn>
                    <a:cxn ang="0">
                      <a:pos x="45" y="6"/>
                    </a:cxn>
                    <a:cxn ang="0">
                      <a:pos x="43" y="6"/>
                    </a:cxn>
                    <a:cxn ang="0">
                      <a:pos x="41" y="7"/>
                    </a:cxn>
                    <a:cxn ang="0">
                      <a:pos x="39" y="7"/>
                    </a:cxn>
                    <a:cxn ang="0">
                      <a:pos x="37" y="7"/>
                    </a:cxn>
                    <a:cxn ang="0">
                      <a:pos x="36" y="7"/>
                    </a:cxn>
                    <a:cxn ang="0">
                      <a:pos x="34" y="9"/>
                    </a:cxn>
                    <a:cxn ang="0">
                      <a:pos x="32" y="9"/>
                    </a:cxn>
                    <a:cxn ang="0">
                      <a:pos x="30" y="9"/>
                    </a:cxn>
                    <a:cxn ang="0">
                      <a:pos x="28" y="9"/>
                    </a:cxn>
                    <a:cxn ang="0">
                      <a:pos x="26" y="9"/>
                    </a:cxn>
                    <a:cxn ang="0">
                      <a:pos x="24" y="9"/>
                    </a:cxn>
                    <a:cxn ang="0">
                      <a:pos x="22" y="9"/>
                    </a:cxn>
                    <a:cxn ang="0">
                      <a:pos x="20" y="9"/>
                    </a:cxn>
                    <a:cxn ang="0">
                      <a:pos x="19" y="9"/>
                    </a:cxn>
                    <a:cxn ang="0">
                      <a:pos x="17" y="9"/>
                    </a:cxn>
                    <a:cxn ang="0">
                      <a:pos x="15" y="9"/>
                    </a:cxn>
                    <a:cxn ang="0">
                      <a:pos x="13" y="9"/>
                    </a:cxn>
                    <a:cxn ang="0">
                      <a:pos x="11" y="9"/>
                    </a:cxn>
                    <a:cxn ang="0">
                      <a:pos x="9" y="7"/>
                    </a:cxn>
                    <a:cxn ang="0">
                      <a:pos x="7" y="7"/>
                    </a:cxn>
                    <a:cxn ang="0">
                      <a:pos x="5" y="7"/>
                    </a:cxn>
                    <a:cxn ang="0">
                      <a:pos x="4" y="7"/>
                    </a:cxn>
                    <a:cxn ang="0">
                      <a:pos x="2" y="7"/>
                    </a:cxn>
                    <a:cxn ang="0">
                      <a:pos x="2" y="6"/>
                    </a:cxn>
                    <a:cxn ang="0">
                      <a:pos x="0" y="6"/>
                    </a:cxn>
                    <a:cxn ang="0">
                      <a:pos x="0" y="4"/>
                    </a:cxn>
                    <a:cxn ang="0">
                      <a:pos x="2" y="2"/>
                    </a:cxn>
                    <a:cxn ang="0">
                      <a:pos x="4" y="2"/>
                    </a:cxn>
                    <a:cxn ang="0">
                      <a:pos x="5" y="2"/>
                    </a:cxn>
                    <a:cxn ang="0">
                      <a:pos x="5" y="0"/>
                    </a:cxn>
                    <a:cxn ang="0">
                      <a:pos x="7" y="0"/>
                    </a:cxn>
                    <a:cxn ang="0">
                      <a:pos x="9" y="0"/>
                    </a:cxn>
                    <a:cxn ang="0">
                      <a:pos x="11" y="0"/>
                    </a:cxn>
                    <a:cxn ang="0">
                      <a:pos x="13" y="0"/>
                    </a:cxn>
                    <a:cxn ang="0">
                      <a:pos x="15" y="0"/>
                    </a:cxn>
                    <a:cxn ang="0">
                      <a:pos x="17" y="0"/>
                    </a:cxn>
                    <a:cxn ang="0">
                      <a:pos x="19" y="0"/>
                    </a:cxn>
                    <a:cxn ang="0">
                      <a:pos x="20" y="0"/>
                    </a:cxn>
                    <a:cxn ang="0">
                      <a:pos x="22" y="0"/>
                    </a:cxn>
                  </a:cxnLst>
                  <a:rect l="0" t="0" r="r" b="b"/>
                  <a:pathLst>
                    <a:path w="45" h="9">
                      <a:moveTo>
                        <a:pt x="22" y="0"/>
                      </a:moveTo>
                      <a:lnTo>
                        <a:pt x="24" y="0"/>
                      </a:lnTo>
                      <a:lnTo>
                        <a:pt x="26" y="0"/>
                      </a:lnTo>
                      <a:lnTo>
                        <a:pt x="28" y="0"/>
                      </a:lnTo>
                      <a:lnTo>
                        <a:pt x="30" y="0"/>
                      </a:lnTo>
                      <a:lnTo>
                        <a:pt x="32" y="0"/>
                      </a:lnTo>
                      <a:lnTo>
                        <a:pt x="34" y="0"/>
                      </a:lnTo>
                      <a:lnTo>
                        <a:pt x="36" y="0"/>
                      </a:lnTo>
                      <a:lnTo>
                        <a:pt x="37" y="0"/>
                      </a:lnTo>
                      <a:lnTo>
                        <a:pt x="39" y="2"/>
                      </a:lnTo>
                      <a:lnTo>
                        <a:pt x="41" y="2"/>
                      </a:lnTo>
                      <a:lnTo>
                        <a:pt x="43" y="2"/>
                      </a:lnTo>
                      <a:lnTo>
                        <a:pt x="43" y="4"/>
                      </a:lnTo>
                      <a:lnTo>
                        <a:pt x="45" y="4"/>
                      </a:lnTo>
                      <a:lnTo>
                        <a:pt x="45" y="6"/>
                      </a:lnTo>
                      <a:lnTo>
                        <a:pt x="43" y="6"/>
                      </a:lnTo>
                      <a:lnTo>
                        <a:pt x="41" y="7"/>
                      </a:lnTo>
                      <a:lnTo>
                        <a:pt x="39" y="7"/>
                      </a:lnTo>
                      <a:lnTo>
                        <a:pt x="37" y="7"/>
                      </a:lnTo>
                      <a:lnTo>
                        <a:pt x="36" y="7"/>
                      </a:lnTo>
                      <a:lnTo>
                        <a:pt x="34" y="9"/>
                      </a:lnTo>
                      <a:lnTo>
                        <a:pt x="32" y="9"/>
                      </a:lnTo>
                      <a:lnTo>
                        <a:pt x="30" y="9"/>
                      </a:lnTo>
                      <a:lnTo>
                        <a:pt x="28" y="9"/>
                      </a:lnTo>
                      <a:lnTo>
                        <a:pt x="26" y="9"/>
                      </a:lnTo>
                      <a:lnTo>
                        <a:pt x="24" y="9"/>
                      </a:lnTo>
                      <a:lnTo>
                        <a:pt x="22" y="9"/>
                      </a:lnTo>
                      <a:lnTo>
                        <a:pt x="20" y="9"/>
                      </a:lnTo>
                      <a:lnTo>
                        <a:pt x="19" y="9"/>
                      </a:lnTo>
                      <a:lnTo>
                        <a:pt x="17" y="9"/>
                      </a:lnTo>
                      <a:lnTo>
                        <a:pt x="15" y="9"/>
                      </a:lnTo>
                      <a:lnTo>
                        <a:pt x="13" y="9"/>
                      </a:lnTo>
                      <a:lnTo>
                        <a:pt x="11" y="9"/>
                      </a:lnTo>
                      <a:lnTo>
                        <a:pt x="9" y="7"/>
                      </a:lnTo>
                      <a:lnTo>
                        <a:pt x="7" y="7"/>
                      </a:lnTo>
                      <a:lnTo>
                        <a:pt x="5" y="7"/>
                      </a:lnTo>
                      <a:lnTo>
                        <a:pt x="4" y="7"/>
                      </a:lnTo>
                      <a:lnTo>
                        <a:pt x="2" y="7"/>
                      </a:lnTo>
                      <a:lnTo>
                        <a:pt x="2" y="6"/>
                      </a:lnTo>
                      <a:lnTo>
                        <a:pt x="0" y="6"/>
                      </a:lnTo>
                      <a:lnTo>
                        <a:pt x="0" y="4"/>
                      </a:lnTo>
                      <a:lnTo>
                        <a:pt x="2" y="2"/>
                      </a:lnTo>
                      <a:lnTo>
                        <a:pt x="4" y="2"/>
                      </a:lnTo>
                      <a:lnTo>
                        <a:pt x="5" y="2"/>
                      </a:lnTo>
                      <a:lnTo>
                        <a:pt x="5" y="0"/>
                      </a:lnTo>
                      <a:lnTo>
                        <a:pt x="7" y="0"/>
                      </a:lnTo>
                      <a:lnTo>
                        <a:pt x="9" y="0"/>
                      </a:lnTo>
                      <a:lnTo>
                        <a:pt x="11" y="0"/>
                      </a:lnTo>
                      <a:lnTo>
                        <a:pt x="13" y="0"/>
                      </a:lnTo>
                      <a:lnTo>
                        <a:pt x="15" y="0"/>
                      </a:lnTo>
                      <a:lnTo>
                        <a:pt x="17" y="0"/>
                      </a:lnTo>
                      <a:lnTo>
                        <a:pt x="19" y="0"/>
                      </a:lnTo>
                      <a:lnTo>
                        <a:pt x="20" y="0"/>
                      </a:lnTo>
                      <a:lnTo>
                        <a:pt x="22" y="0"/>
                      </a:lnTo>
                      <a:close/>
                    </a:path>
                  </a:pathLst>
                </a:custGeom>
                <a:solidFill>
                  <a:srgbClr val="CCCCCC"/>
                </a:solidFill>
                <a:ln w="9525">
                  <a:solidFill>
                    <a:schemeClr val="bg2"/>
                  </a:solidFill>
                  <a:round/>
                  <a:headEnd/>
                  <a:tailEnd/>
                </a:ln>
              </p:spPr>
              <p:txBody>
                <a:bodyPr/>
                <a:lstStyle/>
                <a:p>
                  <a:endParaRPr lang="en-US"/>
                </a:p>
              </p:txBody>
            </p:sp>
            <p:sp>
              <p:nvSpPr>
                <p:cNvPr id="712776" name="Freeform 1096"/>
                <p:cNvSpPr>
                  <a:spLocks noChangeAspect="1"/>
                </p:cNvSpPr>
                <p:nvPr/>
              </p:nvSpPr>
              <p:spPr bwMode="auto">
                <a:xfrm>
                  <a:off x="1455" y="1658"/>
                  <a:ext cx="68" cy="13"/>
                </a:xfrm>
                <a:custGeom>
                  <a:avLst/>
                  <a:gdLst/>
                  <a:ahLst/>
                  <a:cxnLst>
                    <a:cxn ang="0">
                      <a:pos x="22" y="0"/>
                    </a:cxn>
                    <a:cxn ang="0">
                      <a:pos x="32" y="0"/>
                    </a:cxn>
                    <a:cxn ang="0">
                      <a:pos x="37" y="0"/>
                    </a:cxn>
                    <a:cxn ang="0">
                      <a:pos x="43" y="2"/>
                    </a:cxn>
                    <a:cxn ang="0">
                      <a:pos x="45" y="4"/>
                    </a:cxn>
                    <a:cxn ang="0">
                      <a:pos x="43" y="6"/>
                    </a:cxn>
                    <a:cxn ang="0">
                      <a:pos x="37" y="7"/>
                    </a:cxn>
                    <a:cxn ang="0">
                      <a:pos x="32" y="9"/>
                    </a:cxn>
                    <a:cxn ang="0">
                      <a:pos x="22" y="9"/>
                    </a:cxn>
                    <a:cxn ang="0">
                      <a:pos x="13" y="9"/>
                    </a:cxn>
                    <a:cxn ang="0">
                      <a:pos x="5" y="7"/>
                    </a:cxn>
                    <a:cxn ang="0">
                      <a:pos x="2" y="6"/>
                    </a:cxn>
                    <a:cxn ang="0">
                      <a:pos x="0" y="4"/>
                    </a:cxn>
                    <a:cxn ang="0">
                      <a:pos x="2" y="2"/>
                    </a:cxn>
                    <a:cxn ang="0">
                      <a:pos x="5" y="0"/>
                    </a:cxn>
                    <a:cxn ang="0">
                      <a:pos x="13" y="0"/>
                    </a:cxn>
                    <a:cxn ang="0">
                      <a:pos x="22" y="0"/>
                    </a:cxn>
                  </a:cxnLst>
                  <a:rect l="0" t="0" r="r" b="b"/>
                  <a:pathLst>
                    <a:path w="45" h="9">
                      <a:moveTo>
                        <a:pt x="22" y="0"/>
                      </a:moveTo>
                      <a:lnTo>
                        <a:pt x="32" y="0"/>
                      </a:lnTo>
                      <a:lnTo>
                        <a:pt x="37" y="0"/>
                      </a:lnTo>
                      <a:lnTo>
                        <a:pt x="43" y="2"/>
                      </a:lnTo>
                      <a:lnTo>
                        <a:pt x="45" y="4"/>
                      </a:lnTo>
                      <a:lnTo>
                        <a:pt x="43" y="6"/>
                      </a:lnTo>
                      <a:lnTo>
                        <a:pt x="37" y="7"/>
                      </a:lnTo>
                      <a:lnTo>
                        <a:pt x="32" y="9"/>
                      </a:lnTo>
                      <a:lnTo>
                        <a:pt x="22" y="9"/>
                      </a:lnTo>
                      <a:lnTo>
                        <a:pt x="13" y="9"/>
                      </a:lnTo>
                      <a:lnTo>
                        <a:pt x="5" y="7"/>
                      </a:lnTo>
                      <a:lnTo>
                        <a:pt x="2" y="6"/>
                      </a:lnTo>
                      <a:lnTo>
                        <a:pt x="0" y="4"/>
                      </a:lnTo>
                      <a:lnTo>
                        <a:pt x="2" y="2"/>
                      </a:lnTo>
                      <a:lnTo>
                        <a:pt x="5" y="0"/>
                      </a:lnTo>
                      <a:lnTo>
                        <a:pt x="13" y="0"/>
                      </a:lnTo>
                      <a:lnTo>
                        <a:pt x="22" y="0"/>
                      </a:lnTo>
                    </a:path>
                  </a:pathLst>
                </a:custGeom>
                <a:noFill/>
                <a:ln w="0">
                  <a:solidFill>
                    <a:schemeClr val="bg2"/>
                  </a:solidFill>
                  <a:prstDash val="solid"/>
                  <a:round/>
                  <a:headEnd/>
                  <a:tailEnd/>
                </a:ln>
              </p:spPr>
              <p:txBody>
                <a:bodyPr/>
                <a:lstStyle/>
                <a:p>
                  <a:endParaRPr lang="en-US"/>
                </a:p>
              </p:txBody>
            </p:sp>
            <p:sp>
              <p:nvSpPr>
                <p:cNvPr id="712777" name="Rectangle 1097"/>
                <p:cNvSpPr>
                  <a:spLocks noChangeAspect="1" noChangeArrowheads="1"/>
                </p:cNvSpPr>
                <p:nvPr/>
              </p:nvSpPr>
              <p:spPr bwMode="auto">
                <a:xfrm>
                  <a:off x="1461" y="1605"/>
                  <a:ext cx="53" cy="16"/>
                </a:xfrm>
                <a:prstGeom prst="rect">
                  <a:avLst/>
                </a:prstGeom>
                <a:solidFill>
                  <a:srgbClr val="CCCCCC"/>
                </a:solidFill>
                <a:ln w="9525">
                  <a:solidFill>
                    <a:schemeClr val="bg2"/>
                  </a:solidFill>
                  <a:miter lim="800000"/>
                  <a:headEnd/>
                  <a:tailEnd/>
                </a:ln>
              </p:spPr>
              <p:txBody>
                <a:bodyPr/>
                <a:lstStyle/>
                <a:p>
                  <a:endParaRPr lang="en-US"/>
                </a:p>
              </p:txBody>
            </p:sp>
            <p:sp>
              <p:nvSpPr>
                <p:cNvPr id="712778" name="Rectangle 1098"/>
                <p:cNvSpPr>
                  <a:spLocks noChangeAspect="1" noChangeArrowheads="1"/>
                </p:cNvSpPr>
                <p:nvPr/>
              </p:nvSpPr>
              <p:spPr bwMode="auto">
                <a:xfrm>
                  <a:off x="1461" y="1605"/>
                  <a:ext cx="53" cy="16"/>
                </a:xfrm>
                <a:prstGeom prst="rect">
                  <a:avLst/>
                </a:prstGeom>
                <a:noFill/>
                <a:ln w="0">
                  <a:solidFill>
                    <a:schemeClr val="bg2"/>
                  </a:solidFill>
                  <a:miter lim="800000"/>
                  <a:headEnd/>
                  <a:tailEnd/>
                </a:ln>
              </p:spPr>
              <p:txBody>
                <a:bodyPr/>
                <a:lstStyle/>
                <a:p>
                  <a:endParaRPr lang="en-US"/>
                </a:p>
              </p:txBody>
            </p:sp>
            <p:sp>
              <p:nvSpPr>
                <p:cNvPr id="712779" name="Rectangle 1099"/>
                <p:cNvSpPr>
                  <a:spLocks noChangeAspect="1" noChangeArrowheads="1"/>
                </p:cNvSpPr>
                <p:nvPr/>
              </p:nvSpPr>
              <p:spPr bwMode="auto">
                <a:xfrm>
                  <a:off x="1727" y="1818"/>
                  <a:ext cx="97" cy="88"/>
                </a:xfrm>
                <a:prstGeom prst="rect">
                  <a:avLst/>
                </a:prstGeom>
                <a:solidFill>
                  <a:srgbClr val="CCCCCC"/>
                </a:solidFill>
                <a:ln w="9525">
                  <a:solidFill>
                    <a:schemeClr val="bg2"/>
                  </a:solidFill>
                  <a:miter lim="800000"/>
                  <a:headEnd/>
                  <a:tailEnd/>
                </a:ln>
              </p:spPr>
              <p:txBody>
                <a:bodyPr/>
                <a:lstStyle/>
                <a:p>
                  <a:endParaRPr lang="en-US"/>
                </a:p>
              </p:txBody>
            </p:sp>
            <p:sp>
              <p:nvSpPr>
                <p:cNvPr id="712780" name="Rectangle 1100"/>
                <p:cNvSpPr>
                  <a:spLocks noChangeAspect="1" noChangeArrowheads="1"/>
                </p:cNvSpPr>
                <p:nvPr/>
              </p:nvSpPr>
              <p:spPr bwMode="auto">
                <a:xfrm>
                  <a:off x="1727" y="1818"/>
                  <a:ext cx="97" cy="88"/>
                </a:xfrm>
                <a:prstGeom prst="rect">
                  <a:avLst/>
                </a:prstGeom>
                <a:noFill/>
                <a:ln w="0">
                  <a:solidFill>
                    <a:schemeClr val="bg2"/>
                  </a:solidFill>
                  <a:miter lim="800000"/>
                  <a:headEnd/>
                  <a:tailEnd/>
                </a:ln>
              </p:spPr>
              <p:txBody>
                <a:bodyPr/>
                <a:lstStyle/>
                <a:p>
                  <a:endParaRPr lang="en-US"/>
                </a:p>
              </p:txBody>
            </p:sp>
            <p:sp>
              <p:nvSpPr>
                <p:cNvPr id="712781" name="Freeform 1101"/>
                <p:cNvSpPr>
                  <a:spLocks noChangeAspect="1"/>
                </p:cNvSpPr>
                <p:nvPr/>
              </p:nvSpPr>
              <p:spPr bwMode="auto">
                <a:xfrm>
                  <a:off x="1697" y="1851"/>
                  <a:ext cx="68" cy="16"/>
                </a:xfrm>
                <a:custGeom>
                  <a:avLst/>
                  <a:gdLst/>
                  <a:ahLst/>
                  <a:cxnLst>
                    <a:cxn ang="0">
                      <a:pos x="22" y="0"/>
                    </a:cxn>
                    <a:cxn ang="0">
                      <a:pos x="24" y="0"/>
                    </a:cxn>
                    <a:cxn ang="0">
                      <a:pos x="26" y="0"/>
                    </a:cxn>
                    <a:cxn ang="0">
                      <a:pos x="28" y="0"/>
                    </a:cxn>
                    <a:cxn ang="0">
                      <a:pos x="30" y="0"/>
                    </a:cxn>
                    <a:cxn ang="0">
                      <a:pos x="32" y="0"/>
                    </a:cxn>
                    <a:cxn ang="0">
                      <a:pos x="34" y="0"/>
                    </a:cxn>
                    <a:cxn ang="0">
                      <a:pos x="35" y="0"/>
                    </a:cxn>
                    <a:cxn ang="0">
                      <a:pos x="37" y="2"/>
                    </a:cxn>
                    <a:cxn ang="0">
                      <a:pos x="39" y="2"/>
                    </a:cxn>
                    <a:cxn ang="0">
                      <a:pos x="41" y="2"/>
                    </a:cxn>
                    <a:cxn ang="0">
                      <a:pos x="43" y="2"/>
                    </a:cxn>
                    <a:cxn ang="0">
                      <a:pos x="43" y="4"/>
                    </a:cxn>
                    <a:cxn ang="0">
                      <a:pos x="45" y="4"/>
                    </a:cxn>
                    <a:cxn ang="0">
                      <a:pos x="45" y="6"/>
                    </a:cxn>
                    <a:cxn ang="0">
                      <a:pos x="43" y="6"/>
                    </a:cxn>
                    <a:cxn ang="0">
                      <a:pos x="43" y="8"/>
                    </a:cxn>
                    <a:cxn ang="0">
                      <a:pos x="41" y="8"/>
                    </a:cxn>
                    <a:cxn ang="0">
                      <a:pos x="39" y="8"/>
                    </a:cxn>
                    <a:cxn ang="0">
                      <a:pos x="37" y="8"/>
                    </a:cxn>
                    <a:cxn ang="0">
                      <a:pos x="35" y="10"/>
                    </a:cxn>
                    <a:cxn ang="0">
                      <a:pos x="34" y="10"/>
                    </a:cxn>
                    <a:cxn ang="0">
                      <a:pos x="32" y="10"/>
                    </a:cxn>
                    <a:cxn ang="0">
                      <a:pos x="30" y="10"/>
                    </a:cxn>
                    <a:cxn ang="0">
                      <a:pos x="28" y="10"/>
                    </a:cxn>
                    <a:cxn ang="0">
                      <a:pos x="26" y="10"/>
                    </a:cxn>
                    <a:cxn ang="0">
                      <a:pos x="24" y="10"/>
                    </a:cxn>
                    <a:cxn ang="0">
                      <a:pos x="22" y="10"/>
                    </a:cxn>
                    <a:cxn ang="0">
                      <a:pos x="20" y="10"/>
                    </a:cxn>
                    <a:cxn ang="0">
                      <a:pos x="18" y="10"/>
                    </a:cxn>
                    <a:cxn ang="0">
                      <a:pos x="17" y="10"/>
                    </a:cxn>
                    <a:cxn ang="0">
                      <a:pos x="15" y="10"/>
                    </a:cxn>
                    <a:cxn ang="0">
                      <a:pos x="13" y="10"/>
                    </a:cxn>
                    <a:cxn ang="0">
                      <a:pos x="11" y="10"/>
                    </a:cxn>
                    <a:cxn ang="0">
                      <a:pos x="9" y="10"/>
                    </a:cxn>
                    <a:cxn ang="0">
                      <a:pos x="7" y="8"/>
                    </a:cxn>
                    <a:cxn ang="0">
                      <a:pos x="5" y="8"/>
                    </a:cxn>
                    <a:cxn ang="0">
                      <a:pos x="3" y="8"/>
                    </a:cxn>
                    <a:cxn ang="0">
                      <a:pos x="2" y="8"/>
                    </a:cxn>
                    <a:cxn ang="0">
                      <a:pos x="2" y="6"/>
                    </a:cxn>
                    <a:cxn ang="0">
                      <a:pos x="0" y="6"/>
                    </a:cxn>
                    <a:cxn ang="0">
                      <a:pos x="0" y="4"/>
                    </a:cxn>
                    <a:cxn ang="0">
                      <a:pos x="2" y="4"/>
                    </a:cxn>
                    <a:cxn ang="0">
                      <a:pos x="2" y="2"/>
                    </a:cxn>
                    <a:cxn ang="0">
                      <a:pos x="3" y="2"/>
                    </a:cxn>
                    <a:cxn ang="0">
                      <a:pos x="5" y="2"/>
                    </a:cxn>
                    <a:cxn ang="0">
                      <a:pos x="7" y="2"/>
                    </a:cxn>
                    <a:cxn ang="0">
                      <a:pos x="9" y="0"/>
                    </a:cxn>
                    <a:cxn ang="0">
                      <a:pos x="11" y="0"/>
                    </a:cxn>
                    <a:cxn ang="0">
                      <a:pos x="13" y="0"/>
                    </a:cxn>
                    <a:cxn ang="0">
                      <a:pos x="15" y="0"/>
                    </a:cxn>
                    <a:cxn ang="0">
                      <a:pos x="17" y="0"/>
                    </a:cxn>
                    <a:cxn ang="0">
                      <a:pos x="18" y="0"/>
                    </a:cxn>
                    <a:cxn ang="0">
                      <a:pos x="20" y="0"/>
                    </a:cxn>
                    <a:cxn ang="0">
                      <a:pos x="22" y="0"/>
                    </a:cxn>
                  </a:cxnLst>
                  <a:rect l="0" t="0" r="r" b="b"/>
                  <a:pathLst>
                    <a:path w="45" h="10">
                      <a:moveTo>
                        <a:pt x="22" y="0"/>
                      </a:moveTo>
                      <a:lnTo>
                        <a:pt x="24" y="0"/>
                      </a:lnTo>
                      <a:lnTo>
                        <a:pt x="26" y="0"/>
                      </a:lnTo>
                      <a:lnTo>
                        <a:pt x="28" y="0"/>
                      </a:lnTo>
                      <a:lnTo>
                        <a:pt x="30" y="0"/>
                      </a:lnTo>
                      <a:lnTo>
                        <a:pt x="32" y="0"/>
                      </a:lnTo>
                      <a:lnTo>
                        <a:pt x="34" y="0"/>
                      </a:lnTo>
                      <a:lnTo>
                        <a:pt x="35" y="0"/>
                      </a:lnTo>
                      <a:lnTo>
                        <a:pt x="37" y="2"/>
                      </a:lnTo>
                      <a:lnTo>
                        <a:pt x="39" y="2"/>
                      </a:lnTo>
                      <a:lnTo>
                        <a:pt x="41" y="2"/>
                      </a:lnTo>
                      <a:lnTo>
                        <a:pt x="43" y="2"/>
                      </a:lnTo>
                      <a:lnTo>
                        <a:pt x="43" y="4"/>
                      </a:lnTo>
                      <a:lnTo>
                        <a:pt x="45" y="4"/>
                      </a:lnTo>
                      <a:lnTo>
                        <a:pt x="45" y="6"/>
                      </a:lnTo>
                      <a:lnTo>
                        <a:pt x="43" y="6"/>
                      </a:lnTo>
                      <a:lnTo>
                        <a:pt x="43" y="8"/>
                      </a:lnTo>
                      <a:lnTo>
                        <a:pt x="41" y="8"/>
                      </a:lnTo>
                      <a:lnTo>
                        <a:pt x="39" y="8"/>
                      </a:lnTo>
                      <a:lnTo>
                        <a:pt x="37" y="8"/>
                      </a:lnTo>
                      <a:lnTo>
                        <a:pt x="35" y="10"/>
                      </a:lnTo>
                      <a:lnTo>
                        <a:pt x="34" y="10"/>
                      </a:lnTo>
                      <a:lnTo>
                        <a:pt x="32" y="10"/>
                      </a:lnTo>
                      <a:lnTo>
                        <a:pt x="30" y="10"/>
                      </a:lnTo>
                      <a:lnTo>
                        <a:pt x="28" y="10"/>
                      </a:lnTo>
                      <a:lnTo>
                        <a:pt x="26" y="10"/>
                      </a:lnTo>
                      <a:lnTo>
                        <a:pt x="24" y="10"/>
                      </a:lnTo>
                      <a:lnTo>
                        <a:pt x="22" y="10"/>
                      </a:lnTo>
                      <a:lnTo>
                        <a:pt x="20" y="10"/>
                      </a:lnTo>
                      <a:lnTo>
                        <a:pt x="18" y="10"/>
                      </a:lnTo>
                      <a:lnTo>
                        <a:pt x="17" y="10"/>
                      </a:lnTo>
                      <a:lnTo>
                        <a:pt x="15" y="10"/>
                      </a:lnTo>
                      <a:lnTo>
                        <a:pt x="13" y="10"/>
                      </a:lnTo>
                      <a:lnTo>
                        <a:pt x="11" y="10"/>
                      </a:lnTo>
                      <a:lnTo>
                        <a:pt x="9" y="10"/>
                      </a:lnTo>
                      <a:lnTo>
                        <a:pt x="7" y="8"/>
                      </a:lnTo>
                      <a:lnTo>
                        <a:pt x="5" y="8"/>
                      </a:lnTo>
                      <a:lnTo>
                        <a:pt x="3" y="8"/>
                      </a:lnTo>
                      <a:lnTo>
                        <a:pt x="2" y="8"/>
                      </a:lnTo>
                      <a:lnTo>
                        <a:pt x="2" y="6"/>
                      </a:lnTo>
                      <a:lnTo>
                        <a:pt x="0" y="6"/>
                      </a:lnTo>
                      <a:lnTo>
                        <a:pt x="0" y="4"/>
                      </a:lnTo>
                      <a:lnTo>
                        <a:pt x="2" y="4"/>
                      </a:lnTo>
                      <a:lnTo>
                        <a:pt x="2" y="2"/>
                      </a:lnTo>
                      <a:lnTo>
                        <a:pt x="3" y="2"/>
                      </a:lnTo>
                      <a:lnTo>
                        <a:pt x="5" y="2"/>
                      </a:lnTo>
                      <a:lnTo>
                        <a:pt x="7" y="2"/>
                      </a:lnTo>
                      <a:lnTo>
                        <a:pt x="9" y="0"/>
                      </a:lnTo>
                      <a:lnTo>
                        <a:pt x="11" y="0"/>
                      </a:lnTo>
                      <a:lnTo>
                        <a:pt x="13" y="0"/>
                      </a:lnTo>
                      <a:lnTo>
                        <a:pt x="15" y="0"/>
                      </a:lnTo>
                      <a:lnTo>
                        <a:pt x="17" y="0"/>
                      </a:lnTo>
                      <a:lnTo>
                        <a:pt x="18" y="0"/>
                      </a:lnTo>
                      <a:lnTo>
                        <a:pt x="20" y="0"/>
                      </a:lnTo>
                      <a:lnTo>
                        <a:pt x="22" y="0"/>
                      </a:lnTo>
                      <a:close/>
                    </a:path>
                  </a:pathLst>
                </a:custGeom>
                <a:solidFill>
                  <a:srgbClr val="CCCCCC"/>
                </a:solidFill>
                <a:ln w="9525">
                  <a:solidFill>
                    <a:schemeClr val="bg2"/>
                  </a:solidFill>
                  <a:round/>
                  <a:headEnd/>
                  <a:tailEnd/>
                </a:ln>
              </p:spPr>
              <p:txBody>
                <a:bodyPr/>
                <a:lstStyle/>
                <a:p>
                  <a:endParaRPr lang="en-US"/>
                </a:p>
              </p:txBody>
            </p:sp>
            <p:sp>
              <p:nvSpPr>
                <p:cNvPr id="712782" name="Freeform 1102"/>
                <p:cNvSpPr>
                  <a:spLocks noChangeAspect="1"/>
                </p:cNvSpPr>
                <p:nvPr/>
              </p:nvSpPr>
              <p:spPr bwMode="auto">
                <a:xfrm>
                  <a:off x="1697" y="1851"/>
                  <a:ext cx="68" cy="16"/>
                </a:xfrm>
                <a:custGeom>
                  <a:avLst/>
                  <a:gdLst/>
                  <a:ahLst/>
                  <a:cxnLst>
                    <a:cxn ang="0">
                      <a:pos x="22" y="0"/>
                    </a:cxn>
                    <a:cxn ang="0">
                      <a:pos x="32" y="0"/>
                    </a:cxn>
                    <a:cxn ang="0">
                      <a:pos x="37" y="2"/>
                    </a:cxn>
                    <a:cxn ang="0">
                      <a:pos x="43" y="2"/>
                    </a:cxn>
                    <a:cxn ang="0">
                      <a:pos x="45" y="6"/>
                    </a:cxn>
                    <a:cxn ang="0">
                      <a:pos x="43" y="8"/>
                    </a:cxn>
                    <a:cxn ang="0">
                      <a:pos x="37" y="8"/>
                    </a:cxn>
                    <a:cxn ang="0">
                      <a:pos x="32" y="10"/>
                    </a:cxn>
                    <a:cxn ang="0">
                      <a:pos x="22" y="10"/>
                    </a:cxn>
                    <a:cxn ang="0">
                      <a:pos x="13" y="10"/>
                    </a:cxn>
                    <a:cxn ang="0">
                      <a:pos x="5" y="8"/>
                    </a:cxn>
                    <a:cxn ang="0">
                      <a:pos x="2" y="8"/>
                    </a:cxn>
                    <a:cxn ang="0">
                      <a:pos x="0" y="6"/>
                    </a:cxn>
                    <a:cxn ang="0">
                      <a:pos x="2" y="2"/>
                    </a:cxn>
                    <a:cxn ang="0">
                      <a:pos x="5" y="2"/>
                    </a:cxn>
                    <a:cxn ang="0">
                      <a:pos x="13" y="0"/>
                    </a:cxn>
                    <a:cxn ang="0">
                      <a:pos x="22" y="0"/>
                    </a:cxn>
                  </a:cxnLst>
                  <a:rect l="0" t="0" r="r" b="b"/>
                  <a:pathLst>
                    <a:path w="45" h="10">
                      <a:moveTo>
                        <a:pt x="22" y="0"/>
                      </a:moveTo>
                      <a:lnTo>
                        <a:pt x="32" y="0"/>
                      </a:lnTo>
                      <a:lnTo>
                        <a:pt x="37" y="2"/>
                      </a:lnTo>
                      <a:lnTo>
                        <a:pt x="43" y="2"/>
                      </a:lnTo>
                      <a:lnTo>
                        <a:pt x="45" y="6"/>
                      </a:lnTo>
                      <a:lnTo>
                        <a:pt x="43" y="8"/>
                      </a:lnTo>
                      <a:lnTo>
                        <a:pt x="37" y="8"/>
                      </a:lnTo>
                      <a:lnTo>
                        <a:pt x="32" y="10"/>
                      </a:lnTo>
                      <a:lnTo>
                        <a:pt x="22" y="10"/>
                      </a:lnTo>
                      <a:lnTo>
                        <a:pt x="13" y="10"/>
                      </a:lnTo>
                      <a:lnTo>
                        <a:pt x="5" y="8"/>
                      </a:lnTo>
                      <a:lnTo>
                        <a:pt x="2" y="8"/>
                      </a:lnTo>
                      <a:lnTo>
                        <a:pt x="0" y="6"/>
                      </a:lnTo>
                      <a:lnTo>
                        <a:pt x="2" y="2"/>
                      </a:lnTo>
                      <a:lnTo>
                        <a:pt x="5" y="2"/>
                      </a:lnTo>
                      <a:lnTo>
                        <a:pt x="13" y="0"/>
                      </a:lnTo>
                      <a:lnTo>
                        <a:pt x="22" y="0"/>
                      </a:lnTo>
                    </a:path>
                  </a:pathLst>
                </a:custGeom>
                <a:noFill/>
                <a:ln w="0">
                  <a:solidFill>
                    <a:schemeClr val="bg2"/>
                  </a:solidFill>
                  <a:prstDash val="solid"/>
                  <a:round/>
                  <a:headEnd/>
                  <a:tailEnd/>
                </a:ln>
              </p:spPr>
              <p:txBody>
                <a:bodyPr/>
                <a:lstStyle/>
                <a:p>
                  <a:endParaRPr lang="en-US"/>
                </a:p>
              </p:txBody>
            </p:sp>
            <p:sp>
              <p:nvSpPr>
                <p:cNvPr id="712783" name="Freeform 1103"/>
                <p:cNvSpPr>
                  <a:spLocks noChangeAspect="1"/>
                </p:cNvSpPr>
                <p:nvPr/>
              </p:nvSpPr>
              <p:spPr bwMode="auto">
                <a:xfrm>
                  <a:off x="1697" y="1880"/>
                  <a:ext cx="68" cy="14"/>
                </a:xfrm>
                <a:custGeom>
                  <a:avLst/>
                  <a:gdLst/>
                  <a:ahLst/>
                  <a:cxnLst>
                    <a:cxn ang="0">
                      <a:pos x="22" y="0"/>
                    </a:cxn>
                    <a:cxn ang="0">
                      <a:pos x="24" y="0"/>
                    </a:cxn>
                    <a:cxn ang="0">
                      <a:pos x="26" y="0"/>
                    </a:cxn>
                    <a:cxn ang="0">
                      <a:pos x="28" y="0"/>
                    </a:cxn>
                    <a:cxn ang="0">
                      <a:pos x="30" y="0"/>
                    </a:cxn>
                    <a:cxn ang="0">
                      <a:pos x="32" y="0"/>
                    </a:cxn>
                    <a:cxn ang="0">
                      <a:pos x="34" y="0"/>
                    </a:cxn>
                    <a:cxn ang="0">
                      <a:pos x="35" y="0"/>
                    </a:cxn>
                    <a:cxn ang="0">
                      <a:pos x="37" y="2"/>
                    </a:cxn>
                    <a:cxn ang="0">
                      <a:pos x="39" y="2"/>
                    </a:cxn>
                    <a:cxn ang="0">
                      <a:pos x="41" y="2"/>
                    </a:cxn>
                    <a:cxn ang="0">
                      <a:pos x="43" y="2"/>
                    </a:cxn>
                    <a:cxn ang="0">
                      <a:pos x="43" y="4"/>
                    </a:cxn>
                    <a:cxn ang="0">
                      <a:pos x="45" y="4"/>
                    </a:cxn>
                    <a:cxn ang="0">
                      <a:pos x="45" y="5"/>
                    </a:cxn>
                    <a:cxn ang="0">
                      <a:pos x="43" y="5"/>
                    </a:cxn>
                    <a:cxn ang="0">
                      <a:pos x="43" y="7"/>
                    </a:cxn>
                    <a:cxn ang="0">
                      <a:pos x="41" y="7"/>
                    </a:cxn>
                    <a:cxn ang="0">
                      <a:pos x="39" y="7"/>
                    </a:cxn>
                    <a:cxn ang="0">
                      <a:pos x="37" y="7"/>
                    </a:cxn>
                    <a:cxn ang="0">
                      <a:pos x="37" y="9"/>
                    </a:cxn>
                    <a:cxn ang="0">
                      <a:pos x="35" y="9"/>
                    </a:cxn>
                    <a:cxn ang="0">
                      <a:pos x="34" y="9"/>
                    </a:cxn>
                    <a:cxn ang="0">
                      <a:pos x="32" y="9"/>
                    </a:cxn>
                    <a:cxn ang="0">
                      <a:pos x="30" y="9"/>
                    </a:cxn>
                    <a:cxn ang="0">
                      <a:pos x="28" y="9"/>
                    </a:cxn>
                    <a:cxn ang="0">
                      <a:pos x="26" y="9"/>
                    </a:cxn>
                    <a:cxn ang="0">
                      <a:pos x="24" y="9"/>
                    </a:cxn>
                    <a:cxn ang="0">
                      <a:pos x="22" y="9"/>
                    </a:cxn>
                    <a:cxn ang="0">
                      <a:pos x="20" y="9"/>
                    </a:cxn>
                    <a:cxn ang="0">
                      <a:pos x="18" y="9"/>
                    </a:cxn>
                    <a:cxn ang="0">
                      <a:pos x="17" y="9"/>
                    </a:cxn>
                    <a:cxn ang="0">
                      <a:pos x="15" y="9"/>
                    </a:cxn>
                    <a:cxn ang="0">
                      <a:pos x="13" y="9"/>
                    </a:cxn>
                    <a:cxn ang="0">
                      <a:pos x="11" y="9"/>
                    </a:cxn>
                    <a:cxn ang="0">
                      <a:pos x="9" y="9"/>
                    </a:cxn>
                    <a:cxn ang="0">
                      <a:pos x="7" y="9"/>
                    </a:cxn>
                    <a:cxn ang="0">
                      <a:pos x="7" y="7"/>
                    </a:cxn>
                    <a:cxn ang="0">
                      <a:pos x="5" y="7"/>
                    </a:cxn>
                    <a:cxn ang="0">
                      <a:pos x="3" y="7"/>
                    </a:cxn>
                    <a:cxn ang="0">
                      <a:pos x="2" y="7"/>
                    </a:cxn>
                    <a:cxn ang="0">
                      <a:pos x="2" y="5"/>
                    </a:cxn>
                    <a:cxn ang="0">
                      <a:pos x="0" y="5"/>
                    </a:cxn>
                    <a:cxn ang="0">
                      <a:pos x="0" y="4"/>
                    </a:cxn>
                    <a:cxn ang="0">
                      <a:pos x="2" y="4"/>
                    </a:cxn>
                    <a:cxn ang="0">
                      <a:pos x="2" y="2"/>
                    </a:cxn>
                    <a:cxn ang="0">
                      <a:pos x="3" y="2"/>
                    </a:cxn>
                    <a:cxn ang="0">
                      <a:pos x="5" y="2"/>
                    </a:cxn>
                    <a:cxn ang="0">
                      <a:pos x="7" y="2"/>
                    </a:cxn>
                    <a:cxn ang="0">
                      <a:pos x="9" y="0"/>
                    </a:cxn>
                    <a:cxn ang="0">
                      <a:pos x="11" y="0"/>
                    </a:cxn>
                    <a:cxn ang="0">
                      <a:pos x="13" y="0"/>
                    </a:cxn>
                    <a:cxn ang="0">
                      <a:pos x="15" y="0"/>
                    </a:cxn>
                    <a:cxn ang="0">
                      <a:pos x="17" y="0"/>
                    </a:cxn>
                    <a:cxn ang="0">
                      <a:pos x="18" y="0"/>
                    </a:cxn>
                    <a:cxn ang="0">
                      <a:pos x="20" y="0"/>
                    </a:cxn>
                    <a:cxn ang="0">
                      <a:pos x="22" y="0"/>
                    </a:cxn>
                  </a:cxnLst>
                  <a:rect l="0" t="0" r="r" b="b"/>
                  <a:pathLst>
                    <a:path w="45" h="9">
                      <a:moveTo>
                        <a:pt x="22" y="0"/>
                      </a:moveTo>
                      <a:lnTo>
                        <a:pt x="24" y="0"/>
                      </a:lnTo>
                      <a:lnTo>
                        <a:pt x="26" y="0"/>
                      </a:lnTo>
                      <a:lnTo>
                        <a:pt x="28" y="0"/>
                      </a:lnTo>
                      <a:lnTo>
                        <a:pt x="30" y="0"/>
                      </a:lnTo>
                      <a:lnTo>
                        <a:pt x="32" y="0"/>
                      </a:lnTo>
                      <a:lnTo>
                        <a:pt x="34" y="0"/>
                      </a:lnTo>
                      <a:lnTo>
                        <a:pt x="35" y="0"/>
                      </a:lnTo>
                      <a:lnTo>
                        <a:pt x="37" y="2"/>
                      </a:lnTo>
                      <a:lnTo>
                        <a:pt x="39" y="2"/>
                      </a:lnTo>
                      <a:lnTo>
                        <a:pt x="41" y="2"/>
                      </a:lnTo>
                      <a:lnTo>
                        <a:pt x="43" y="2"/>
                      </a:lnTo>
                      <a:lnTo>
                        <a:pt x="43" y="4"/>
                      </a:lnTo>
                      <a:lnTo>
                        <a:pt x="45" y="4"/>
                      </a:lnTo>
                      <a:lnTo>
                        <a:pt x="45" y="5"/>
                      </a:lnTo>
                      <a:lnTo>
                        <a:pt x="43" y="5"/>
                      </a:lnTo>
                      <a:lnTo>
                        <a:pt x="43" y="7"/>
                      </a:lnTo>
                      <a:lnTo>
                        <a:pt x="41" y="7"/>
                      </a:lnTo>
                      <a:lnTo>
                        <a:pt x="39" y="7"/>
                      </a:lnTo>
                      <a:lnTo>
                        <a:pt x="37" y="7"/>
                      </a:lnTo>
                      <a:lnTo>
                        <a:pt x="37" y="9"/>
                      </a:lnTo>
                      <a:lnTo>
                        <a:pt x="35" y="9"/>
                      </a:lnTo>
                      <a:lnTo>
                        <a:pt x="34" y="9"/>
                      </a:lnTo>
                      <a:lnTo>
                        <a:pt x="32" y="9"/>
                      </a:lnTo>
                      <a:lnTo>
                        <a:pt x="30" y="9"/>
                      </a:lnTo>
                      <a:lnTo>
                        <a:pt x="28" y="9"/>
                      </a:lnTo>
                      <a:lnTo>
                        <a:pt x="26" y="9"/>
                      </a:lnTo>
                      <a:lnTo>
                        <a:pt x="24" y="9"/>
                      </a:lnTo>
                      <a:lnTo>
                        <a:pt x="22" y="9"/>
                      </a:lnTo>
                      <a:lnTo>
                        <a:pt x="20" y="9"/>
                      </a:lnTo>
                      <a:lnTo>
                        <a:pt x="18" y="9"/>
                      </a:lnTo>
                      <a:lnTo>
                        <a:pt x="17" y="9"/>
                      </a:lnTo>
                      <a:lnTo>
                        <a:pt x="15" y="9"/>
                      </a:lnTo>
                      <a:lnTo>
                        <a:pt x="13" y="9"/>
                      </a:lnTo>
                      <a:lnTo>
                        <a:pt x="11" y="9"/>
                      </a:lnTo>
                      <a:lnTo>
                        <a:pt x="9" y="9"/>
                      </a:lnTo>
                      <a:lnTo>
                        <a:pt x="7" y="9"/>
                      </a:lnTo>
                      <a:lnTo>
                        <a:pt x="7" y="7"/>
                      </a:lnTo>
                      <a:lnTo>
                        <a:pt x="5" y="7"/>
                      </a:lnTo>
                      <a:lnTo>
                        <a:pt x="3" y="7"/>
                      </a:lnTo>
                      <a:lnTo>
                        <a:pt x="2" y="7"/>
                      </a:lnTo>
                      <a:lnTo>
                        <a:pt x="2" y="5"/>
                      </a:lnTo>
                      <a:lnTo>
                        <a:pt x="0" y="5"/>
                      </a:lnTo>
                      <a:lnTo>
                        <a:pt x="0" y="4"/>
                      </a:lnTo>
                      <a:lnTo>
                        <a:pt x="2" y="4"/>
                      </a:lnTo>
                      <a:lnTo>
                        <a:pt x="2" y="2"/>
                      </a:lnTo>
                      <a:lnTo>
                        <a:pt x="3" y="2"/>
                      </a:lnTo>
                      <a:lnTo>
                        <a:pt x="5" y="2"/>
                      </a:lnTo>
                      <a:lnTo>
                        <a:pt x="7" y="2"/>
                      </a:lnTo>
                      <a:lnTo>
                        <a:pt x="9" y="0"/>
                      </a:lnTo>
                      <a:lnTo>
                        <a:pt x="11" y="0"/>
                      </a:lnTo>
                      <a:lnTo>
                        <a:pt x="13" y="0"/>
                      </a:lnTo>
                      <a:lnTo>
                        <a:pt x="15" y="0"/>
                      </a:lnTo>
                      <a:lnTo>
                        <a:pt x="17" y="0"/>
                      </a:lnTo>
                      <a:lnTo>
                        <a:pt x="18" y="0"/>
                      </a:lnTo>
                      <a:lnTo>
                        <a:pt x="20" y="0"/>
                      </a:lnTo>
                      <a:lnTo>
                        <a:pt x="22" y="0"/>
                      </a:lnTo>
                      <a:close/>
                    </a:path>
                  </a:pathLst>
                </a:custGeom>
                <a:solidFill>
                  <a:srgbClr val="CCCCCC"/>
                </a:solidFill>
                <a:ln w="9525">
                  <a:solidFill>
                    <a:schemeClr val="bg2"/>
                  </a:solidFill>
                  <a:round/>
                  <a:headEnd/>
                  <a:tailEnd/>
                </a:ln>
              </p:spPr>
              <p:txBody>
                <a:bodyPr/>
                <a:lstStyle/>
                <a:p>
                  <a:endParaRPr lang="en-US"/>
                </a:p>
              </p:txBody>
            </p:sp>
            <p:sp>
              <p:nvSpPr>
                <p:cNvPr id="712784" name="Freeform 1104"/>
                <p:cNvSpPr>
                  <a:spLocks noChangeAspect="1"/>
                </p:cNvSpPr>
                <p:nvPr/>
              </p:nvSpPr>
              <p:spPr bwMode="auto">
                <a:xfrm>
                  <a:off x="1697" y="1880"/>
                  <a:ext cx="68" cy="14"/>
                </a:xfrm>
                <a:custGeom>
                  <a:avLst/>
                  <a:gdLst/>
                  <a:ahLst/>
                  <a:cxnLst>
                    <a:cxn ang="0">
                      <a:pos x="22" y="0"/>
                    </a:cxn>
                    <a:cxn ang="0">
                      <a:pos x="32" y="0"/>
                    </a:cxn>
                    <a:cxn ang="0">
                      <a:pos x="37" y="2"/>
                    </a:cxn>
                    <a:cxn ang="0">
                      <a:pos x="43" y="4"/>
                    </a:cxn>
                    <a:cxn ang="0">
                      <a:pos x="45" y="5"/>
                    </a:cxn>
                    <a:cxn ang="0">
                      <a:pos x="43" y="7"/>
                    </a:cxn>
                    <a:cxn ang="0">
                      <a:pos x="37" y="7"/>
                    </a:cxn>
                    <a:cxn ang="0">
                      <a:pos x="32" y="9"/>
                    </a:cxn>
                    <a:cxn ang="0">
                      <a:pos x="22" y="9"/>
                    </a:cxn>
                    <a:cxn ang="0">
                      <a:pos x="13" y="9"/>
                    </a:cxn>
                    <a:cxn ang="0">
                      <a:pos x="5" y="7"/>
                    </a:cxn>
                    <a:cxn ang="0">
                      <a:pos x="2" y="7"/>
                    </a:cxn>
                    <a:cxn ang="0">
                      <a:pos x="0" y="5"/>
                    </a:cxn>
                    <a:cxn ang="0">
                      <a:pos x="2" y="4"/>
                    </a:cxn>
                    <a:cxn ang="0">
                      <a:pos x="5" y="2"/>
                    </a:cxn>
                    <a:cxn ang="0">
                      <a:pos x="13" y="0"/>
                    </a:cxn>
                    <a:cxn ang="0">
                      <a:pos x="22" y="0"/>
                    </a:cxn>
                  </a:cxnLst>
                  <a:rect l="0" t="0" r="r" b="b"/>
                  <a:pathLst>
                    <a:path w="45" h="9">
                      <a:moveTo>
                        <a:pt x="22" y="0"/>
                      </a:moveTo>
                      <a:lnTo>
                        <a:pt x="32" y="0"/>
                      </a:lnTo>
                      <a:lnTo>
                        <a:pt x="37" y="2"/>
                      </a:lnTo>
                      <a:lnTo>
                        <a:pt x="43" y="4"/>
                      </a:lnTo>
                      <a:lnTo>
                        <a:pt x="45" y="5"/>
                      </a:lnTo>
                      <a:lnTo>
                        <a:pt x="43" y="7"/>
                      </a:lnTo>
                      <a:lnTo>
                        <a:pt x="37" y="7"/>
                      </a:lnTo>
                      <a:lnTo>
                        <a:pt x="32" y="9"/>
                      </a:lnTo>
                      <a:lnTo>
                        <a:pt x="22" y="9"/>
                      </a:lnTo>
                      <a:lnTo>
                        <a:pt x="13" y="9"/>
                      </a:lnTo>
                      <a:lnTo>
                        <a:pt x="5" y="7"/>
                      </a:lnTo>
                      <a:lnTo>
                        <a:pt x="2" y="7"/>
                      </a:lnTo>
                      <a:lnTo>
                        <a:pt x="0" y="5"/>
                      </a:lnTo>
                      <a:lnTo>
                        <a:pt x="2" y="4"/>
                      </a:lnTo>
                      <a:lnTo>
                        <a:pt x="5" y="2"/>
                      </a:lnTo>
                      <a:lnTo>
                        <a:pt x="13" y="0"/>
                      </a:lnTo>
                      <a:lnTo>
                        <a:pt x="22" y="0"/>
                      </a:lnTo>
                    </a:path>
                  </a:pathLst>
                </a:custGeom>
                <a:noFill/>
                <a:ln w="0">
                  <a:solidFill>
                    <a:schemeClr val="bg2"/>
                  </a:solidFill>
                  <a:prstDash val="solid"/>
                  <a:round/>
                  <a:headEnd/>
                  <a:tailEnd/>
                </a:ln>
              </p:spPr>
              <p:txBody>
                <a:bodyPr/>
                <a:lstStyle/>
                <a:p>
                  <a:endParaRPr lang="en-US"/>
                </a:p>
              </p:txBody>
            </p:sp>
            <p:sp>
              <p:nvSpPr>
                <p:cNvPr id="712785" name="Rectangle 1105"/>
                <p:cNvSpPr>
                  <a:spLocks noChangeAspect="1" noChangeArrowheads="1"/>
                </p:cNvSpPr>
                <p:nvPr/>
              </p:nvSpPr>
              <p:spPr bwMode="auto">
                <a:xfrm>
                  <a:off x="1702" y="1827"/>
                  <a:ext cx="54" cy="17"/>
                </a:xfrm>
                <a:prstGeom prst="rect">
                  <a:avLst/>
                </a:prstGeom>
                <a:solidFill>
                  <a:srgbClr val="CCCCCC"/>
                </a:solidFill>
                <a:ln w="9525">
                  <a:solidFill>
                    <a:schemeClr val="bg2"/>
                  </a:solidFill>
                  <a:miter lim="800000"/>
                  <a:headEnd/>
                  <a:tailEnd/>
                </a:ln>
              </p:spPr>
              <p:txBody>
                <a:bodyPr/>
                <a:lstStyle/>
                <a:p>
                  <a:endParaRPr lang="en-US"/>
                </a:p>
              </p:txBody>
            </p:sp>
            <p:sp>
              <p:nvSpPr>
                <p:cNvPr id="712786" name="Rectangle 1106"/>
                <p:cNvSpPr>
                  <a:spLocks noChangeAspect="1" noChangeArrowheads="1"/>
                </p:cNvSpPr>
                <p:nvPr/>
              </p:nvSpPr>
              <p:spPr bwMode="auto">
                <a:xfrm>
                  <a:off x="1702" y="1827"/>
                  <a:ext cx="54" cy="17"/>
                </a:xfrm>
                <a:prstGeom prst="rect">
                  <a:avLst/>
                </a:prstGeom>
                <a:noFill/>
                <a:ln w="0">
                  <a:solidFill>
                    <a:schemeClr val="bg2"/>
                  </a:solidFill>
                  <a:miter lim="800000"/>
                  <a:headEnd/>
                  <a:tailEnd/>
                </a:ln>
              </p:spPr>
              <p:txBody>
                <a:bodyPr/>
                <a:lstStyle/>
                <a:p>
                  <a:endParaRPr lang="en-US"/>
                </a:p>
              </p:txBody>
            </p:sp>
            <p:sp>
              <p:nvSpPr>
                <p:cNvPr id="712787" name="Line 1107"/>
                <p:cNvSpPr>
                  <a:spLocks noChangeAspect="1" noChangeShapeType="1"/>
                </p:cNvSpPr>
                <p:nvPr/>
              </p:nvSpPr>
              <p:spPr bwMode="auto">
                <a:xfrm flipV="1">
                  <a:off x="1594" y="1539"/>
                  <a:ext cx="162" cy="63"/>
                </a:xfrm>
                <a:prstGeom prst="line">
                  <a:avLst/>
                </a:prstGeom>
                <a:noFill/>
                <a:ln w="6350">
                  <a:solidFill>
                    <a:schemeClr val="bg2"/>
                  </a:solidFill>
                  <a:round/>
                  <a:headEnd/>
                  <a:tailEnd/>
                </a:ln>
              </p:spPr>
              <p:txBody>
                <a:bodyPr/>
                <a:lstStyle/>
                <a:p>
                  <a:endParaRPr lang="en-US"/>
                </a:p>
              </p:txBody>
            </p:sp>
            <p:sp>
              <p:nvSpPr>
                <p:cNvPr id="712788" name="Line 1108"/>
                <p:cNvSpPr>
                  <a:spLocks noChangeAspect="1" noChangeShapeType="1"/>
                </p:cNvSpPr>
                <p:nvPr/>
              </p:nvSpPr>
              <p:spPr bwMode="auto">
                <a:xfrm flipH="1">
                  <a:off x="1779" y="1615"/>
                  <a:ext cx="35" cy="158"/>
                </a:xfrm>
                <a:prstGeom prst="line">
                  <a:avLst/>
                </a:prstGeom>
                <a:noFill/>
                <a:ln w="6350">
                  <a:solidFill>
                    <a:schemeClr val="bg2"/>
                  </a:solidFill>
                  <a:round/>
                  <a:headEnd/>
                  <a:tailEnd/>
                </a:ln>
              </p:spPr>
              <p:txBody>
                <a:bodyPr/>
                <a:lstStyle/>
                <a:p>
                  <a:endParaRPr lang="en-US"/>
                </a:p>
              </p:txBody>
            </p:sp>
            <p:sp>
              <p:nvSpPr>
                <p:cNvPr id="712789" name="Line 1109"/>
                <p:cNvSpPr>
                  <a:spLocks noChangeAspect="1" noChangeShapeType="1"/>
                </p:cNvSpPr>
                <p:nvPr/>
              </p:nvSpPr>
              <p:spPr bwMode="auto">
                <a:xfrm>
                  <a:off x="1582" y="1691"/>
                  <a:ext cx="109" cy="82"/>
                </a:xfrm>
                <a:prstGeom prst="line">
                  <a:avLst/>
                </a:prstGeom>
                <a:noFill/>
                <a:ln w="6350">
                  <a:solidFill>
                    <a:schemeClr val="bg2"/>
                  </a:solidFill>
                  <a:round/>
                  <a:headEnd/>
                  <a:tailEnd/>
                </a:ln>
              </p:spPr>
              <p:txBody>
                <a:bodyPr/>
                <a:lstStyle/>
                <a:p>
                  <a:endParaRPr lang="en-US"/>
                </a:p>
              </p:txBody>
            </p:sp>
            <p:sp>
              <p:nvSpPr>
                <p:cNvPr id="712790" name="Line 1110"/>
                <p:cNvSpPr>
                  <a:spLocks noChangeAspect="1" noChangeShapeType="1"/>
                </p:cNvSpPr>
                <p:nvPr/>
              </p:nvSpPr>
              <p:spPr bwMode="auto">
                <a:xfrm flipV="1">
                  <a:off x="1839" y="1776"/>
                  <a:ext cx="125" cy="56"/>
                </a:xfrm>
                <a:prstGeom prst="line">
                  <a:avLst/>
                </a:prstGeom>
                <a:noFill/>
                <a:ln w="6350">
                  <a:solidFill>
                    <a:schemeClr val="bg2"/>
                  </a:solidFill>
                  <a:round/>
                  <a:headEnd/>
                  <a:tailEnd/>
                </a:ln>
              </p:spPr>
              <p:txBody>
                <a:bodyPr/>
                <a:lstStyle/>
                <a:p>
                  <a:endParaRPr lang="en-US"/>
                </a:p>
              </p:txBody>
            </p:sp>
            <p:sp>
              <p:nvSpPr>
                <p:cNvPr id="712791" name="Rectangle 1111"/>
                <p:cNvSpPr>
                  <a:spLocks noChangeAspect="1" noChangeArrowheads="1"/>
                </p:cNvSpPr>
                <p:nvPr/>
              </p:nvSpPr>
              <p:spPr bwMode="auto">
                <a:xfrm>
                  <a:off x="1992" y="1667"/>
                  <a:ext cx="97" cy="86"/>
                </a:xfrm>
                <a:prstGeom prst="rect">
                  <a:avLst/>
                </a:prstGeom>
                <a:solidFill>
                  <a:srgbClr val="669999"/>
                </a:solidFill>
                <a:ln w="9525">
                  <a:solidFill>
                    <a:schemeClr val="bg2"/>
                  </a:solidFill>
                  <a:miter lim="800000"/>
                  <a:headEnd/>
                  <a:tailEnd/>
                </a:ln>
              </p:spPr>
              <p:txBody>
                <a:bodyPr/>
                <a:lstStyle/>
                <a:p>
                  <a:endParaRPr lang="en-US"/>
                </a:p>
              </p:txBody>
            </p:sp>
            <p:sp>
              <p:nvSpPr>
                <p:cNvPr id="712792" name="Rectangle 1112"/>
                <p:cNvSpPr>
                  <a:spLocks noChangeAspect="1" noChangeArrowheads="1"/>
                </p:cNvSpPr>
                <p:nvPr/>
              </p:nvSpPr>
              <p:spPr bwMode="auto">
                <a:xfrm>
                  <a:off x="1992" y="1667"/>
                  <a:ext cx="97" cy="86"/>
                </a:xfrm>
                <a:prstGeom prst="rect">
                  <a:avLst/>
                </a:prstGeom>
                <a:noFill/>
                <a:ln w="0">
                  <a:solidFill>
                    <a:schemeClr val="bg2"/>
                  </a:solidFill>
                  <a:miter lim="800000"/>
                  <a:headEnd/>
                  <a:tailEnd/>
                </a:ln>
              </p:spPr>
              <p:txBody>
                <a:bodyPr/>
                <a:lstStyle/>
                <a:p>
                  <a:endParaRPr lang="en-US"/>
                </a:p>
              </p:txBody>
            </p:sp>
            <p:sp>
              <p:nvSpPr>
                <p:cNvPr id="712793" name="Freeform 1113"/>
                <p:cNvSpPr>
                  <a:spLocks noChangeAspect="1"/>
                </p:cNvSpPr>
                <p:nvPr/>
              </p:nvSpPr>
              <p:spPr bwMode="auto">
                <a:xfrm>
                  <a:off x="1962" y="1700"/>
                  <a:ext cx="68" cy="14"/>
                </a:xfrm>
                <a:custGeom>
                  <a:avLst/>
                  <a:gdLst/>
                  <a:ahLst/>
                  <a:cxnLst>
                    <a:cxn ang="0">
                      <a:pos x="22" y="0"/>
                    </a:cxn>
                    <a:cxn ang="0">
                      <a:pos x="24" y="0"/>
                    </a:cxn>
                    <a:cxn ang="0">
                      <a:pos x="26" y="0"/>
                    </a:cxn>
                    <a:cxn ang="0">
                      <a:pos x="28" y="0"/>
                    </a:cxn>
                    <a:cxn ang="0">
                      <a:pos x="30" y="0"/>
                    </a:cxn>
                    <a:cxn ang="0">
                      <a:pos x="32" y="0"/>
                    </a:cxn>
                    <a:cxn ang="0">
                      <a:pos x="33" y="2"/>
                    </a:cxn>
                    <a:cxn ang="0">
                      <a:pos x="35" y="2"/>
                    </a:cxn>
                    <a:cxn ang="0">
                      <a:pos x="37" y="2"/>
                    </a:cxn>
                    <a:cxn ang="0">
                      <a:pos x="39" y="2"/>
                    </a:cxn>
                    <a:cxn ang="0">
                      <a:pos x="41" y="2"/>
                    </a:cxn>
                    <a:cxn ang="0">
                      <a:pos x="43" y="4"/>
                    </a:cxn>
                    <a:cxn ang="0">
                      <a:pos x="45" y="4"/>
                    </a:cxn>
                    <a:cxn ang="0">
                      <a:pos x="45" y="5"/>
                    </a:cxn>
                    <a:cxn ang="0">
                      <a:pos x="43" y="7"/>
                    </a:cxn>
                    <a:cxn ang="0">
                      <a:pos x="41" y="7"/>
                    </a:cxn>
                    <a:cxn ang="0">
                      <a:pos x="39" y="7"/>
                    </a:cxn>
                    <a:cxn ang="0">
                      <a:pos x="39" y="9"/>
                    </a:cxn>
                    <a:cxn ang="0">
                      <a:pos x="37" y="9"/>
                    </a:cxn>
                    <a:cxn ang="0">
                      <a:pos x="35" y="9"/>
                    </a:cxn>
                    <a:cxn ang="0">
                      <a:pos x="33" y="9"/>
                    </a:cxn>
                    <a:cxn ang="0">
                      <a:pos x="32" y="9"/>
                    </a:cxn>
                    <a:cxn ang="0">
                      <a:pos x="30" y="9"/>
                    </a:cxn>
                    <a:cxn ang="0">
                      <a:pos x="28" y="9"/>
                    </a:cxn>
                    <a:cxn ang="0">
                      <a:pos x="26" y="9"/>
                    </a:cxn>
                    <a:cxn ang="0">
                      <a:pos x="24" y="9"/>
                    </a:cxn>
                    <a:cxn ang="0">
                      <a:pos x="22" y="9"/>
                    </a:cxn>
                    <a:cxn ang="0">
                      <a:pos x="20" y="9"/>
                    </a:cxn>
                    <a:cxn ang="0">
                      <a:pos x="18" y="9"/>
                    </a:cxn>
                    <a:cxn ang="0">
                      <a:pos x="16" y="9"/>
                    </a:cxn>
                    <a:cxn ang="0">
                      <a:pos x="15" y="9"/>
                    </a:cxn>
                    <a:cxn ang="0">
                      <a:pos x="13" y="9"/>
                    </a:cxn>
                    <a:cxn ang="0">
                      <a:pos x="11" y="9"/>
                    </a:cxn>
                    <a:cxn ang="0">
                      <a:pos x="9" y="9"/>
                    </a:cxn>
                    <a:cxn ang="0">
                      <a:pos x="7" y="9"/>
                    </a:cxn>
                    <a:cxn ang="0">
                      <a:pos x="5" y="9"/>
                    </a:cxn>
                    <a:cxn ang="0">
                      <a:pos x="5" y="7"/>
                    </a:cxn>
                    <a:cxn ang="0">
                      <a:pos x="3" y="7"/>
                    </a:cxn>
                    <a:cxn ang="0">
                      <a:pos x="1" y="7"/>
                    </a:cxn>
                    <a:cxn ang="0">
                      <a:pos x="0" y="7"/>
                    </a:cxn>
                    <a:cxn ang="0">
                      <a:pos x="0" y="5"/>
                    </a:cxn>
                    <a:cxn ang="0">
                      <a:pos x="0" y="4"/>
                    </a:cxn>
                    <a:cxn ang="0">
                      <a:pos x="1" y="4"/>
                    </a:cxn>
                    <a:cxn ang="0">
                      <a:pos x="3" y="2"/>
                    </a:cxn>
                    <a:cxn ang="0">
                      <a:pos x="5" y="2"/>
                    </a:cxn>
                    <a:cxn ang="0">
                      <a:pos x="7" y="2"/>
                    </a:cxn>
                    <a:cxn ang="0">
                      <a:pos x="9" y="2"/>
                    </a:cxn>
                    <a:cxn ang="0">
                      <a:pos x="11" y="2"/>
                    </a:cxn>
                    <a:cxn ang="0">
                      <a:pos x="13" y="0"/>
                    </a:cxn>
                    <a:cxn ang="0">
                      <a:pos x="15" y="0"/>
                    </a:cxn>
                    <a:cxn ang="0">
                      <a:pos x="16" y="0"/>
                    </a:cxn>
                    <a:cxn ang="0">
                      <a:pos x="18" y="0"/>
                    </a:cxn>
                    <a:cxn ang="0">
                      <a:pos x="20" y="0"/>
                    </a:cxn>
                    <a:cxn ang="0">
                      <a:pos x="22" y="0"/>
                    </a:cxn>
                  </a:cxnLst>
                  <a:rect l="0" t="0" r="r" b="b"/>
                  <a:pathLst>
                    <a:path w="45" h="9">
                      <a:moveTo>
                        <a:pt x="22" y="0"/>
                      </a:moveTo>
                      <a:lnTo>
                        <a:pt x="24" y="0"/>
                      </a:lnTo>
                      <a:lnTo>
                        <a:pt x="26" y="0"/>
                      </a:lnTo>
                      <a:lnTo>
                        <a:pt x="28" y="0"/>
                      </a:lnTo>
                      <a:lnTo>
                        <a:pt x="30" y="0"/>
                      </a:lnTo>
                      <a:lnTo>
                        <a:pt x="32" y="0"/>
                      </a:lnTo>
                      <a:lnTo>
                        <a:pt x="33" y="2"/>
                      </a:lnTo>
                      <a:lnTo>
                        <a:pt x="35" y="2"/>
                      </a:lnTo>
                      <a:lnTo>
                        <a:pt x="37" y="2"/>
                      </a:lnTo>
                      <a:lnTo>
                        <a:pt x="39" y="2"/>
                      </a:lnTo>
                      <a:lnTo>
                        <a:pt x="41" y="2"/>
                      </a:lnTo>
                      <a:lnTo>
                        <a:pt x="43" y="4"/>
                      </a:lnTo>
                      <a:lnTo>
                        <a:pt x="45" y="4"/>
                      </a:lnTo>
                      <a:lnTo>
                        <a:pt x="45" y="5"/>
                      </a:lnTo>
                      <a:lnTo>
                        <a:pt x="43" y="7"/>
                      </a:lnTo>
                      <a:lnTo>
                        <a:pt x="41" y="7"/>
                      </a:lnTo>
                      <a:lnTo>
                        <a:pt x="39" y="7"/>
                      </a:lnTo>
                      <a:lnTo>
                        <a:pt x="39" y="9"/>
                      </a:lnTo>
                      <a:lnTo>
                        <a:pt x="37" y="9"/>
                      </a:lnTo>
                      <a:lnTo>
                        <a:pt x="35" y="9"/>
                      </a:lnTo>
                      <a:lnTo>
                        <a:pt x="33" y="9"/>
                      </a:lnTo>
                      <a:lnTo>
                        <a:pt x="32" y="9"/>
                      </a:lnTo>
                      <a:lnTo>
                        <a:pt x="30" y="9"/>
                      </a:lnTo>
                      <a:lnTo>
                        <a:pt x="28" y="9"/>
                      </a:lnTo>
                      <a:lnTo>
                        <a:pt x="26" y="9"/>
                      </a:lnTo>
                      <a:lnTo>
                        <a:pt x="24" y="9"/>
                      </a:lnTo>
                      <a:lnTo>
                        <a:pt x="22" y="9"/>
                      </a:lnTo>
                      <a:lnTo>
                        <a:pt x="20" y="9"/>
                      </a:lnTo>
                      <a:lnTo>
                        <a:pt x="18" y="9"/>
                      </a:lnTo>
                      <a:lnTo>
                        <a:pt x="16" y="9"/>
                      </a:lnTo>
                      <a:lnTo>
                        <a:pt x="15" y="9"/>
                      </a:lnTo>
                      <a:lnTo>
                        <a:pt x="13" y="9"/>
                      </a:lnTo>
                      <a:lnTo>
                        <a:pt x="11" y="9"/>
                      </a:lnTo>
                      <a:lnTo>
                        <a:pt x="9" y="9"/>
                      </a:lnTo>
                      <a:lnTo>
                        <a:pt x="7" y="9"/>
                      </a:lnTo>
                      <a:lnTo>
                        <a:pt x="5" y="9"/>
                      </a:lnTo>
                      <a:lnTo>
                        <a:pt x="5" y="7"/>
                      </a:lnTo>
                      <a:lnTo>
                        <a:pt x="3" y="7"/>
                      </a:lnTo>
                      <a:lnTo>
                        <a:pt x="1" y="7"/>
                      </a:lnTo>
                      <a:lnTo>
                        <a:pt x="0" y="7"/>
                      </a:lnTo>
                      <a:lnTo>
                        <a:pt x="0" y="5"/>
                      </a:lnTo>
                      <a:lnTo>
                        <a:pt x="0" y="4"/>
                      </a:lnTo>
                      <a:lnTo>
                        <a:pt x="1" y="4"/>
                      </a:lnTo>
                      <a:lnTo>
                        <a:pt x="3" y="2"/>
                      </a:lnTo>
                      <a:lnTo>
                        <a:pt x="5" y="2"/>
                      </a:lnTo>
                      <a:lnTo>
                        <a:pt x="7" y="2"/>
                      </a:lnTo>
                      <a:lnTo>
                        <a:pt x="9" y="2"/>
                      </a:lnTo>
                      <a:lnTo>
                        <a:pt x="11" y="2"/>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en-US"/>
                </a:p>
              </p:txBody>
            </p:sp>
            <p:sp>
              <p:nvSpPr>
                <p:cNvPr id="712794" name="Freeform 1114"/>
                <p:cNvSpPr>
                  <a:spLocks noChangeAspect="1"/>
                </p:cNvSpPr>
                <p:nvPr/>
              </p:nvSpPr>
              <p:spPr bwMode="auto">
                <a:xfrm>
                  <a:off x="1962" y="1700"/>
                  <a:ext cx="68" cy="14"/>
                </a:xfrm>
                <a:custGeom>
                  <a:avLst/>
                  <a:gdLst/>
                  <a:ahLst/>
                  <a:cxnLst>
                    <a:cxn ang="0">
                      <a:pos x="22" y="0"/>
                    </a:cxn>
                    <a:cxn ang="0">
                      <a:pos x="32" y="0"/>
                    </a:cxn>
                    <a:cxn ang="0">
                      <a:pos x="37" y="2"/>
                    </a:cxn>
                    <a:cxn ang="0">
                      <a:pos x="43" y="4"/>
                    </a:cxn>
                    <a:cxn ang="0">
                      <a:pos x="45" y="5"/>
                    </a:cxn>
                    <a:cxn ang="0">
                      <a:pos x="43" y="7"/>
                    </a:cxn>
                    <a:cxn ang="0">
                      <a:pos x="37" y="9"/>
                    </a:cxn>
                    <a:cxn ang="0">
                      <a:pos x="32" y="9"/>
                    </a:cxn>
                    <a:cxn ang="0">
                      <a:pos x="22" y="9"/>
                    </a:cxn>
                    <a:cxn ang="0">
                      <a:pos x="13" y="9"/>
                    </a:cxn>
                    <a:cxn ang="0">
                      <a:pos x="5" y="9"/>
                    </a:cxn>
                    <a:cxn ang="0">
                      <a:pos x="1" y="7"/>
                    </a:cxn>
                    <a:cxn ang="0">
                      <a:pos x="0" y="5"/>
                    </a:cxn>
                    <a:cxn ang="0">
                      <a:pos x="1" y="4"/>
                    </a:cxn>
                    <a:cxn ang="0">
                      <a:pos x="5" y="2"/>
                    </a:cxn>
                    <a:cxn ang="0">
                      <a:pos x="13" y="0"/>
                    </a:cxn>
                    <a:cxn ang="0">
                      <a:pos x="22" y="0"/>
                    </a:cxn>
                  </a:cxnLst>
                  <a:rect l="0" t="0" r="r" b="b"/>
                  <a:pathLst>
                    <a:path w="45" h="9">
                      <a:moveTo>
                        <a:pt x="22" y="0"/>
                      </a:moveTo>
                      <a:lnTo>
                        <a:pt x="32" y="0"/>
                      </a:lnTo>
                      <a:lnTo>
                        <a:pt x="37" y="2"/>
                      </a:lnTo>
                      <a:lnTo>
                        <a:pt x="43" y="4"/>
                      </a:lnTo>
                      <a:lnTo>
                        <a:pt x="45" y="5"/>
                      </a:lnTo>
                      <a:lnTo>
                        <a:pt x="43" y="7"/>
                      </a:lnTo>
                      <a:lnTo>
                        <a:pt x="37" y="9"/>
                      </a:lnTo>
                      <a:lnTo>
                        <a:pt x="32" y="9"/>
                      </a:lnTo>
                      <a:lnTo>
                        <a:pt x="22" y="9"/>
                      </a:lnTo>
                      <a:lnTo>
                        <a:pt x="13" y="9"/>
                      </a:lnTo>
                      <a:lnTo>
                        <a:pt x="5" y="9"/>
                      </a:lnTo>
                      <a:lnTo>
                        <a:pt x="1" y="7"/>
                      </a:lnTo>
                      <a:lnTo>
                        <a:pt x="0" y="5"/>
                      </a:lnTo>
                      <a:lnTo>
                        <a:pt x="1" y="4"/>
                      </a:lnTo>
                      <a:lnTo>
                        <a:pt x="5" y="2"/>
                      </a:lnTo>
                      <a:lnTo>
                        <a:pt x="13" y="0"/>
                      </a:lnTo>
                      <a:lnTo>
                        <a:pt x="22" y="0"/>
                      </a:lnTo>
                    </a:path>
                  </a:pathLst>
                </a:custGeom>
                <a:noFill/>
                <a:ln w="0">
                  <a:solidFill>
                    <a:schemeClr val="bg2"/>
                  </a:solidFill>
                  <a:prstDash val="solid"/>
                  <a:round/>
                  <a:headEnd/>
                  <a:tailEnd/>
                </a:ln>
              </p:spPr>
              <p:txBody>
                <a:bodyPr/>
                <a:lstStyle/>
                <a:p>
                  <a:endParaRPr lang="en-US"/>
                </a:p>
              </p:txBody>
            </p:sp>
            <p:sp>
              <p:nvSpPr>
                <p:cNvPr id="712795" name="Freeform 1115"/>
                <p:cNvSpPr>
                  <a:spLocks noChangeAspect="1"/>
                </p:cNvSpPr>
                <p:nvPr/>
              </p:nvSpPr>
              <p:spPr bwMode="auto">
                <a:xfrm>
                  <a:off x="1962" y="1727"/>
                  <a:ext cx="68" cy="15"/>
                </a:xfrm>
                <a:custGeom>
                  <a:avLst/>
                  <a:gdLst/>
                  <a:ahLst/>
                  <a:cxnLst>
                    <a:cxn ang="0">
                      <a:pos x="22" y="0"/>
                    </a:cxn>
                    <a:cxn ang="0">
                      <a:pos x="24" y="0"/>
                    </a:cxn>
                    <a:cxn ang="0">
                      <a:pos x="26" y="0"/>
                    </a:cxn>
                    <a:cxn ang="0">
                      <a:pos x="28" y="0"/>
                    </a:cxn>
                    <a:cxn ang="0">
                      <a:pos x="30" y="0"/>
                    </a:cxn>
                    <a:cxn ang="0">
                      <a:pos x="32" y="0"/>
                    </a:cxn>
                    <a:cxn ang="0">
                      <a:pos x="32" y="2"/>
                    </a:cxn>
                    <a:cxn ang="0">
                      <a:pos x="33" y="2"/>
                    </a:cxn>
                    <a:cxn ang="0">
                      <a:pos x="35" y="2"/>
                    </a:cxn>
                    <a:cxn ang="0">
                      <a:pos x="37" y="2"/>
                    </a:cxn>
                    <a:cxn ang="0">
                      <a:pos x="39" y="2"/>
                    </a:cxn>
                    <a:cxn ang="0">
                      <a:pos x="41" y="2"/>
                    </a:cxn>
                    <a:cxn ang="0">
                      <a:pos x="41" y="4"/>
                    </a:cxn>
                    <a:cxn ang="0">
                      <a:pos x="43" y="4"/>
                    </a:cxn>
                    <a:cxn ang="0">
                      <a:pos x="45" y="4"/>
                    </a:cxn>
                    <a:cxn ang="0">
                      <a:pos x="45" y="6"/>
                    </a:cxn>
                    <a:cxn ang="0">
                      <a:pos x="43" y="8"/>
                    </a:cxn>
                    <a:cxn ang="0">
                      <a:pos x="41" y="8"/>
                    </a:cxn>
                    <a:cxn ang="0">
                      <a:pos x="39" y="8"/>
                    </a:cxn>
                    <a:cxn ang="0">
                      <a:pos x="39" y="10"/>
                    </a:cxn>
                    <a:cxn ang="0">
                      <a:pos x="37" y="10"/>
                    </a:cxn>
                    <a:cxn ang="0">
                      <a:pos x="35" y="10"/>
                    </a:cxn>
                    <a:cxn ang="0">
                      <a:pos x="33" y="10"/>
                    </a:cxn>
                    <a:cxn ang="0">
                      <a:pos x="32" y="10"/>
                    </a:cxn>
                    <a:cxn ang="0">
                      <a:pos x="30" y="10"/>
                    </a:cxn>
                    <a:cxn ang="0">
                      <a:pos x="28" y="10"/>
                    </a:cxn>
                    <a:cxn ang="0">
                      <a:pos x="26" y="10"/>
                    </a:cxn>
                    <a:cxn ang="0">
                      <a:pos x="24" y="10"/>
                    </a:cxn>
                    <a:cxn ang="0">
                      <a:pos x="22" y="10"/>
                    </a:cxn>
                    <a:cxn ang="0">
                      <a:pos x="20" y="10"/>
                    </a:cxn>
                    <a:cxn ang="0">
                      <a:pos x="18" y="10"/>
                    </a:cxn>
                    <a:cxn ang="0">
                      <a:pos x="16" y="10"/>
                    </a:cxn>
                    <a:cxn ang="0">
                      <a:pos x="15" y="10"/>
                    </a:cxn>
                    <a:cxn ang="0">
                      <a:pos x="13" y="10"/>
                    </a:cxn>
                    <a:cxn ang="0">
                      <a:pos x="11" y="10"/>
                    </a:cxn>
                    <a:cxn ang="0">
                      <a:pos x="9" y="10"/>
                    </a:cxn>
                    <a:cxn ang="0">
                      <a:pos x="7" y="10"/>
                    </a:cxn>
                    <a:cxn ang="0">
                      <a:pos x="5" y="10"/>
                    </a:cxn>
                    <a:cxn ang="0">
                      <a:pos x="5" y="8"/>
                    </a:cxn>
                    <a:cxn ang="0">
                      <a:pos x="3" y="8"/>
                    </a:cxn>
                    <a:cxn ang="0">
                      <a:pos x="1" y="8"/>
                    </a:cxn>
                    <a:cxn ang="0">
                      <a:pos x="0" y="8"/>
                    </a:cxn>
                    <a:cxn ang="0">
                      <a:pos x="0" y="6"/>
                    </a:cxn>
                    <a:cxn ang="0">
                      <a:pos x="0" y="4"/>
                    </a:cxn>
                    <a:cxn ang="0">
                      <a:pos x="1" y="4"/>
                    </a:cxn>
                    <a:cxn ang="0">
                      <a:pos x="3" y="4"/>
                    </a:cxn>
                    <a:cxn ang="0">
                      <a:pos x="3" y="2"/>
                    </a:cxn>
                    <a:cxn ang="0">
                      <a:pos x="5" y="2"/>
                    </a:cxn>
                    <a:cxn ang="0">
                      <a:pos x="7" y="2"/>
                    </a:cxn>
                    <a:cxn ang="0">
                      <a:pos x="9" y="2"/>
                    </a:cxn>
                    <a:cxn ang="0">
                      <a:pos x="11" y="2"/>
                    </a:cxn>
                    <a:cxn ang="0">
                      <a:pos x="13" y="2"/>
                    </a:cxn>
                    <a:cxn ang="0">
                      <a:pos x="13" y="0"/>
                    </a:cxn>
                    <a:cxn ang="0">
                      <a:pos x="15" y="0"/>
                    </a:cxn>
                    <a:cxn ang="0">
                      <a:pos x="16" y="0"/>
                    </a:cxn>
                    <a:cxn ang="0">
                      <a:pos x="18" y="0"/>
                    </a:cxn>
                    <a:cxn ang="0">
                      <a:pos x="20" y="0"/>
                    </a:cxn>
                    <a:cxn ang="0">
                      <a:pos x="22" y="0"/>
                    </a:cxn>
                  </a:cxnLst>
                  <a:rect l="0" t="0" r="r" b="b"/>
                  <a:pathLst>
                    <a:path w="45" h="10">
                      <a:moveTo>
                        <a:pt x="22" y="0"/>
                      </a:moveTo>
                      <a:lnTo>
                        <a:pt x="24" y="0"/>
                      </a:lnTo>
                      <a:lnTo>
                        <a:pt x="26" y="0"/>
                      </a:lnTo>
                      <a:lnTo>
                        <a:pt x="28" y="0"/>
                      </a:lnTo>
                      <a:lnTo>
                        <a:pt x="30" y="0"/>
                      </a:lnTo>
                      <a:lnTo>
                        <a:pt x="32" y="0"/>
                      </a:lnTo>
                      <a:lnTo>
                        <a:pt x="32" y="2"/>
                      </a:lnTo>
                      <a:lnTo>
                        <a:pt x="33" y="2"/>
                      </a:lnTo>
                      <a:lnTo>
                        <a:pt x="35" y="2"/>
                      </a:lnTo>
                      <a:lnTo>
                        <a:pt x="37" y="2"/>
                      </a:lnTo>
                      <a:lnTo>
                        <a:pt x="39" y="2"/>
                      </a:lnTo>
                      <a:lnTo>
                        <a:pt x="41" y="2"/>
                      </a:lnTo>
                      <a:lnTo>
                        <a:pt x="41" y="4"/>
                      </a:lnTo>
                      <a:lnTo>
                        <a:pt x="43" y="4"/>
                      </a:lnTo>
                      <a:lnTo>
                        <a:pt x="45" y="4"/>
                      </a:lnTo>
                      <a:lnTo>
                        <a:pt x="45" y="6"/>
                      </a:lnTo>
                      <a:lnTo>
                        <a:pt x="43" y="8"/>
                      </a:lnTo>
                      <a:lnTo>
                        <a:pt x="41" y="8"/>
                      </a:lnTo>
                      <a:lnTo>
                        <a:pt x="39" y="8"/>
                      </a:lnTo>
                      <a:lnTo>
                        <a:pt x="39" y="10"/>
                      </a:lnTo>
                      <a:lnTo>
                        <a:pt x="37" y="10"/>
                      </a:lnTo>
                      <a:lnTo>
                        <a:pt x="35" y="10"/>
                      </a:lnTo>
                      <a:lnTo>
                        <a:pt x="33" y="10"/>
                      </a:lnTo>
                      <a:lnTo>
                        <a:pt x="32" y="10"/>
                      </a:lnTo>
                      <a:lnTo>
                        <a:pt x="30" y="10"/>
                      </a:lnTo>
                      <a:lnTo>
                        <a:pt x="28" y="10"/>
                      </a:lnTo>
                      <a:lnTo>
                        <a:pt x="26" y="10"/>
                      </a:lnTo>
                      <a:lnTo>
                        <a:pt x="24" y="10"/>
                      </a:lnTo>
                      <a:lnTo>
                        <a:pt x="22" y="10"/>
                      </a:lnTo>
                      <a:lnTo>
                        <a:pt x="20" y="10"/>
                      </a:lnTo>
                      <a:lnTo>
                        <a:pt x="18" y="10"/>
                      </a:lnTo>
                      <a:lnTo>
                        <a:pt x="16" y="10"/>
                      </a:lnTo>
                      <a:lnTo>
                        <a:pt x="15" y="10"/>
                      </a:lnTo>
                      <a:lnTo>
                        <a:pt x="13" y="10"/>
                      </a:lnTo>
                      <a:lnTo>
                        <a:pt x="11" y="10"/>
                      </a:lnTo>
                      <a:lnTo>
                        <a:pt x="9" y="10"/>
                      </a:lnTo>
                      <a:lnTo>
                        <a:pt x="7" y="10"/>
                      </a:lnTo>
                      <a:lnTo>
                        <a:pt x="5" y="10"/>
                      </a:lnTo>
                      <a:lnTo>
                        <a:pt x="5" y="8"/>
                      </a:lnTo>
                      <a:lnTo>
                        <a:pt x="3" y="8"/>
                      </a:lnTo>
                      <a:lnTo>
                        <a:pt x="1" y="8"/>
                      </a:lnTo>
                      <a:lnTo>
                        <a:pt x="0" y="8"/>
                      </a:lnTo>
                      <a:lnTo>
                        <a:pt x="0" y="6"/>
                      </a:lnTo>
                      <a:lnTo>
                        <a:pt x="0" y="4"/>
                      </a:lnTo>
                      <a:lnTo>
                        <a:pt x="1" y="4"/>
                      </a:lnTo>
                      <a:lnTo>
                        <a:pt x="3" y="4"/>
                      </a:lnTo>
                      <a:lnTo>
                        <a:pt x="3" y="2"/>
                      </a:lnTo>
                      <a:lnTo>
                        <a:pt x="5" y="2"/>
                      </a:lnTo>
                      <a:lnTo>
                        <a:pt x="7" y="2"/>
                      </a:lnTo>
                      <a:lnTo>
                        <a:pt x="9" y="2"/>
                      </a:lnTo>
                      <a:lnTo>
                        <a:pt x="11" y="2"/>
                      </a:lnTo>
                      <a:lnTo>
                        <a:pt x="13" y="2"/>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en-US"/>
                </a:p>
              </p:txBody>
            </p:sp>
            <p:sp>
              <p:nvSpPr>
                <p:cNvPr id="712796" name="Freeform 1116"/>
                <p:cNvSpPr>
                  <a:spLocks noChangeAspect="1"/>
                </p:cNvSpPr>
                <p:nvPr/>
              </p:nvSpPr>
              <p:spPr bwMode="auto">
                <a:xfrm>
                  <a:off x="1962" y="1727"/>
                  <a:ext cx="68" cy="15"/>
                </a:xfrm>
                <a:custGeom>
                  <a:avLst/>
                  <a:gdLst/>
                  <a:ahLst/>
                  <a:cxnLst>
                    <a:cxn ang="0">
                      <a:pos x="22" y="0"/>
                    </a:cxn>
                    <a:cxn ang="0">
                      <a:pos x="32" y="0"/>
                    </a:cxn>
                    <a:cxn ang="0">
                      <a:pos x="37" y="2"/>
                    </a:cxn>
                    <a:cxn ang="0">
                      <a:pos x="43" y="4"/>
                    </a:cxn>
                    <a:cxn ang="0">
                      <a:pos x="45" y="6"/>
                    </a:cxn>
                    <a:cxn ang="0">
                      <a:pos x="43" y="8"/>
                    </a:cxn>
                    <a:cxn ang="0">
                      <a:pos x="37" y="10"/>
                    </a:cxn>
                    <a:cxn ang="0">
                      <a:pos x="32" y="10"/>
                    </a:cxn>
                    <a:cxn ang="0">
                      <a:pos x="22" y="10"/>
                    </a:cxn>
                    <a:cxn ang="0">
                      <a:pos x="13" y="10"/>
                    </a:cxn>
                    <a:cxn ang="0">
                      <a:pos x="5" y="10"/>
                    </a:cxn>
                    <a:cxn ang="0">
                      <a:pos x="1" y="8"/>
                    </a:cxn>
                    <a:cxn ang="0">
                      <a:pos x="0" y="6"/>
                    </a:cxn>
                    <a:cxn ang="0">
                      <a:pos x="1" y="4"/>
                    </a:cxn>
                    <a:cxn ang="0">
                      <a:pos x="5" y="2"/>
                    </a:cxn>
                    <a:cxn ang="0">
                      <a:pos x="13" y="0"/>
                    </a:cxn>
                    <a:cxn ang="0">
                      <a:pos x="22" y="0"/>
                    </a:cxn>
                  </a:cxnLst>
                  <a:rect l="0" t="0" r="r" b="b"/>
                  <a:pathLst>
                    <a:path w="45" h="10">
                      <a:moveTo>
                        <a:pt x="22" y="0"/>
                      </a:moveTo>
                      <a:lnTo>
                        <a:pt x="32" y="0"/>
                      </a:lnTo>
                      <a:lnTo>
                        <a:pt x="37" y="2"/>
                      </a:lnTo>
                      <a:lnTo>
                        <a:pt x="43" y="4"/>
                      </a:lnTo>
                      <a:lnTo>
                        <a:pt x="45" y="6"/>
                      </a:lnTo>
                      <a:lnTo>
                        <a:pt x="43" y="8"/>
                      </a:lnTo>
                      <a:lnTo>
                        <a:pt x="37" y="10"/>
                      </a:lnTo>
                      <a:lnTo>
                        <a:pt x="32" y="10"/>
                      </a:lnTo>
                      <a:lnTo>
                        <a:pt x="22" y="10"/>
                      </a:lnTo>
                      <a:lnTo>
                        <a:pt x="13" y="10"/>
                      </a:lnTo>
                      <a:lnTo>
                        <a:pt x="5" y="10"/>
                      </a:lnTo>
                      <a:lnTo>
                        <a:pt x="1" y="8"/>
                      </a:lnTo>
                      <a:lnTo>
                        <a:pt x="0" y="6"/>
                      </a:lnTo>
                      <a:lnTo>
                        <a:pt x="1" y="4"/>
                      </a:lnTo>
                      <a:lnTo>
                        <a:pt x="5" y="2"/>
                      </a:lnTo>
                      <a:lnTo>
                        <a:pt x="13" y="0"/>
                      </a:lnTo>
                      <a:lnTo>
                        <a:pt x="22" y="0"/>
                      </a:lnTo>
                    </a:path>
                  </a:pathLst>
                </a:custGeom>
                <a:noFill/>
                <a:ln w="0">
                  <a:solidFill>
                    <a:schemeClr val="bg2"/>
                  </a:solidFill>
                  <a:prstDash val="solid"/>
                  <a:round/>
                  <a:headEnd/>
                  <a:tailEnd/>
                </a:ln>
              </p:spPr>
              <p:txBody>
                <a:bodyPr/>
                <a:lstStyle/>
                <a:p>
                  <a:endParaRPr lang="en-US"/>
                </a:p>
              </p:txBody>
            </p:sp>
            <p:sp>
              <p:nvSpPr>
                <p:cNvPr id="712797" name="Rectangle 1117"/>
                <p:cNvSpPr>
                  <a:spLocks noChangeAspect="1" noChangeArrowheads="1"/>
                </p:cNvSpPr>
                <p:nvPr/>
              </p:nvSpPr>
              <p:spPr bwMode="auto">
                <a:xfrm>
                  <a:off x="1967" y="1677"/>
                  <a:ext cx="54" cy="14"/>
                </a:xfrm>
                <a:prstGeom prst="rect">
                  <a:avLst/>
                </a:prstGeom>
                <a:solidFill>
                  <a:srgbClr val="669999"/>
                </a:solidFill>
                <a:ln w="9525">
                  <a:solidFill>
                    <a:schemeClr val="bg2"/>
                  </a:solidFill>
                  <a:miter lim="800000"/>
                  <a:headEnd/>
                  <a:tailEnd/>
                </a:ln>
              </p:spPr>
              <p:txBody>
                <a:bodyPr/>
                <a:lstStyle/>
                <a:p>
                  <a:endParaRPr lang="en-US"/>
                </a:p>
              </p:txBody>
            </p:sp>
            <p:sp>
              <p:nvSpPr>
                <p:cNvPr id="712798" name="Rectangle 1118"/>
                <p:cNvSpPr>
                  <a:spLocks noChangeAspect="1" noChangeArrowheads="1"/>
                </p:cNvSpPr>
                <p:nvPr/>
              </p:nvSpPr>
              <p:spPr bwMode="auto">
                <a:xfrm>
                  <a:off x="1967" y="1677"/>
                  <a:ext cx="54" cy="14"/>
                </a:xfrm>
                <a:prstGeom prst="rect">
                  <a:avLst/>
                </a:prstGeom>
                <a:noFill/>
                <a:ln w="0">
                  <a:solidFill>
                    <a:schemeClr val="bg2"/>
                  </a:solidFill>
                  <a:miter lim="800000"/>
                  <a:headEnd/>
                  <a:tailEnd/>
                </a:ln>
              </p:spPr>
              <p:txBody>
                <a:bodyPr/>
                <a:lstStyle/>
                <a:p>
                  <a:endParaRPr lang="en-US"/>
                </a:p>
              </p:txBody>
            </p:sp>
            <p:sp>
              <p:nvSpPr>
                <p:cNvPr id="712799" name="Rectangle 1119"/>
                <p:cNvSpPr>
                  <a:spLocks noChangeAspect="1" noChangeArrowheads="1"/>
                </p:cNvSpPr>
                <p:nvPr/>
              </p:nvSpPr>
              <p:spPr bwMode="auto">
                <a:xfrm>
                  <a:off x="1802" y="1488"/>
                  <a:ext cx="96" cy="88"/>
                </a:xfrm>
                <a:prstGeom prst="rect">
                  <a:avLst/>
                </a:prstGeom>
                <a:solidFill>
                  <a:srgbClr val="669999"/>
                </a:solidFill>
                <a:ln w="9525">
                  <a:solidFill>
                    <a:schemeClr val="bg2"/>
                  </a:solidFill>
                  <a:miter lim="800000"/>
                  <a:headEnd/>
                  <a:tailEnd/>
                </a:ln>
              </p:spPr>
              <p:txBody>
                <a:bodyPr/>
                <a:lstStyle/>
                <a:p>
                  <a:endParaRPr lang="en-US"/>
                </a:p>
              </p:txBody>
            </p:sp>
            <p:sp>
              <p:nvSpPr>
                <p:cNvPr id="712800" name="Rectangle 1120"/>
                <p:cNvSpPr>
                  <a:spLocks noChangeAspect="1" noChangeArrowheads="1"/>
                </p:cNvSpPr>
                <p:nvPr/>
              </p:nvSpPr>
              <p:spPr bwMode="auto">
                <a:xfrm>
                  <a:off x="1802" y="1488"/>
                  <a:ext cx="96" cy="88"/>
                </a:xfrm>
                <a:prstGeom prst="rect">
                  <a:avLst/>
                </a:prstGeom>
                <a:noFill/>
                <a:ln w="0">
                  <a:solidFill>
                    <a:schemeClr val="bg2"/>
                  </a:solidFill>
                  <a:miter lim="800000"/>
                  <a:headEnd/>
                  <a:tailEnd/>
                </a:ln>
              </p:spPr>
              <p:txBody>
                <a:bodyPr/>
                <a:lstStyle/>
                <a:p>
                  <a:endParaRPr lang="en-US"/>
                </a:p>
              </p:txBody>
            </p:sp>
            <p:sp>
              <p:nvSpPr>
                <p:cNvPr id="712801" name="Freeform 1121"/>
                <p:cNvSpPr>
                  <a:spLocks noChangeAspect="1"/>
                </p:cNvSpPr>
                <p:nvPr/>
              </p:nvSpPr>
              <p:spPr bwMode="auto">
                <a:xfrm>
                  <a:off x="1771" y="1526"/>
                  <a:ext cx="68" cy="13"/>
                </a:xfrm>
                <a:custGeom>
                  <a:avLst/>
                  <a:gdLst/>
                  <a:ahLst/>
                  <a:cxnLst>
                    <a:cxn ang="0">
                      <a:pos x="22" y="0"/>
                    </a:cxn>
                    <a:cxn ang="0">
                      <a:pos x="24" y="0"/>
                    </a:cxn>
                    <a:cxn ang="0">
                      <a:pos x="26" y="0"/>
                    </a:cxn>
                    <a:cxn ang="0">
                      <a:pos x="28" y="0"/>
                    </a:cxn>
                    <a:cxn ang="0">
                      <a:pos x="30" y="0"/>
                    </a:cxn>
                    <a:cxn ang="0">
                      <a:pos x="32" y="0"/>
                    </a:cxn>
                    <a:cxn ang="0">
                      <a:pos x="33" y="0"/>
                    </a:cxn>
                    <a:cxn ang="0">
                      <a:pos x="35" y="0"/>
                    </a:cxn>
                    <a:cxn ang="0">
                      <a:pos x="37" y="0"/>
                    </a:cxn>
                    <a:cxn ang="0">
                      <a:pos x="39" y="0"/>
                    </a:cxn>
                    <a:cxn ang="0">
                      <a:pos x="39" y="1"/>
                    </a:cxn>
                    <a:cxn ang="0">
                      <a:pos x="41" y="1"/>
                    </a:cxn>
                    <a:cxn ang="0">
                      <a:pos x="43" y="1"/>
                    </a:cxn>
                    <a:cxn ang="0">
                      <a:pos x="43" y="3"/>
                    </a:cxn>
                    <a:cxn ang="0">
                      <a:pos x="45" y="3"/>
                    </a:cxn>
                    <a:cxn ang="0">
                      <a:pos x="45" y="5"/>
                    </a:cxn>
                    <a:cxn ang="0">
                      <a:pos x="43" y="5"/>
                    </a:cxn>
                    <a:cxn ang="0">
                      <a:pos x="41" y="5"/>
                    </a:cxn>
                    <a:cxn ang="0">
                      <a:pos x="41" y="7"/>
                    </a:cxn>
                    <a:cxn ang="0">
                      <a:pos x="39" y="7"/>
                    </a:cxn>
                    <a:cxn ang="0">
                      <a:pos x="37" y="7"/>
                    </a:cxn>
                    <a:cxn ang="0">
                      <a:pos x="35" y="7"/>
                    </a:cxn>
                    <a:cxn ang="0">
                      <a:pos x="33" y="7"/>
                    </a:cxn>
                    <a:cxn ang="0">
                      <a:pos x="32" y="7"/>
                    </a:cxn>
                    <a:cxn ang="0">
                      <a:pos x="32" y="9"/>
                    </a:cxn>
                    <a:cxn ang="0">
                      <a:pos x="30" y="9"/>
                    </a:cxn>
                    <a:cxn ang="0">
                      <a:pos x="28" y="9"/>
                    </a:cxn>
                    <a:cxn ang="0">
                      <a:pos x="26" y="9"/>
                    </a:cxn>
                    <a:cxn ang="0">
                      <a:pos x="24" y="9"/>
                    </a:cxn>
                    <a:cxn ang="0">
                      <a:pos x="22" y="9"/>
                    </a:cxn>
                    <a:cxn ang="0">
                      <a:pos x="20" y="9"/>
                    </a:cxn>
                    <a:cxn ang="0">
                      <a:pos x="18" y="9"/>
                    </a:cxn>
                    <a:cxn ang="0">
                      <a:pos x="16" y="9"/>
                    </a:cxn>
                    <a:cxn ang="0">
                      <a:pos x="15" y="9"/>
                    </a:cxn>
                    <a:cxn ang="0">
                      <a:pos x="13" y="9"/>
                    </a:cxn>
                    <a:cxn ang="0">
                      <a:pos x="11" y="7"/>
                    </a:cxn>
                    <a:cxn ang="0">
                      <a:pos x="9" y="7"/>
                    </a:cxn>
                    <a:cxn ang="0">
                      <a:pos x="7" y="7"/>
                    </a:cxn>
                    <a:cxn ang="0">
                      <a:pos x="5" y="7"/>
                    </a:cxn>
                    <a:cxn ang="0">
                      <a:pos x="3" y="7"/>
                    </a:cxn>
                    <a:cxn ang="0">
                      <a:pos x="1" y="7"/>
                    </a:cxn>
                    <a:cxn ang="0">
                      <a:pos x="1" y="5"/>
                    </a:cxn>
                    <a:cxn ang="0">
                      <a:pos x="0" y="5"/>
                    </a:cxn>
                    <a:cxn ang="0">
                      <a:pos x="0" y="3"/>
                    </a:cxn>
                    <a:cxn ang="0">
                      <a:pos x="0" y="1"/>
                    </a:cxn>
                    <a:cxn ang="0">
                      <a:pos x="1" y="1"/>
                    </a:cxn>
                    <a:cxn ang="0">
                      <a:pos x="3" y="1"/>
                    </a:cxn>
                    <a:cxn ang="0">
                      <a:pos x="5" y="1"/>
                    </a:cxn>
                    <a:cxn ang="0">
                      <a:pos x="5" y="0"/>
                    </a:cxn>
                    <a:cxn ang="0">
                      <a:pos x="7" y="0"/>
                    </a:cxn>
                    <a:cxn ang="0">
                      <a:pos x="9" y="0"/>
                    </a:cxn>
                    <a:cxn ang="0">
                      <a:pos x="11" y="0"/>
                    </a:cxn>
                    <a:cxn ang="0">
                      <a:pos x="13" y="0"/>
                    </a:cxn>
                    <a:cxn ang="0">
                      <a:pos x="15" y="0"/>
                    </a:cxn>
                    <a:cxn ang="0">
                      <a:pos x="16" y="0"/>
                    </a:cxn>
                    <a:cxn ang="0">
                      <a:pos x="18" y="0"/>
                    </a:cxn>
                    <a:cxn ang="0">
                      <a:pos x="20" y="0"/>
                    </a:cxn>
                    <a:cxn ang="0">
                      <a:pos x="22" y="0"/>
                    </a:cxn>
                  </a:cxnLst>
                  <a:rect l="0" t="0" r="r" b="b"/>
                  <a:pathLst>
                    <a:path w="45" h="9">
                      <a:moveTo>
                        <a:pt x="22" y="0"/>
                      </a:moveTo>
                      <a:lnTo>
                        <a:pt x="24" y="0"/>
                      </a:lnTo>
                      <a:lnTo>
                        <a:pt x="26" y="0"/>
                      </a:lnTo>
                      <a:lnTo>
                        <a:pt x="28" y="0"/>
                      </a:lnTo>
                      <a:lnTo>
                        <a:pt x="30" y="0"/>
                      </a:lnTo>
                      <a:lnTo>
                        <a:pt x="32" y="0"/>
                      </a:lnTo>
                      <a:lnTo>
                        <a:pt x="33" y="0"/>
                      </a:lnTo>
                      <a:lnTo>
                        <a:pt x="35" y="0"/>
                      </a:lnTo>
                      <a:lnTo>
                        <a:pt x="37" y="0"/>
                      </a:lnTo>
                      <a:lnTo>
                        <a:pt x="39" y="0"/>
                      </a:lnTo>
                      <a:lnTo>
                        <a:pt x="39" y="1"/>
                      </a:lnTo>
                      <a:lnTo>
                        <a:pt x="41" y="1"/>
                      </a:lnTo>
                      <a:lnTo>
                        <a:pt x="43" y="1"/>
                      </a:lnTo>
                      <a:lnTo>
                        <a:pt x="43" y="3"/>
                      </a:lnTo>
                      <a:lnTo>
                        <a:pt x="45" y="3"/>
                      </a:lnTo>
                      <a:lnTo>
                        <a:pt x="45" y="5"/>
                      </a:lnTo>
                      <a:lnTo>
                        <a:pt x="43" y="5"/>
                      </a:lnTo>
                      <a:lnTo>
                        <a:pt x="41" y="5"/>
                      </a:lnTo>
                      <a:lnTo>
                        <a:pt x="41" y="7"/>
                      </a:lnTo>
                      <a:lnTo>
                        <a:pt x="39" y="7"/>
                      </a:lnTo>
                      <a:lnTo>
                        <a:pt x="37" y="7"/>
                      </a:lnTo>
                      <a:lnTo>
                        <a:pt x="35" y="7"/>
                      </a:lnTo>
                      <a:lnTo>
                        <a:pt x="33" y="7"/>
                      </a:lnTo>
                      <a:lnTo>
                        <a:pt x="32" y="7"/>
                      </a:lnTo>
                      <a:lnTo>
                        <a:pt x="32" y="9"/>
                      </a:lnTo>
                      <a:lnTo>
                        <a:pt x="30" y="9"/>
                      </a:lnTo>
                      <a:lnTo>
                        <a:pt x="28" y="9"/>
                      </a:lnTo>
                      <a:lnTo>
                        <a:pt x="26" y="9"/>
                      </a:lnTo>
                      <a:lnTo>
                        <a:pt x="24" y="9"/>
                      </a:lnTo>
                      <a:lnTo>
                        <a:pt x="22" y="9"/>
                      </a:lnTo>
                      <a:lnTo>
                        <a:pt x="20" y="9"/>
                      </a:lnTo>
                      <a:lnTo>
                        <a:pt x="18" y="9"/>
                      </a:lnTo>
                      <a:lnTo>
                        <a:pt x="16" y="9"/>
                      </a:lnTo>
                      <a:lnTo>
                        <a:pt x="15" y="9"/>
                      </a:lnTo>
                      <a:lnTo>
                        <a:pt x="13" y="9"/>
                      </a:lnTo>
                      <a:lnTo>
                        <a:pt x="11" y="7"/>
                      </a:lnTo>
                      <a:lnTo>
                        <a:pt x="9" y="7"/>
                      </a:lnTo>
                      <a:lnTo>
                        <a:pt x="7" y="7"/>
                      </a:lnTo>
                      <a:lnTo>
                        <a:pt x="5" y="7"/>
                      </a:lnTo>
                      <a:lnTo>
                        <a:pt x="3" y="7"/>
                      </a:lnTo>
                      <a:lnTo>
                        <a:pt x="1" y="7"/>
                      </a:lnTo>
                      <a:lnTo>
                        <a:pt x="1" y="5"/>
                      </a:lnTo>
                      <a:lnTo>
                        <a:pt x="0" y="5"/>
                      </a:lnTo>
                      <a:lnTo>
                        <a:pt x="0" y="3"/>
                      </a:lnTo>
                      <a:lnTo>
                        <a:pt x="0" y="1"/>
                      </a:lnTo>
                      <a:lnTo>
                        <a:pt x="1" y="1"/>
                      </a:lnTo>
                      <a:lnTo>
                        <a:pt x="3" y="1"/>
                      </a:lnTo>
                      <a:lnTo>
                        <a:pt x="5" y="1"/>
                      </a:lnTo>
                      <a:lnTo>
                        <a:pt x="5" y="0"/>
                      </a:lnTo>
                      <a:lnTo>
                        <a:pt x="7" y="0"/>
                      </a:lnTo>
                      <a:lnTo>
                        <a:pt x="9" y="0"/>
                      </a:lnTo>
                      <a:lnTo>
                        <a:pt x="11" y="0"/>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en-US"/>
                </a:p>
              </p:txBody>
            </p:sp>
            <p:sp>
              <p:nvSpPr>
                <p:cNvPr id="712802" name="Freeform 1122"/>
                <p:cNvSpPr>
                  <a:spLocks noChangeAspect="1"/>
                </p:cNvSpPr>
                <p:nvPr/>
              </p:nvSpPr>
              <p:spPr bwMode="auto">
                <a:xfrm>
                  <a:off x="1771" y="1526"/>
                  <a:ext cx="68" cy="13"/>
                </a:xfrm>
                <a:custGeom>
                  <a:avLst/>
                  <a:gdLst/>
                  <a:ahLst/>
                  <a:cxnLst>
                    <a:cxn ang="0">
                      <a:pos x="22" y="0"/>
                    </a:cxn>
                    <a:cxn ang="0">
                      <a:pos x="30" y="0"/>
                    </a:cxn>
                    <a:cxn ang="0">
                      <a:pos x="37" y="0"/>
                    </a:cxn>
                    <a:cxn ang="0">
                      <a:pos x="43" y="1"/>
                    </a:cxn>
                    <a:cxn ang="0">
                      <a:pos x="45" y="3"/>
                    </a:cxn>
                    <a:cxn ang="0">
                      <a:pos x="43" y="5"/>
                    </a:cxn>
                    <a:cxn ang="0">
                      <a:pos x="37" y="7"/>
                    </a:cxn>
                    <a:cxn ang="0">
                      <a:pos x="30" y="9"/>
                    </a:cxn>
                    <a:cxn ang="0">
                      <a:pos x="22" y="9"/>
                    </a:cxn>
                    <a:cxn ang="0">
                      <a:pos x="13" y="9"/>
                    </a:cxn>
                    <a:cxn ang="0">
                      <a:pos x="5" y="7"/>
                    </a:cxn>
                    <a:cxn ang="0">
                      <a:pos x="1" y="5"/>
                    </a:cxn>
                    <a:cxn ang="0">
                      <a:pos x="0" y="3"/>
                    </a:cxn>
                    <a:cxn ang="0">
                      <a:pos x="1" y="1"/>
                    </a:cxn>
                    <a:cxn ang="0">
                      <a:pos x="5" y="0"/>
                    </a:cxn>
                    <a:cxn ang="0">
                      <a:pos x="13" y="0"/>
                    </a:cxn>
                    <a:cxn ang="0">
                      <a:pos x="22" y="0"/>
                    </a:cxn>
                  </a:cxnLst>
                  <a:rect l="0" t="0" r="r" b="b"/>
                  <a:pathLst>
                    <a:path w="45" h="9">
                      <a:moveTo>
                        <a:pt x="22" y="0"/>
                      </a:moveTo>
                      <a:lnTo>
                        <a:pt x="30" y="0"/>
                      </a:lnTo>
                      <a:lnTo>
                        <a:pt x="37" y="0"/>
                      </a:lnTo>
                      <a:lnTo>
                        <a:pt x="43" y="1"/>
                      </a:lnTo>
                      <a:lnTo>
                        <a:pt x="45" y="3"/>
                      </a:lnTo>
                      <a:lnTo>
                        <a:pt x="43" y="5"/>
                      </a:lnTo>
                      <a:lnTo>
                        <a:pt x="37" y="7"/>
                      </a:lnTo>
                      <a:lnTo>
                        <a:pt x="30" y="9"/>
                      </a:lnTo>
                      <a:lnTo>
                        <a:pt x="22" y="9"/>
                      </a:lnTo>
                      <a:lnTo>
                        <a:pt x="13" y="9"/>
                      </a:lnTo>
                      <a:lnTo>
                        <a:pt x="5" y="7"/>
                      </a:lnTo>
                      <a:lnTo>
                        <a:pt x="1" y="5"/>
                      </a:lnTo>
                      <a:lnTo>
                        <a:pt x="0" y="3"/>
                      </a:lnTo>
                      <a:lnTo>
                        <a:pt x="1" y="1"/>
                      </a:lnTo>
                      <a:lnTo>
                        <a:pt x="5" y="0"/>
                      </a:lnTo>
                      <a:lnTo>
                        <a:pt x="13" y="0"/>
                      </a:lnTo>
                      <a:lnTo>
                        <a:pt x="22" y="0"/>
                      </a:lnTo>
                    </a:path>
                  </a:pathLst>
                </a:custGeom>
                <a:noFill/>
                <a:ln w="0">
                  <a:solidFill>
                    <a:schemeClr val="bg2"/>
                  </a:solidFill>
                  <a:prstDash val="solid"/>
                  <a:round/>
                  <a:headEnd/>
                  <a:tailEnd/>
                </a:ln>
              </p:spPr>
              <p:txBody>
                <a:bodyPr/>
                <a:lstStyle/>
                <a:p>
                  <a:endParaRPr lang="en-US"/>
                </a:p>
              </p:txBody>
            </p:sp>
            <p:sp>
              <p:nvSpPr>
                <p:cNvPr id="712803" name="Freeform 1123"/>
                <p:cNvSpPr>
                  <a:spLocks noChangeAspect="1"/>
                </p:cNvSpPr>
                <p:nvPr/>
              </p:nvSpPr>
              <p:spPr bwMode="auto">
                <a:xfrm>
                  <a:off x="1771" y="1553"/>
                  <a:ext cx="68" cy="14"/>
                </a:xfrm>
                <a:custGeom>
                  <a:avLst/>
                  <a:gdLst/>
                  <a:ahLst/>
                  <a:cxnLst>
                    <a:cxn ang="0">
                      <a:pos x="22" y="0"/>
                    </a:cxn>
                    <a:cxn ang="0">
                      <a:pos x="24" y="0"/>
                    </a:cxn>
                    <a:cxn ang="0">
                      <a:pos x="26" y="0"/>
                    </a:cxn>
                    <a:cxn ang="0">
                      <a:pos x="28" y="0"/>
                    </a:cxn>
                    <a:cxn ang="0">
                      <a:pos x="30" y="0"/>
                    </a:cxn>
                    <a:cxn ang="0">
                      <a:pos x="32" y="0"/>
                    </a:cxn>
                    <a:cxn ang="0">
                      <a:pos x="33" y="0"/>
                    </a:cxn>
                    <a:cxn ang="0">
                      <a:pos x="35" y="0"/>
                    </a:cxn>
                    <a:cxn ang="0">
                      <a:pos x="37" y="0"/>
                    </a:cxn>
                    <a:cxn ang="0">
                      <a:pos x="39" y="2"/>
                    </a:cxn>
                    <a:cxn ang="0">
                      <a:pos x="41" y="2"/>
                    </a:cxn>
                    <a:cxn ang="0">
                      <a:pos x="43" y="2"/>
                    </a:cxn>
                    <a:cxn ang="0">
                      <a:pos x="43" y="4"/>
                    </a:cxn>
                    <a:cxn ang="0">
                      <a:pos x="45" y="4"/>
                    </a:cxn>
                    <a:cxn ang="0">
                      <a:pos x="45" y="6"/>
                    </a:cxn>
                    <a:cxn ang="0">
                      <a:pos x="43" y="6"/>
                    </a:cxn>
                    <a:cxn ang="0">
                      <a:pos x="41" y="6"/>
                    </a:cxn>
                    <a:cxn ang="0">
                      <a:pos x="41" y="8"/>
                    </a:cxn>
                    <a:cxn ang="0">
                      <a:pos x="39" y="8"/>
                    </a:cxn>
                    <a:cxn ang="0">
                      <a:pos x="37" y="8"/>
                    </a:cxn>
                    <a:cxn ang="0">
                      <a:pos x="35" y="8"/>
                    </a:cxn>
                    <a:cxn ang="0">
                      <a:pos x="33" y="8"/>
                    </a:cxn>
                    <a:cxn ang="0">
                      <a:pos x="32" y="9"/>
                    </a:cxn>
                    <a:cxn ang="0">
                      <a:pos x="30" y="9"/>
                    </a:cxn>
                    <a:cxn ang="0">
                      <a:pos x="28" y="9"/>
                    </a:cxn>
                    <a:cxn ang="0">
                      <a:pos x="26" y="9"/>
                    </a:cxn>
                    <a:cxn ang="0">
                      <a:pos x="24" y="9"/>
                    </a:cxn>
                    <a:cxn ang="0">
                      <a:pos x="22" y="9"/>
                    </a:cxn>
                    <a:cxn ang="0">
                      <a:pos x="20" y="9"/>
                    </a:cxn>
                    <a:cxn ang="0">
                      <a:pos x="18" y="9"/>
                    </a:cxn>
                    <a:cxn ang="0">
                      <a:pos x="16" y="9"/>
                    </a:cxn>
                    <a:cxn ang="0">
                      <a:pos x="15" y="9"/>
                    </a:cxn>
                    <a:cxn ang="0">
                      <a:pos x="13" y="9"/>
                    </a:cxn>
                    <a:cxn ang="0">
                      <a:pos x="11" y="9"/>
                    </a:cxn>
                    <a:cxn ang="0">
                      <a:pos x="11" y="8"/>
                    </a:cxn>
                    <a:cxn ang="0">
                      <a:pos x="9" y="8"/>
                    </a:cxn>
                    <a:cxn ang="0">
                      <a:pos x="7" y="8"/>
                    </a:cxn>
                    <a:cxn ang="0">
                      <a:pos x="5" y="8"/>
                    </a:cxn>
                    <a:cxn ang="0">
                      <a:pos x="3" y="8"/>
                    </a:cxn>
                    <a:cxn ang="0">
                      <a:pos x="1" y="8"/>
                    </a:cxn>
                    <a:cxn ang="0">
                      <a:pos x="1" y="6"/>
                    </a:cxn>
                    <a:cxn ang="0">
                      <a:pos x="0" y="6"/>
                    </a:cxn>
                    <a:cxn ang="0">
                      <a:pos x="0" y="4"/>
                    </a:cxn>
                    <a:cxn ang="0">
                      <a:pos x="0" y="2"/>
                    </a:cxn>
                    <a:cxn ang="0">
                      <a:pos x="1" y="2"/>
                    </a:cxn>
                    <a:cxn ang="0">
                      <a:pos x="3" y="2"/>
                    </a:cxn>
                    <a:cxn ang="0">
                      <a:pos x="5" y="2"/>
                    </a:cxn>
                    <a:cxn ang="0">
                      <a:pos x="5" y="0"/>
                    </a:cxn>
                    <a:cxn ang="0">
                      <a:pos x="7" y="0"/>
                    </a:cxn>
                    <a:cxn ang="0">
                      <a:pos x="9" y="0"/>
                    </a:cxn>
                    <a:cxn ang="0">
                      <a:pos x="11" y="0"/>
                    </a:cxn>
                    <a:cxn ang="0">
                      <a:pos x="13" y="0"/>
                    </a:cxn>
                    <a:cxn ang="0">
                      <a:pos x="15" y="0"/>
                    </a:cxn>
                    <a:cxn ang="0">
                      <a:pos x="16" y="0"/>
                    </a:cxn>
                    <a:cxn ang="0">
                      <a:pos x="18" y="0"/>
                    </a:cxn>
                    <a:cxn ang="0">
                      <a:pos x="20" y="0"/>
                    </a:cxn>
                    <a:cxn ang="0">
                      <a:pos x="22" y="0"/>
                    </a:cxn>
                  </a:cxnLst>
                  <a:rect l="0" t="0" r="r" b="b"/>
                  <a:pathLst>
                    <a:path w="45" h="9">
                      <a:moveTo>
                        <a:pt x="22" y="0"/>
                      </a:moveTo>
                      <a:lnTo>
                        <a:pt x="24" y="0"/>
                      </a:lnTo>
                      <a:lnTo>
                        <a:pt x="26" y="0"/>
                      </a:lnTo>
                      <a:lnTo>
                        <a:pt x="28" y="0"/>
                      </a:lnTo>
                      <a:lnTo>
                        <a:pt x="30" y="0"/>
                      </a:lnTo>
                      <a:lnTo>
                        <a:pt x="32" y="0"/>
                      </a:lnTo>
                      <a:lnTo>
                        <a:pt x="33" y="0"/>
                      </a:lnTo>
                      <a:lnTo>
                        <a:pt x="35" y="0"/>
                      </a:lnTo>
                      <a:lnTo>
                        <a:pt x="37" y="0"/>
                      </a:lnTo>
                      <a:lnTo>
                        <a:pt x="39" y="2"/>
                      </a:lnTo>
                      <a:lnTo>
                        <a:pt x="41" y="2"/>
                      </a:lnTo>
                      <a:lnTo>
                        <a:pt x="43" y="2"/>
                      </a:lnTo>
                      <a:lnTo>
                        <a:pt x="43" y="4"/>
                      </a:lnTo>
                      <a:lnTo>
                        <a:pt x="45" y="4"/>
                      </a:lnTo>
                      <a:lnTo>
                        <a:pt x="45" y="6"/>
                      </a:lnTo>
                      <a:lnTo>
                        <a:pt x="43" y="6"/>
                      </a:lnTo>
                      <a:lnTo>
                        <a:pt x="41" y="6"/>
                      </a:lnTo>
                      <a:lnTo>
                        <a:pt x="41" y="8"/>
                      </a:lnTo>
                      <a:lnTo>
                        <a:pt x="39" y="8"/>
                      </a:lnTo>
                      <a:lnTo>
                        <a:pt x="37" y="8"/>
                      </a:lnTo>
                      <a:lnTo>
                        <a:pt x="35" y="8"/>
                      </a:lnTo>
                      <a:lnTo>
                        <a:pt x="33" y="8"/>
                      </a:lnTo>
                      <a:lnTo>
                        <a:pt x="32" y="9"/>
                      </a:lnTo>
                      <a:lnTo>
                        <a:pt x="30" y="9"/>
                      </a:lnTo>
                      <a:lnTo>
                        <a:pt x="28" y="9"/>
                      </a:lnTo>
                      <a:lnTo>
                        <a:pt x="26" y="9"/>
                      </a:lnTo>
                      <a:lnTo>
                        <a:pt x="24" y="9"/>
                      </a:lnTo>
                      <a:lnTo>
                        <a:pt x="22" y="9"/>
                      </a:lnTo>
                      <a:lnTo>
                        <a:pt x="20" y="9"/>
                      </a:lnTo>
                      <a:lnTo>
                        <a:pt x="18" y="9"/>
                      </a:lnTo>
                      <a:lnTo>
                        <a:pt x="16" y="9"/>
                      </a:lnTo>
                      <a:lnTo>
                        <a:pt x="15" y="9"/>
                      </a:lnTo>
                      <a:lnTo>
                        <a:pt x="13" y="9"/>
                      </a:lnTo>
                      <a:lnTo>
                        <a:pt x="11" y="9"/>
                      </a:lnTo>
                      <a:lnTo>
                        <a:pt x="11" y="8"/>
                      </a:lnTo>
                      <a:lnTo>
                        <a:pt x="9" y="8"/>
                      </a:lnTo>
                      <a:lnTo>
                        <a:pt x="7" y="8"/>
                      </a:lnTo>
                      <a:lnTo>
                        <a:pt x="5" y="8"/>
                      </a:lnTo>
                      <a:lnTo>
                        <a:pt x="3" y="8"/>
                      </a:lnTo>
                      <a:lnTo>
                        <a:pt x="1" y="8"/>
                      </a:lnTo>
                      <a:lnTo>
                        <a:pt x="1" y="6"/>
                      </a:lnTo>
                      <a:lnTo>
                        <a:pt x="0" y="6"/>
                      </a:lnTo>
                      <a:lnTo>
                        <a:pt x="0" y="4"/>
                      </a:lnTo>
                      <a:lnTo>
                        <a:pt x="0" y="2"/>
                      </a:lnTo>
                      <a:lnTo>
                        <a:pt x="1" y="2"/>
                      </a:lnTo>
                      <a:lnTo>
                        <a:pt x="3" y="2"/>
                      </a:lnTo>
                      <a:lnTo>
                        <a:pt x="5" y="2"/>
                      </a:lnTo>
                      <a:lnTo>
                        <a:pt x="5" y="0"/>
                      </a:lnTo>
                      <a:lnTo>
                        <a:pt x="7" y="0"/>
                      </a:lnTo>
                      <a:lnTo>
                        <a:pt x="9" y="0"/>
                      </a:lnTo>
                      <a:lnTo>
                        <a:pt x="11" y="0"/>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en-US"/>
                </a:p>
              </p:txBody>
            </p:sp>
            <p:sp>
              <p:nvSpPr>
                <p:cNvPr id="712804" name="Freeform 1124"/>
                <p:cNvSpPr>
                  <a:spLocks noChangeAspect="1"/>
                </p:cNvSpPr>
                <p:nvPr/>
              </p:nvSpPr>
              <p:spPr bwMode="auto">
                <a:xfrm>
                  <a:off x="1771" y="1553"/>
                  <a:ext cx="68" cy="14"/>
                </a:xfrm>
                <a:custGeom>
                  <a:avLst/>
                  <a:gdLst/>
                  <a:ahLst/>
                  <a:cxnLst>
                    <a:cxn ang="0">
                      <a:pos x="22" y="0"/>
                    </a:cxn>
                    <a:cxn ang="0">
                      <a:pos x="30" y="0"/>
                    </a:cxn>
                    <a:cxn ang="0">
                      <a:pos x="37" y="0"/>
                    </a:cxn>
                    <a:cxn ang="0">
                      <a:pos x="43" y="2"/>
                    </a:cxn>
                    <a:cxn ang="0">
                      <a:pos x="45" y="4"/>
                    </a:cxn>
                    <a:cxn ang="0">
                      <a:pos x="43" y="6"/>
                    </a:cxn>
                    <a:cxn ang="0">
                      <a:pos x="37" y="8"/>
                    </a:cxn>
                    <a:cxn ang="0">
                      <a:pos x="30" y="9"/>
                    </a:cxn>
                    <a:cxn ang="0">
                      <a:pos x="22" y="9"/>
                    </a:cxn>
                    <a:cxn ang="0">
                      <a:pos x="13" y="9"/>
                    </a:cxn>
                    <a:cxn ang="0">
                      <a:pos x="5" y="8"/>
                    </a:cxn>
                    <a:cxn ang="0">
                      <a:pos x="1" y="6"/>
                    </a:cxn>
                    <a:cxn ang="0">
                      <a:pos x="0" y="4"/>
                    </a:cxn>
                    <a:cxn ang="0">
                      <a:pos x="1" y="2"/>
                    </a:cxn>
                    <a:cxn ang="0">
                      <a:pos x="5" y="0"/>
                    </a:cxn>
                    <a:cxn ang="0">
                      <a:pos x="13" y="0"/>
                    </a:cxn>
                    <a:cxn ang="0">
                      <a:pos x="22" y="0"/>
                    </a:cxn>
                  </a:cxnLst>
                  <a:rect l="0" t="0" r="r" b="b"/>
                  <a:pathLst>
                    <a:path w="45" h="9">
                      <a:moveTo>
                        <a:pt x="22" y="0"/>
                      </a:moveTo>
                      <a:lnTo>
                        <a:pt x="30" y="0"/>
                      </a:lnTo>
                      <a:lnTo>
                        <a:pt x="37" y="0"/>
                      </a:lnTo>
                      <a:lnTo>
                        <a:pt x="43" y="2"/>
                      </a:lnTo>
                      <a:lnTo>
                        <a:pt x="45" y="4"/>
                      </a:lnTo>
                      <a:lnTo>
                        <a:pt x="43" y="6"/>
                      </a:lnTo>
                      <a:lnTo>
                        <a:pt x="37" y="8"/>
                      </a:lnTo>
                      <a:lnTo>
                        <a:pt x="30" y="9"/>
                      </a:lnTo>
                      <a:lnTo>
                        <a:pt x="22" y="9"/>
                      </a:lnTo>
                      <a:lnTo>
                        <a:pt x="13" y="9"/>
                      </a:lnTo>
                      <a:lnTo>
                        <a:pt x="5" y="8"/>
                      </a:lnTo>
                      <a:lnTo>
                        <a:pt x="1" y="6"/>
                      </a:lnTo>
                      <a:lnTo>
                        <a:pt x="0" y="4"/>
                      </a:lnTo>
                      <a:lnTo>
                        <a:pt x="1" y="2"/>
                      </a:lnTo>
                      <a:lnTo>
                        <a:pt x="5" y="0"/>
                      </a:lnTo>
                      <a:lnTo>
                        <a:pt x="13" y="0"/>
                      </a:lnTo>
                      <a:lnTo>
                        <a:pt x="22" y="0"/>
                      </a:lnTo>
                    </a:path>
                  </a:pathLst>
                </a:custGeom>
                <a:noFill/>
                <a:ln w="0">
                  <a:solidFill>
                    <a:schemeClr val="bg2"/>
                  </a:solidFill>
                  <a:prstDash val="solid"/>
                  <a:round/>
                  <a:headEnd/>
                  <a:tailEnd/>
                </a:ln>
              </p:spPr>
              <p:txBody>
                <a:bodyPr/>
                <a:lstStyle/>
                <a:p>
                  <a:endParaRPr lang="en-US"/>
                </a:p>
              </p:txBody>
            </p:sp>
            <p:sp>
              <p:nvSpPr>
                <p:cNvPr id="712805" name="Rectangle 1125"/>
                <p:cNvSpPr>
                  <a:spLocks noChangeAspect="1" noChangeArrowheads="1"/>
                </p:cNvSpPr>
                <p:nvPr/>
              </p:nvSpPr>
              <p:spPr bwMode="auto">
                <a:xfrm>
                  <a:off x="1776" y="1500"/>
                  <a:ext cx="54" cy="17"/>
                </a:xfrm>
                <a:prstGeom prst="rect">
                  <a:avLst/>
                </a:prstGeom>
                <a:solidFill>
                  <a:srgbClr val="669999"/>
                </a:solidFill>
                <a:ln w="9525">
                  <a:solidFill>
                    <a:schemeClr val="bg2"/>
                  </a:solidFill>
                  <a:miter lim="800000"/>
                  <a:headEnd/>
                  <a:tailEnd/>
                </a:ln>
              </p:spPr>
              <p:txBody>
                <a:bodyPr/>
                <a:lstStyle/>
                <a:p>
                  <a:endParaRPr lang="en-US"/>
                </a:p>
              </p:txBody>
            </p:sp>
            <p:sp>
              <p:nvSpPr>
                <p:cNvPr id="712806" name="Rectangle 1126"/>
                <p:cNvSpPr>
                  <a:spLocks noChangeAspect="1" noChangeArrowheads="1"/>
                </p:cNvSpPr>
                <p:nvPr/>
              </p:nvSpPr>
              <p:spPr bwMode="auto">
                <a:xfrm>
                  <a:off x="1776" y="1500"/>
                  <a:ext cx="54" cy="17"/>
                </a:xfrm>
                <a:prstGeom prst="rect">
                  <a:avLst/>
                </a:prstGeom>
                <a:noFill/>
                <a:ln w="0">
                  <a:solidFill>
                    <a:schemeClr val="bg2"/>
                  </a:solidFill>
                  <a:miter lim="800000"/>
                  <a:headEnd/>
                  <a:tailEnd/>
                </a:ln>
              </p:spPr>
              <p:txBody>
                <a:bodyPr/>
                <a:lstStyle/>
                <a:p>
                  <a:endParaRPr lang="en-US"/>
                </a:p>
              </p:txBody>
            </p:sp>
            <p:sp>
              <p:nvSpPr>
                <p:cNvPr id="712807" name="Rectangle 1127"/>
                <p:cNvSpPr>
                  <a:spLocks noChangeAspect="1" noChangeArrowheads="1"/>
                </p:cNvSpPr>
                <p:nvPr/>
              </p:nvSpPr>
              <p:spPr bwMode="auto">
                <a:xfrm>
                  <a:off x="1468" y="1579"/>
                  <a:ext cx="100" cy="85"/>
                </a:xfrm>
                <a:prstGeom prst="rect">
                  <a:avLst/>
                </a:prstGeom>
                <a:solidFill>
                  <a:srgbClr val="669999"/>
                </a:solidFill>
                <a:ln w="9525">
                  <a:solidFill>
                    <a:schemeClr val="bg2"/>
                  </a:solidFill>
                  <a:miter lim="800000"/>
                  <a:headEnd/>
                  <a:tailEnd/>
                </a:ln>
              </p:spPr>
              <p:txBody>
                <a:bodyPr/>
                <a:lstStyle/>
                <a:p>
                  <a:endParaRPr lang="en-US"/>
                </a:p>
              </p:txBody>
            </p:sp>
            <p:sp>
              <p:nvSpPr>
                <p:cNvPr id="712808" name="Rectangle 1128"/>
                <p:cNvSpPr>
                  <a:spLocks noChangeAspect="1" noChangeArrowheads="1"/>
                </p:cNvSpPr>
                <p:nvPr/>
              </p:nvSpPr>
              <p:spPr bwMode="auto">
                <a:xfrm>
                  <a:off x="1468" y="1579"/>
                  <a:ext cx="100" cy="85"/>
                </a:xfrm>
                <a:prstGeom prst="rect">
                  <a:avLst/>
                </a:prstGeom>
                <a:noFill/>
                <a:ln w="0">
                  <a:solidFill>
                    <a:schemeClr val="bg2"/>
                  </a:solidFill>
                  <a:miter lim="800000"/>
                  <a:headEnd/>
                  <a:tailEnd/>
                </a:ln>
              </p:spPr>
              <p:txBody>
                <a:bodyPr/>
                <a:lstStyle/>
                <a:p>
                  <a:endParaRPr lang="en-US"/>
                </a:p>
              </p:txBody>
            </p:sp>
            <p:sp>
              <p:nvSpPr>
                <p:cNvPr id="712809" name="Freeform 1129"/>
                <p:cNvSpPr>
                  <a:spLocks noChangeAspect="1"/>
                </p:cNvSpPr>
                <p:nvPr/>
              </p:nvSpPr>
              <p:spPr bwMode="auto">
                <a:xfrm>
                  <a:off x="1438" y="1612"/>
                  <a:ext cx="71" cy="15"/>
                </a:xfrm>
                <a:custGeom>
                  <a:avLst/>
                  <a:gdLst/>
                  <a:ahLst/>
                  <a:cxnLst>
                    <a:cxn ang="0">
                      <a:pos x="24" y="0"/>
                    </a:cxn>
                    <a:cxn ang="0">
                      <a:pos x="26" y="0"/>
                    </a:cxn>
                    <a:cxn ang="0">
                      <a:pos x="28" y="0"/>
                    </a:cxn>
                    <a:cxn ang="0">
                      <a:pos x="30" y="0"/>
                    </a:cxn>
                    <a:cxn ang="0">
                      <a:pos x="31" y="0"/>
                    </a:cxn>
                    <a:cxn ang="0">
                      <a:pos x="33" y="0"/>
                    </a:cxn>
                    <a:cxn ang="0">
                      <a:pos x="35" y="0"/>
                    </a:cxn>
                    <a:cxn ang="0">
                      <a:pos x="37" y="0"/>
                    </a:cxn>
                    <a:cxn ang="0">
                      <a:pos x="39" y="0"/>
                    </a:cxn>
                    <a:cxn ang="0">
                      <a:pos x="39" y="2"/>
                    </a:cxn>
                    <a:cxn ang="0">
                      <a:pos x="41" y="2"/>
                    </a:cxn>
                    <a:cxn ang="0">
                      <a:pos x="43" y="2"/>
                    </a:cxn>
                    <a:cxn ang="0">
                      <a:pos x="45" y="2"/>
                    </a:cxn>
                    <a:cxn ang="0">
                      <a:pos x="45" y="4"/>
                    </a:cxn>
                    <a:cxn ang="0">
                      <a:pos x="47" y="4"/>
                    </a:cxn>
                    <a:cxn ang="0">
                      <a:pos x="47" y="6"/>
                    </a:cxn>
                    <a:cxn ang="0">
                      <a:pos x="45" y="6"/>
                    </a:cxn>
                    <a:cxn ang="0">
                      <a:pos x="43" y="8"/>
                    </a:cxn>
                    <a:cxn ang="0">
                      <a:pos x="41" y="8"/>
                    </a:cxn>
                    <a:cxn ang="0">
                      <a:pos x="39" y="8"/>
                    </a:cxn>
                    <a:cxn ang="0">
                      <a:pos x="37" y="8"/>
                    </a:cxn>
                    <a:cxn ang="0">
                      <a:pos x="35" y="10"/>
                    </a:cxn>
                    <a:cxn ang="0">
                      <a:pos x="33" y="10"/>
                    </a:cxn>
                    <a:cxn ang="0">
                      <a:pos x="31" y="10"/>
                    </a:cxn>
                    <a:cxn ang="0">
                      <a:pos x="30" y="10"/>
                    </a:cxn>
                    <a:cxn ang="0">
                      <a:pos x="28" y="10"/>
                    </a:cxn>
                    <a:cxn ang="0">
                      <a:pos x="26" y="10"/>
                    </a:cxn>
                    <a:cxn ang="0">
                      <a:pos x="24" y="10"/>
                    </a:cxn>
                    <a:cxn ang="0">
                      <a:pos x="22" y="10"/>
                    </a:cxn>
                    <a:cxn ang="0">
                      <a:pos x="20" y="10"/>
                    </a:cxn>
                    <a:cxn ang="0">
                      <a:pos x="18" y="10"/>
                    </a:cxn>
                    <a:cxn ang="0">
                      <a:pos x="16" y="10"/>
                    </a:cxn>
                    <a:cxn ang="0">
                      <a:pos x="15" y="10"/>
                    </a:cxn>
                    <a:cxn ang="0">
                      <a:pos x="13" y="10"/>
                    </a:cxn>
                    <a:cxn ang="0">
                      <a:pos x="11" y="10"/>
                    </a:cxn>
                    <a:cxn ang="0">
                      <a:pos x="9" y="8"/>
                    </a:cxn>
                    <a:cxn ang="0">
                      <a:pos x="7" y="8"/>
                    </a:cxn>
                    <a:cxn ang="0">
                      <a:pos x="5" y="8"/>
                    </a:cxn>
                    <a:cxn ang="0">
                      <a:pos x="3" y="8"/>
                    </a:cxn>
                    <a:cxn ang="0">
                      <a:pos x="1" y="6"/>
                    </a:cxn>
                    <a:cxn ang="0">
                      <a:pos x="0" y="4"/>
                    </a:cxn>
                    <a:cxn ang="0">
                      <a:pos x="1" y="4"/>
                    </a:cxn>
                    <a:cxn ang="0">
                      <a:pos x="1" y="2"/>
                    </a:cxn>
                    <a:cxn ang="0">
                      <a:pos x="3" y="2"/>
                    </a:cxn>
                    <a:cxn ang="0">
                      <a:pos x="5" y="2"/>
                    </a:cxn>
                    <a:cxn ang="0">
                      <a:pos x="7" y="2"/>
                    </a:cxn>
                    <a:cxn ang="0">
                      <a:pos x="7" y="0"/>
                    </a:cxn>
                    <a:cxn ang="0">
                      <a:pos x="9" y="0"/>
                    </a:cxn>
                    <a:cxn ang="0">
                      <a:pos x="11" y="0"/>
                    </a:cxn>
                    <a:cxn ang="0">
                      <a:pos x="13" y="0"/>
                    </a:cxn>
                    <a:cxn ang="0">
                      <a:pos x="15" y="0"/>
                    </a:cxn>
                    <a:cxn ang="0">
                      <a:pos x="16" y="0"/>
                    </a:cxn>
                    <a:cxn ang="0">
                      <a:pos x="18" y="0"/>
                    </a:cxn>
                    <a:cxn ang="0">
                      <a:pos x="20" y="0"/>
                    </a:cxn>
                    <a:cxn ang="0">
                      <a:pos x="22" y="0"/>
                    </a:cxn>
                    <a:cxn ang="0">
                      <a:pos x="24" y="0"/>
                    </a:cxn>
                  </a:cxnLst>
                  <a:rect l="0" t="0" r="r" b="b"/>
                  <a:pathLst>
                    <a:path w="47" h="10">
                      <a:moveTo>
                        <a:pt x="24" y="0"/>
                      </a:moveTo>
                      <a:lnTo>
                        <a:pt x="26" y="0"/>
                      </a:lnTo>
                      <a:lnTo>
                        <a:pt x="28" y="0"/>
                      </a:lnTo>
                      <a:lnTo>
                        <a:pt x="30" y="0"/>
                      </a:lnTo>
                      <a:lnTo>
                        <a:pt x="31" y="0"/>
                      </a:lnTo>
                      <a:lnTo>
                        <a:pt x="33" y="0"/>
                      </a:lnTo>
                      <a:lnTo>
                        <a:pt x="35" y="0"/>
                      </a:lnTo>
                      <a:lnTo>
                        <a:pt x="37" y="0"/>
                      </a:lnTo>
                      <a:lnTo>
                        <a:pt x="39" y="0"/>
                      </a:lnTo>
                      <a:lnTo>
                        <a:pt x="39" y="2"/>
                      </a:lnTo>
                      <a:lnTo>
                        <a:pt x="41" y="2"/>
                      </a:lnTo>
                      <a:lnTo>
                        <a:pt x="43" y="2"/>
                      </a:lnTo>
                      <a:lnTo>
                        <a:pt x="45" y="2"/>
                      </a:lnTo>
                      <a:lnTo>
                        <a:pt x="45" y="4"/>
                      </a:lnTo>
                      <a:lnTo>
                        <a:pt x="47" y="4"/>
                      </a:lnTo>
                      <a:lnTo>
                        <a:pt x="47" y="6"/>
                      </a:lnTo>
                      <a:lnTo>
                        <a:pt x="45" y="6"/>
                      </a:lnTo>
                      <a:lnTo>
                        <a:pt x="43" y="8"/>
                      </a:lnTo>
                      <a:lnTo>
                        <a:pt x="41" y="8"/>
                      </a:lnTo>
                      <a:lnTo>
                        <a:pt x="39" y="8"/>
                      </a:lnTo>
                      <a:lnTo>
                        <a:pt x="37" y="8"/>
                      </a:lnTo>
                      <a:lnTo>
                        <a:pt x="35" y="10"/>
                      </a:lnTo>
                      <a:lnTo>
                        <a:pt x="33" y="10"/>
                      </a:lnTo>
                      <a:lnTo>
                        <a:pt x="31" y="10"/>
                      </a:lnTo>
                      <a:lnTo>
                        <a:pt x="30" y="10"/>
                      </a:lnTo>
                      <a:lnTo>
                        <a:pt x="28" y="10"/>
                      </a:lnTo>
                      <a:lnTo>
                        <a:pt x="26" y="10"/>
                      </a:lnTo>
                      <a:lnTo>
                        <a:pt x="24" y="10"/>
                      </a:lnTo>
                      <a:lnTo>
                        <a:pt x="22" y="10"/>
                      </a:lnTo>
                      <a:lnTo>
                        <a:pt x="20" y="10"/>
                      </a:lnTo>
                      <a:lnTo>
                        <a:pt x="18" y="10"/>
                      </a:lnTo>
                      <a:lnTo>
                        <a:pt x="16" y="10"/>
                      </a:lnTo>
                      <a:lnTo>
                        <a:pt x="15" y="10"/>
                      </a:lnTo>
                      <a:lnTo>
                        <a:pt x="13" y="10"/>
                      </a:lnTo>
                      <a:lnTo>
                        <a:pt x="11" y="10"/>
                      </a:lnTo>
                      <a:lnTo>
                        <a:pt x="9" y="8"/>
                      </a:lnTo>
                      <a:lnTo>
                        <a:pt x="7" y="8"/>
                      </a:lnTo>
                      <a:lnTo>
                        <a:pt x="5" y="8"/>
                      </a:lnTo>
                      <a:lnTo>
                        <a:pt x="3" y="8"/>
                      </a:lnTo>
                      <a:lnTo>
                        <a:pt x="1" y="6"/>
                      </a:lnTo>
                      <a:lnTo>
                        <a:pt x="0" y="4"/>
                      </a:lnTo>
                      <a:lnTo>
                        <a:pt x="1" y="4"/>
                      </a:lnTo>
                      <a:lnTo>
                        <a:pt x="1" y="2"/>
                      </a:lnTo>
                      <a:lnTo>
                        <a:pt x="3" y="2"/>
                      </a:lnTo>
                      <a:lnTo>
                        <a:pt x="5" y="2"/>
                      </a:lnTo>
                      <a:lnTo>
                        <a:pt x="7" y="2"/>
                      </a:lnTo>
                      <a:lnTo>
                        <a:pt x="7" y="0"/>
                      </a:lnTo>
                      <a:lnTo>
                        <a:pt x="9" y="0"/>
                      </a:lnTo>
                      <a:lnTo>
                        <a:pt x="11" y="0"/>
                      </a:lnTo>
                      <a:lnTo>
                        <a:pt x="13" y="0"/>
                      </a:lnTo>
                      <a:lnTo>
                        <a:pt x="15" y="0"/>
                      </a:lnTo>
                      <a:lnTo>
                        <a:pt x="16" y="0"/>
                      </a:lnTo>
                      <a:lnTo>
                        <a:pt x="18" y="0"/>
                      </a:lnTo>
                      <a:lnTo>
                        <a:pt x="20" y="0"/>
                      </a:lnTo>
                      <a:lnTo>
                        <a:pt x="22" y="0"/>
                      </a:lnTo>
                      <a:lnTo>
                        <a:pt x="24" y="0"/>
                      </a:lnTo>
                      <a:close/>
                    </a:path>
                  </a:pathLst>
                </a:custGeom>
                <a:solidFill>
                  <a:srgbClr val="669999"/>
                </a:solidFill>
                <a:ln w="9525">
                  <a:solidFill>
                    <a:schemeClr val="bg2"/>
                  </a:solidFill>
                  <a:round/>
                  <a:headEnd/>
                  <a:tailEnd/>
                </a:ln>
              </p:spPr>
              <p:txBody>
                <a:bodyPr/>
                <a:lstStyle/>
                <a:p>
                  <a:endParaRPr lang="en-US"/>
                </a:p>
              </p:txBody>
            </p:sp>
            <p:sp>
              <p:nvSpPr>
                <p:cNvPr id="712810" name="Freeform 1130"/>
                <p:cNvSpPr>
                  <a:spLocks noChangeAspect="1"/>
                </p:cNvSpPr>
                <p:nvPr/>
              </p:nvSpPr>
              <p:spPr bwMode="auto">
                <a:xfrm>
                  <a:off x="1438" y="1612"/>
                  <a:ext cx="71" cy="15"/>
                </a:xfrm>
                <a:custGeom>
                  <a:avLst/>
                  <a:gdLst/>
                  <a:ahLst/>
                  <a:cxnLst>
                    <a:cxn ang="0">
                      <a:pos x="24" y="0"/>
                    </a:cxn>
                    <a:cxn ang="0">
                      <a:pos x="31" y="0"/>
                    </a:cxn>
                    <a:cxn ang="0">
                      <a:pos x="39" y="2"/>
                    </a:cxn>
                    <a:cxn ang="0">
                      <a:pos x="45" y="2"/>
                    </a:cxn>
                    <a:cxn ang="0">
                      <a:pos x="47" y="4"/>
                    </a:cxn>
                    <a:cxn ang="0">
                      <a:pos x="45" y="6"/>
                    </a:cxn>
                    <a:cxn ang="0">
                      <a:pos x="39" y="8"/>
                    </a:cxn>
                    <a:cxn ang="0">
                      <a:pos x="31" y="10"/>
                    </a:cxn>
                    <a:cxn ang="0">
                      <a:pos x="24" y="10"/>
                    </a:cxn>
                    <a:cxn ang="0">
                      <a:pos x="15" y="10"/>
                    </a:cxn>
                    <a:cxn ang="0">
                      <a:pos x="7" y="8"/>
                    </a:cxn>
                    <a:cxn ang="0">
                      <a:pos x="1" y="6"/>
                    </a:cxn>
                    <a:cxn ang="0">
                      <a:pos x="0" y="4"/>
                    </a:cxn>
                    <a:cxn ang="0">
                      <a:pos x="1" y="2"/>
                    </a:cxn>
                    <a:cxn ang="0">
                      <a:pos x="7" y="2"/>
                    </a:cxn>
                    <a:cxn ang="0">
                      <a:pos x="15" y="0"/>
                    </a:cxn>
                    <a:cxn ang="0">
                      <a:pos x="24" y="0"/>
                    </a:cxn>
                  </a:cxnLst>
                  <a:rect l="0" t="0" r="r" b="b"/>
                  <a:pathLst>
                    <a:path w="47" h="10">
                      <a:moveTo>
                        <a:pt x="24" y="0"/>
                      </a:moveTo>
                      <a:lnTo>
                        <a:pt x="31" y="0"/>
                      </a:lnTo>
                      <a:lnTo>
                        <a:pt x="39" y="2"/>
                      </a:lnTo>
                      <a:lnTo>
                        <a:pt x="45" y="2"/>
                      </a:lnTo>
                      <a:lnTo>
                        <a:pt x="47" y="4"/>
                      </a:lnTo>
                      <a:lnTo>
                        <a:pt x="45" y="6"/>
                      </a:lnTo>
                      <a:lnTo>
                        <a:pt x="39" y="8"/>
                      </a:lnTo>
                      <a:lnTo>
                        <a:pt x="31" y="10"/>
                      </a:lnTo>
                      <a:lnTo>
                        <a:pt x="24" y="10"/>
                      </a:lnTo>
                      <a:lnTo>
                        <a:pt x="15" y="10"/>
                      </a:lnTo>
                      <a:lnTo>
                        <a:pt x="7" y="8"/>
                      </a:lnTo>
                      <a:lnTo>
                        <a:pt x="1" y="6"/>
                      </a:lnTo>
                      <a:lnTo>
                        <a:pt x="0" y="4"/>
                      </a:lnTo>
                      <a:lnTo>
                        <a:pt x="1" y="2"/>
                      </a:lnTo>
                      <a:lnTo>
                        <a:pt x="7" y="2"/>
                      </a:lnTo>
                      <a:lnTo>
                        <a:pt x="15" y="0"/>
                      </a:lnTo>
                      <a:lnTo>
                        <a:pt x="24" y="0"/>
                      </a:lnTo>
                    </a:path>
                  </a:pathLst>
                </a:custGeom>
                <a:noFill/>
                <a:ln w="0">
                  <a:solidFill>
                    <a:schemeClr val="bg2"/>
                  </a:solidFill>
                  <a:prstDash val="solid"/>
                  <a:round/>
                  <a:headEnd/>
                  <a:tailEnd/>
                </a:ln>
              </p:spPr>
              <p:txBody>
                <a:bodyPr/>
                <a:lstStyle/>
                <a:p>
                  <a:endParaRPr lang="en-US"/>
                </a:p>
              </p:txBody>
            </p:sp>
            <p:sp>
              <p:nvSpPr>
                <p:cNvPr id="712811" name="Freeform 1131"/>
                <p:cNvSpPr>
                  <a:spLocks noChangeAspect="1"/>
                </p:cNvSpPr>
                <p:nvPr/>
              </p:nvSpPr>
              <p:spPr bwMode="auto">
                <a:xfrm>
                  <a:off x="1438" y="1641"/>
                  <a:ext cx="71" cy="14"/>
                </a:xfrm>
                <a:custGeom>
                  <a:avLst/>
                  <a:gdLst/>
                  <a:ahLst/>
                  <a:cxnLst>
                    <a:cxn ang="0">
                      <a:pos x="24" y="0"/>
                    </a:cxn>
                    <a:cxn ang="0">
                      <a:pos x="26" y="0"/>
                    </a:cxn>
                    <a:cxn ang="0">
                      <a:pos x="28" y="0"/>
                    </a:cxn>
                    <a:cxn ang="0">
                      <a:pos x="30" y="0"/>
                    </a:cxn>
                    <a:cxn ang="0">
                      <a:pos x="31" y="0"/>
                    </a:cxn>
                    <a:cxn ang="0">
                      <a:pos x="33" y="0"/>
                    </a:cxn>
                    <a:cxn ang="0">
                      <a:pos x="35" y="0"/>
                    </a:cxn>
                    <a:cxn ang="0">
                      <a:pos x="37" y="0"/>
                    </a:cxn>
                    <a:cxn ang="0">
                      <a:pos x="39" y="0"/>
                    </a:cxn>
                    <a:cxn ang="0">
                      <a:pos x="39" y="2"/>
                    </a:cxn>
                    <a:cxn ang="0">
                      <a:pos x="41" y="2"/>
                    </a:cxn>
                    <a:cxn ang="0">
                      <a:pos x="43" y="2"/>
                    </a:cxn>
                    <a:cxn ang="0">
                      <a:pos x="45" y="2"/>
                    </a:cxn>
                    <a:cxn ang="0">
                      <a:pos x="45" y="4"/>
                    </a:cxn>
                    <a:cxn ang="0">
                      <a:pos x="47" y="4"/>
                    </a:cxn>
                    <a:cxn ang="0">
                      <a:pos x="47" y="5"/>
                    </a:cxn>
                    <a:cxn ang="0">
                      <a:pos x="45" y="5"/>
                    </a:cxn>
                    <a:cxn ang="0">
                      <a:pos x="43" y="7"/>
                    </a:cxn>
                    <a:cxn ang="0">
                      <a:pos x="41" y="7"/>
                    </a:cxn>
                    <a:cxn ang="0">
                      <a:pos x="39" y="7"/>
                    </a:cxn>
                    <a:cxn ang="0">
                      <a:pos x="37" y="7"/>
                    </a:cxn>
                    <a:cxn ang="0">
                      <a:pos x="35" y="9"/>
                    </a:cxn>
                    <a:cxn ang="0">
                      <a:pos x="33" y="9"/>
                    </a:cxn>
                    <a:cxn ang="0">
                      <a:pos x="31" y="9"/>
                    </a:cxn>
                    <a:cxn ang="0">
                      <a:pos x="30" y="9"/>
                    </a:cxn>
                    <a:cxn ang="0">
                      <a:pos x="28" y="9"/>
                    </a:cxn>
                    <a:cxn ang="0">
                      <a:pos x="26" y="9"/>
                    </a:cxn>
                    <a:cxn ang="0">
                      <a:pos x="24" y="9"/>
                    </a:cxn>
                    <a:cxn ang="0">
                      <a:pos x="22" y="9"/>
                    </a:cxn>
                    <a:cxn ang="0">
                      <a:pos x="20" y="9"/>
                    </a:cxn>
                    <a:cxn ang="0">
                      <a:pos x="18" y="9"/>
                    </a:cxn>
                    <a:cxn ang="0">
                      <a:pos x="16" y="9"/>
                    </a:cxn>
                    <a:cxn ang="0">
                      <a:pos x="15" y="9"/>
                    </a:cxn>
                    <a:cxn ang="0">
                      <a:pos x="13" y="9"/>
                    </a:cxn>
                    <a:cxn ang="0">
                      <a:pos x="11" y="9"/>
                    </a:cxn>
                    <a:cxn ang="0">
                      <a:pos x="9" y="7"/>
                    </a:cxn>
                    <a:cxn ang="0">
                      <a:pos x="7" y="7"/>
                    </a:cxn>
                    <a:cxn ang="0">
                      <a:pos x="5" y="7"/>
                    </a:cxn>
                    <a:cxn ang="0">
                      <a:pos x="3" y="7"/>
                    </a:cxn>
                    <a:cxn ang="0">
                      <a:pos x="1" y="5"/>
                    </a:cxn>
                    <a:cxn ang="0">
                      <a:pos x="0" y="4"/>
                    </a:cxn>
                    <a:cxn ang="0">
                      <a:pos x="1" y="4"/>
                    </a:cxn>
                    <a:cxn ang="0">
                      <a:pos x="1" y="2"/>
                    </a:cxn>
                    <a:cxn ang="0">
                      <a:pos x="3" y="2"/>
                    </a:cxn>
                    <a:cxn ang="0">
                      <a:pos x="5" y="2"/>
                    </a:cxn>
                    <a:cxn ang="0">
                      <a:pos x="7" y="2"/>
                    </a:cxn>
                    <a:cxn ang="0">
                      <a:pos x="7" y="0"/>
                    </a:cxn>
                    <a:cxn ang="0">
                      <a:pos x="9" y="0"/>
                    </a:cxn>
                    <a:cxn ang="0">
                      <a:pos x="11" y="0"/>
                    </a:cxn>
                    <a:cxn ang="0">
                      <a:pos x="13" y="0"/>
                    </a:cxn>
                    <a:cxn ang="0">
                      <a:pos x="15" y="0"/>
                    </a:cxn>
                    <a:cxn ang="0">
                      <a:pos x="16" y="0"/>
                    </a:cxn>
                    <a:cxn ang="0">
                      <a:pos x="18" y="0"/>
                    </a:cxn>
                    <a:cxn ang="0">
                      <a:pos x="20" y="0"/>
                    </a:cxn>
                    <a:cxn ang="0">
                      <a:pos x="22" y="0"/>
                    </a:cxn>
                    <a:cxn ang="0">
                      <a:pos x="24" y="0"/>
                    </a:cxn>
                  </a:cxnLst>
                  <a:rect l="0" t="0" r="r" b="b"/>
                  <a:pathLst>
                    <a:path w="47" h="9">
                      <a:moveTo>
                        <a:pt x="24" y="0"/>
                      </a:moveTo>
                      <a:lnTo>
                        <a:pt x="26" y="0"/>
                      </a:lnTo>
                      <a:lnTo>
                        <a:pt x="28" y="0"/>
                      </a:lnTo>
                      <a:lnTo>
                        <a:pt x="30" y="0"/>
                      </a:lnTo>
                      <a:lnTo>
                        <a:pt x="31" y="0"/>
                      </a:lnTo>
                      <a:lnTo>
                        <a:pt x="33" y="0"/>
                      </a:lnTo>
                      <a:lnTo>
                        <a:pt x="35" y="0"/>
                      </a:lnTo>
                      <a:lnTo>
                        <a:pt x="37" y="0"/>
                      </a:lnTo>
                      <a:lnTo>
                        <a:pt x="39" y="0"/>
                      </a:lnTo>
                      <a:lnTo>
                        <a:pt x="39" y="2"/>
                      </a:lnTo>
                      <a:lnTo>
                        <a:pt x="41" y="2"/>
                      </a:lnTo>
                      <a:lnTo>
                        <a:pt x="43" y="2"/>
                      </a:lnTo>
                      <a:lnTo>
                        <a:pt x="45" y="2"/>
                      </a:lnTo>
                      <a:lnTo>
                        <a:pt x="45" y="4"/>
                      </a:lnTo>
                      <a:lnTo>
                        <a:pt x="47" y="4"/>
                      </a:lnTo>
                      <a:lnTo>
                        <a:pt x="47" y="5"/>
                      </a:lnTo>
                      <a:lnTo>
                        <a:pt x="45" y="5"/>
                      </a:lnTo>
                      <a:lnTo>
                        <a:pt x="43" y="7"/>
                      </a:lnTo>
                      <a:lnTo>
                        <a:pt x="41" y="7"/>
                      </a:lnTo>
                      <a:lnTo>
                        <a:pt x="39" y="7"/>
                      </a:lnTo>
                      <a:lnTo>
                        <a:pt x="37" y="7"/>
                      </a:lnTo>
                      <a:lnTo>
                        <a:pt x="35" y="9"/>
                      </a:lnTo>
                      <a:lnTo>
                        <a:pt x="33" y="9"/>
                      </a:lnTo>
                      <a:lnTo>
                        <a:pt x="31" y="9"/>
                      </a:lnTo>
                      <a:lnTo>
                        <a:pt x="30" y="9"/>
                      </a:lnTo>
                      <a:lnTo>
                        <a:pt x="28" y="9"/>
                      </a:lnTo>
                      <a:lnTo>
                        <a:pt x="26" y="9"/>
                      </a:lnTo>
                      <a:lnTo>
                        <a:pt x="24" y="9"/>
                      </a:lnTo>
                      <a:lnTo>
                        <a:pt x="22" y="9"/>
                      </a:lnTo>
                      <a:lnTo>
                        <a:pt x="20" y="9"/>
                      </a:lnTo>
                      <a:lnTo>
                        <a:pt x="18" y="9"/>
                      </a:lnTo>
                      <a:lnTo>
                        <a:pt x="16" y="9"/>
                      </a:lnTo>
                      <a:lnTo>
                        <a:pt x="15" y="9"/>
                      </a:lnTo>
                      <a:lnTo>
                        <a:pt x="13" y="9"/>
                      </a:lnTo>
                      <a:lnTo>
                        <a:pt x="11" y="9"/>
                      </a:lnTo>
                      <a:lnTo>
                        <a:pt x="9" y="7"/>
                      </a:lnTo>
                      <a:lnTo>
                        <a:pt x="7" y="7"/>
                      </a:lnTo>
                      <a:lnTo>
                        <a:pt x="5" y="7"/>
                      </a:lnTo>
                      <a:lnTo>
                        <a:pt x="3" y="7"/>
                      </a:lnTo>
                      <a:lnTo>
                        <a:pt x="1" y="5"/>
                      </a:lnTo>
                      <a:lnTo>
                        <a:pt x="0" y="4"/>
                      </a:lnTo>
                      <a:lnTo>
                        <a:pt x="1" y="4"/>
                      </a:lnTo>
                      <a:lnTo>
                        <a:pt x="1" y="2"/>
                      </a:lnTo>
                      <a:lnTo>
                        <a:pt x="3" y="2"/>
                      </a:lnTo>
                      <a:lnTo>
                        <a:pt x="5" y="2"/>
                      </a:lnTo>
                      <a:lnTo>
                        <a:pt x="7" y="2"/>
                      </a:lnTo>
                      <a:lnTo>
                        <a:pt x="7" y="0"/>
                      </a:lnTo>
                      <a:lnTo>
                        <a:pt x="9" y="0"/>
                      </a:lnTo>
                      <a:lnTo>
                        <a:pt x="11" y="0"/>
                      </a:lnTo>
                      <a:lnTo>
                        <a:pt x="13" y="0"/>
                      </a:lnTo>
                      <a:lnTo>
                        <a:pt x="15" y="0"/>
                      </a:lnTo>
                      <a:lnTo>
                        <a:pt x="16" y="0"/>
                      </a:lnTo>
                      <a:lnTo>
                        <a:pt x="18" y="0"/>
                      </a:lnTo>
                      <a:lnTo>
                        <a:pt x="20" y="0"/>
                      </a:lnTo>
                      <a:lnTo>
                        <a:pt x="22" y="0"/>
                      </a:lnTo>
                      <a:lnTo>
                        <a:pt x="24" y="0"/>
                      </a:lnTo>
                      <a:close/>
                    </a:path>
                  </a:pathLst>
                </a:custGeom>
                <a:solidFill>
                  <a:srgbClr val="669999"/>
                </a:solidFill>
                <a:ln w="9525">
                  <a:solidFill>
                    <a:schemeClr val="bg2"/>
                  </a:solidFill>
                  <a:round/>
                  <a:headEnd/>
                  <a:tailEnd/>
                </a:ln>
              </p:spPr>
              <p:txBody>
                <a:bodyPr/>
                <a:lstStyle/>
                <a:p>
                  <a:endParaRPr lang="en-US"/>
                </a:p>
              </p:txBody>
            </p:sp>
            <p:sp>
              <p:nvSpPr>
                <p:cNvPr id="712812" name="Freeform 1132"/>
                <p:cNvSpPr>
                  <a:spLocks noChangeAspect="1"/>
                </p:cNvSpPr>
                <p:nvPr/>
              </p:nvSpPr>
              <p:spPr bwMode="auto">
                <a:xfrm>
                  <a:off x="1438" y="1641"/>
                  <a:ext cx="71" cy="14"/>
                </a:xfrm>
                <a:custGeom>
                  <a:avLst/>
                  <a:gdLst/>
                  <a:ahLst/>
                  <a:cxnLst>
                    <a:cxn ang="0">
                      <a:pos x="24" y="0"/>
                    </a:cxn>
                    <a:cxn ang="0">
                      <a:pos x="31" y="0"/>
                    </a:cxn>
                    <a:cxn ang="0">
                      <a:pos x="39" y="2"/>
                    </a:cxn>
                    <a:cxn ang="0">
                      <a:pos x="45" y="2"/>
                    </a:cxn>
                    <a:cxn ang="0">
                      <a:pos x="47" y="4"/>
                    </a:cxn>
                    <a:cxn ang="0">
                      <a:pos x="45" y="5"/>
                    </a:cxn>
                    <a:cxn ang="0">
                      <a:pos x="39" y="7"/>
                    </a:cxn>
                    <a:cxn ang="0">
                      <a:pos x="31" y="9"/>
                    </a:cxn>
                    <a:cxn ang="0">
                      <a:pos x="24" y="9"/>
                    </a:cxn>
                    <a:cxn ang="0">
                      <a:pos x="15" y="9"/>
                    </a:cxn>
                    <a:cxn ang="0">
                      <a:pos x="7" y="7"/>
                    </a:cxn>
                    <a:cxn ang="0">
                      <a:pos x="1" y="5"/>
                    </a:cxn>
                    <a:cxn ang="0">
                      <a:pos x="0" y="4"/>
                    </a:cxn>
                    <a:cxn ang="0">
                      <a:pos x="1" y="2"/>
                    </a:cxn>
                    <a:cxn ang="0">
                      <a:pos x="7" y="2"/>
                    </a:cxn>
                    <a:cxn ang="0">
                      <a:pos x="15" y="0"/>
                    </a:cxn>
                    <a:cxn ang="0">
                      <a:pos x="24" y="0"/>
                    </a:cxn>
                  </a:cxnLst>
                  <a:rect l="0" t="0" r="r" b="b"/>
                  <a:pathLst>
                    <a:path w="47" h="9">
                      <a:moveTo>
                        <a:pt x="24" y="0"/>
                      </a:moveTo>
                      <a:lnTo>
                        <a:pt x="31" y="0"/>
                      </a:lnTo>
                      <a:lnTo>
                        <a:pt x="39" y="2"/>
                      </a:lnTo>
                      <a:lnTo>
                        <a:pt x="45" y="2"/>
                      </a:lnTo>
                      <a:lnTo>
                        <a:pt x="47" y="4"/>
                      </a:lnTo>
                      <a:lnTo>
                        <a:pt x="45" y="5"/>
                      </a:lnTo>
                      <a:lnTo>
                        <a:pt x="39" y="7"/>
                      </a:lnTo>
                      <a:lnTo>
                        <a:pt x="31" y="9"/>
                      </a:lnTo>
                      <a:lnTo>
                        <a:pt x="24" y="9"/>
                      </a:lnTo>
                      <a:lnTo>
                        <a:pt x="15" y="9"/>
                      </a:lnTo>
                      <a:lnTo>
                        <a:pt x="7" y="7"/>
                      </a:lnTo>
                      <a:lnTo>
                        <a:pt x="1" y="5"/>
                      </a:lnTo>
                      <a:lnTo>
                        <a:pt x="0" y="4"/>
                      </a:lnTo>
                      <a:lnTo>
                        <a:pt x="1" y="2"/>
                      </a:lnTo>
                      <a:lnTo>
                        <a:pt x="7" y="2"/>
                      </a:lnTo>
                      <a:lnTo>
                        <a:pt x="15" y="0"/>
                      </a:lnTo>
                      <a:lnTo>
                        <a:pt x="24" y="0"/>
                      </a:lnTo>
                    </a:path>
                  </a:pathLst>
                </a:custGeom>
                <a:noFill/>
                <a:ln w="0">
                  <a:solidFill>
                    <a:schemeClr val="bg2"/>
                  </a:solidFill>
                  <a:prstDash val="solid"/>
                  <a:round/>
                  <a:headEnd/>
                  <a:tailEnd/>
                </a:ln>
              </p:spPr>
              <p:txBody>
                <a:bodyPr/>
                <a:lstStyle/>
                <a:p>
                  <a:endParaRPr lang="en-US"/>
                </a:p>
              </p:txBody>
            </p:sp>
            <p:sp>
              <p:nvSpPr>
                <p:cNvPr id="712813" name="Rectangle 1133"/>
                <p:cNvSpPr>
                  <a:spLocks noChangeAspect="1" noChangeArrowheads="1"/>
                </p:cNvSpPr>
                <p:nvPr/>
              </p:nvSpPr>
              <p:spPr bwMode="auto">
                <a:xfrm>
                  <a:off x="1446" y="1588"/>
                  <a:ext cx="51" cy="17"/>
                </a:xfrm>
                <a:prstGeom prst="rect">
                  <a:avLst/>
                </a:prstGeom>
                <a:solidFill>
                  <a:srgbClr val="669999"/>
                </a:solidFill>
                <a:ln w="9525">
                  <a:solidFill>
                    <a:schemeClr val="bg2"/>
                  </a:solidFill>
                  <a:miter lim="800000"/>
                  <a:headEnd/>
                  <a:tailEnd/>
                </a:ln>
              </p:spPr>
              <p:txBody>
                <a:bodyPr/>
                <a:lstStyle/>
                <a:p>
                  <a:endParaRPr lang="en-US"/>
                </a:p>
              </p:txBody>
            </p:sp>
            <p:sp>
              <p:nvSpPr>
                <p:cNvPr id="712814" name="Rectangle 1134"/>
                <p:cNvSpPr>
                  <a:spLocks noChangeAspect="1" noChangeArrowheads="1"/>
                </p:cNvSpPr>
                <p:nvPr/>
              </p:nvSpPr>
              <p:spPr bwMode="auto">
                <a:xfrm>
                  <a:off x="1446" y="1588"/>
                  <a:ext cx="51" cy="17"/>
                </a:xfrm>
                <a:prstGeom prst="rect">
                  <a:avLst/>
                </a:prstGeom>
                <a:noFill/>
                <a:ln w="0">
                  <a:solidFill>
                    <a:schemeClr val="bg2"/>
                  </a:solidFill>
                  <a:miter lim="800000"/>
                  <a:headEnd/>
                  <a:tailEnd/>
                </a:ln>
              </p:spPr>
              <p:txBody>
                <a:bodyPr/>
                <a:lstStyle/>
                <a:p>
                  <a:endParaRPr lang="en-US"/>
                </a:p>
              </p:txBody>
            </p:sp>
            <p:sp>
              <p:nvSpPr>
                <p:cNvPr id="712815" name="Rectangle 1135"/>
                <p:cNvSpPr>
                  <a:spLocks noChangeAspect="1" noChangeArrowheads="1"/>
                </p:cNvSpPr>
                <p:nvPr/>
              </p:nvSpPr>
              <p:spPr bwMode="auto">
                <a:xfrm>
                  <a:off x="1711" y="1802"/>
                  <a:ext cx="100" cy="86"/>
                </a:xfrm>
                <a:prstGeom prst="rect">
                  <a:avLst/>
                </a:prstGeom>
                <a:solidFill>
                  <a:srgbClr val="669999"/>
                </a:solidFill>
                <a:ln w="9525">
                  <a:solidFill>
                    <a:schemeClr val="bg2"/>
                  </a:solidFill>
                  <a:miter lim="800000"/>
                  <a:headEnd/>
                  <a:tailEnd/>
                </a:ln>
              </p:spPr>
              <p:txBody>
                <a:bodyPr/>
                <a:lstStyle/>
                <a:p>
                  <a:endParaRPr lang="en-US"/>
                </a:p>
              </p:txBody>
            </p:sp>
            <p:sp>
              <p:nvSpPr>
                <p:cNvPr id="712816" name="Rectangle 1136"/>
                <p:cNvSpPr>
                  <a:spLocks noChangeAspect="1" noChangeArrowheads="1"/>
                </p:cNvSpPr>
                <p:nvPr/>
              </p:nvSpPr>
              <p:spPr bwMode="auto">
                <a:xfrm>
                  <a:off x="1711" y="1802"/>
                  <a:ext cx="100" cy="86"/>
                </a:xfrm>
                <a:prstGeom prst="rect">
                  <a:avLst/>
                </a:prstGeom>
                <a:noFill/>
                <a:ln w="0">
                  <a:solidFill>
                    <a:schemeClr val="bg2"/>
                  </a:solidFill>
                  <a:miter lim="800000"/>
                  <a:headEnd/>
                  <a:tailEnd/>
                </a:ln>
              </p:spPr>
              <p:txBody>
                <a:bodyPr/>
                <a:lstStyle/>
                <a:p>
                  <a:endParaRPr lang="en-US"/>
                </a:p>
              </p:txBody>
            </p:sp>
            <p:sp>
              <p:nvSpPr>
                <p:cNvPr id="712817" name="Freeform 1137"/>
                <p:cNvSpPr>
                  <a:spLocks noChangeAspect="1"/>
                </p:cNvSpPr>
                <p:nvPr/>
              </p:nvSpPr>
              <p:spPr bwMode="auto">
                <a:xfrm>
                  <a:off x="1682" y="1835"/>
                  <a:ext cx="68" cy="13"/>
                </a:xfrm>
                <a:custGeom>
                  <a:avLst/>
                  <a:gdLst/>
                  <a:ahLst/>
                  <a:cxnLst>
                    <a:cxn ang="0">
                      <a:pos x="23" y="0"/>
                    </a:cxn>
                    <a:cxn ang="0">
                      <a:pos x="25" y="0"/>
                    </a:cxn>
                    <a:cxn ang="0">
                      <a:pos x="27" y="0"/>
                    </a:cxn>
                    <a:cxn ang="0">
                      <a:pos x="28" y="0"/>
                    </a:cxn>
                    <a:cxn ang="0">
                      <a:pos x="30" y="0"/>
                    </a:cxn>
                    <a:cxn ang="0">
                      <a:pos x="32" y="0"/>
                    </a:cxn>
                    <a:cxn ang="0">
                      <a:pos x="34" y="0"/>
                    </a:cxn>
                    <a:cxn ang="0">
                      <a:pos x="36" y="2"/>
                    </a:cxn>
                    <a:cxn ang="0">
                      <a:pos x="38" y="2"/>
                    </a:cxn>
                    <a:cxn ang="0">
                      <a:pos x="40" y="2"/>
                    </a:cxn>
                    <a:cxn ang="0">
                      <a:pos x="42" y="2"/>
                    </a:cxn>
                    <a:cxn ang="0">
                      <a:pos x="44" y="4"/>
                    </a:cxn>
                    <a:cxn ang="0">
                      <a:pos x="45" y="4"/>
                    </a:cxn>
                    <a:cxn ang="0">
                      <a:pos x="45" y="6"/>
                    </a:cxn>
                    <a:cxn ang="0">
                      <a:pos x="44" y="6"/>
                    </a:cxn>
                    <a:cxn ang="0">
                      <a:pos x="44" y="8"/>
                    </a:cxn>
                    <a:cxn ang="0">
                      <a:pos x="42" y="8"/>
                    </a:cxn>
                    <a:cxn ang="0">
                      <a:pos x="40" y="8"/>
                    </a:cxn>
                    <a:cxn ang="0">
                      <a:pos x="38" y="8"/>
                    </a:cxn>
                    <a:cxn ang="0">
                      <a:pos x="36" y="9"/>
                    </a:cxn>
                    <a:cxn ang="0">
                      <a:pos x="34" y="9"/>
                    </a:cxn>
                    <a:cxn ang="0">
                      <a:pos x="32" y="9"/>
                    </a:cxn>
                    <a:cxn ang="0">
                      <a:pos x="30" y="9"/>
                    </a:cxn>
                    <a:cxn ang="0">
                      <a:pos x="28" y="9"/>
                    </a:cxn>
                    <a:cxn ang="0">
                      <a:pos x="27" y="9"/>
                    </a:cxn>
                    <a:cxn ang="0">
                      <a:pos x="25" y="9"/>
                    </a:cxn>
                    <a:cxn ang="0">
                      <a:pos x="23" y="9"/>
                    </a:cxn>
                    <a:cxn ang="0">
                      <a:pos x="21" y="9"/>
                    </a:cxn>
                    <a:cxn ang="0">
                      <a:pos x="19" y="9"/>
                    </a:cxn>
                    <a:cxn ang="0">
                      <a:pos x="17" y="9"/>
                    </a:cxn>
                    <a:cxn ang="0">
                      <a:pos x="15" y="9"/>
                    </a:cxn>
                    <a:cxn ang="0">
                      <a:pos x="13" y="9"/>
                    </a:cxn>
                    <a:cxn ang="0">
                      <a:pos x="12" y="9"/>
                    </a:cxn>
                    <a:cxn ang="0">
                      <a:pos x="10" y="9"/>
                    </a:cxn>
                    <a:cxn ang="0">
                      <a:pos x="8" y="9"/>
                    </a:cxn>
                    <a:cxn ang="0">
                      <a:pos x="8" y="8"/>
                    </a:cxn>
                    <a:cxn ang="0">
                      <a:pos x="6" y="8"/>
                    </a:cxn>
                    <a:cxn ang="0">
                      <a:pos x="4" y="8"/>
                    </a:cxn>
                    <a:cxn ang="0">
                      <a:pos x="2" y="8"/>
                    </a:cxn>
                    <a:cxn ang="0">
                      <a:pos x="0" y="6"/>
                    </a:cxn>
                    <a:cxn ang="0">
                      <a:pos x="0" y="4"/>
                    </a:cxn>
                    <a:cxn ang="0">
                      <a:pos x="2" y="4"/>
                    </a:cxn>
                    <a:cxn ang="0">
                      <a:pos x="2" y="2"/>
                    </a:cxn>
                    <a:cxn ang="0">
                      <a:pos x="4" y="2"/>
                    </a:cxn>
                    <a:cxn ang="0">
                      <a:pos x="6" y="2"/>
                    </a:cxn>
                    <a:cxn ang="0">
                      <a:pos x="8" y="2"/>
                    </a:cxn>
                    <a:cxn ang="0">
                      <a:pos x="10" y="0"/>
                    </a:cxn>
                    <a:cxn ang="0">
                      <a:pos x="12" y="0"/>
                    </a:cxn>
                    <a:cxn ang="0">
                      <a:pos x="13" y="0"/>
                    </a:cxn>
                    <a:cxn ang="0">
                      <a:pos x="15" y="0"/>
                    </a:cxn>
                    <a:cxn ang="0">
                      <a:pos x="17" y="0"/>
                    </a:cxn>
                    <a:cxn ang="0">
                      <a:pos x="19" y="0"/>
                    </a:cxn>
                    <a:cxn ang="0">
                      <a:pos x="21" y="0"/>
                    </a:cxn>
                    <a:cxn ang="0">
                      <a:pos x="23" y="0"/>
                    </a:cxn>
                  </a:cxnLst>
                  <a:rect l="0" t="0" r="r" b="b"/>
                  <a:pathLst>
                    <a:path w="45" h="9">
                      <a:moveTo>
                        <a:pt x="23" y="0"/>
                      </a:moveTo>
                      <a:lnTo>
                        <a:pt x="25" y="0"/>
                      </a:lnTo>
                      <a:lnTo>
                        <a:pt x="27" y="0"/>
                      </a:lnTo>
                      <a:lnTo>
                        <a:pt x="28" y="0"/>
                      </a:lnTo>
                      <a:lnTo>
                        <a:pt x="30" y="0"/>
                      </a:lnTo>
                      <a:lnTo>
                        <a:pt x="32" y="0"/>
                      </a:lnTo>
                      <a:lnTo>
                        <a:pt x="34" y="0"/>
                      </a:lnTo>
                      <a:lnTo>
                        <a:pt x="36" y="2"/>
                      </a:lnTo>
                      <a:lnTo>
                        <a:pt x="38" y="2"/>
                      </a:lnTo>
                      <a:lnTo>
                        <a:pt x="40" y="2"/>
                      </a:lnTo>
                      <a:lnTo>
                        <a:pt x="42" y="2"/>
                      </a:lnTo>
                      <a:lnTo>
                        <a:pt x="44" y="4"/>
                      </a:lnTo>
                      <a:lnTo>
                        <a:pt x="45" y="4"/>
                      </a:lnTo>
                      <a:lnTo>
                        <a:pt x="45" y="6"/>
                      </a:lnTo>
                      <a:lnTo>
                        <a:pt x="44" y="6"/>
                      </a:lnTo>
                      <a:lnTo>
                        <a:pt x="44" y="8"/>
                      </a:lnTo>
                      <a:lnTo>
                        <a:pt x="42" y="8"/>
                      </a:lnTo>
                      <a:lnTo>
                        <a:pt x="40" y="8"/>
                      </a:lnTo>
                      <a:lnTo>
                        <a:pt x="38" y="8"/>
                      </a:lnTo>
                      <a:lnTo>
                        <a:pt x="36" y="9"/>
                      </a:lnTo>
                      <a:lnTo>
                        <a:pt x="34" y="9"/>
                      </a:lnTo>
                      <a:lnTo>
                        <a:pt x="32" y="9"/>
                      </a:lnTo>
                      <a:lnTo>
                        <a:pt x="30" y="9"/>
                      </a:lnTo>
                      <a:lnTo>
                        <a:pt x="28" y="9"/>
                      </a:lnTo>
                      <a:lnTo>
                        <a:pt x="27" y="9"/>
                      </a:lnTo>
                      <a:lnTo>
                        <a:pt x="25" y="9"/>
                      </a:lnTo>
                      <a:lnTo>
                        <a:pt x="23" y="9"/>
                      </a:lnTo>
                      <a:lnTo>
                        <a:pt x="21" y="9"/>
                      </a:lnTo>
                      <a:lnTo>
                        <a:pt x="19" y="9"/>
                      </a:lnTo>
                      <a:lnTo>
                        <a:pt x="17" y="9"/>
                      </a:lnTo>
                      <a:lnTo>
                        <a:pt x="15" y="9"/>
                      </a:lnTo>
                      <a:lnTo>
                        <a:pt x="13" y="9"/>
                      </a:lnTo>
                      <a:lnTo>
                        <a:pt x="12" y="9"/>
                      </a:lnTo>
                      <a:lnTo>
                        <a:pt x="10" y="9"/>
                      </a:lnTo>
                      <a:lnTo>
                        <a:pt x="8" y="9"/>
                      </a:lnTo>
                      <a:lnTo>
                        <a:pt x="8" y="8"/>
                      </a:lnTo>
                      <a:lnTo>
                        <a:pt x="6" y="8"/>
                      </a:lnTo>
                      <a:lnTo>
                        <a:pt x="4" y="8"/>
                      </a:lnTo>
                      <a:lnTo>
                        <a:pt x="2" y="8"/>
                      </a:lnTo>
                      <a:lnTo>
                        <a:pt x="0" y="6"/>
                      </a:lnTo>
                      <a:lnTo>
                        <a:pt x="0" y="4"/>
                      </a:lnTo>
                      <a:lnTo>
                        <a:pt x="2" y="4"/>
                      </a:lnTo>
                      <a:lnTo>
                        <a:pt x="2" y="2"/>
                      </a:lnTo>
                      <a:lnTo>
                        <a:pt x="4" y="2"/>
                      </a:lnTo>
                      <a:lnTo>
                        <a:pt x="6" y="2"/>
                      </a:lnTo>
                      <a:lnTo>
                        <a:pt x="8" y="2"/>
                      </a:lnTo>
                      <a:lnTo>
                        <a:pt x="10" y="0"/>
                      </a:lnTo>
                      <a:lnTo>
                        <a:pt x="12" y="0"/>
                      </a:lnTo>
                      <a:lnTo>
                        <a:pt x="13" y="0"/>
                      </a:lnTo>
                      <a:lnTo>
                        <a:pt x="15" y="0"/>
                      </a:lnTo>
                      <a:lnTo>
                        <a:pt x="17" y="0"/>
                      </a:lnTo>
                      <a:lnTo>
                        <a:pt x="19" y="0"/>
                      </a:lnTo>
                      <a:lnTo>
                        <a:pt x="21" y="0"/>
                      </a:lnTo>
                      <a:lnTo>
                        <a:pt x="23" y="0"/>
                      </a:lnTo>
                      <a:close/>
                    </a:path>
                  </a:pathLst>
                </a:custGeom>
                <a:solidFill>
                  <a:srgbClr val="669999"/>
                </a:solidFill>
                <a:ln w="9525">
                  <a:solidFill>
                    <a:schemeClr val="bg2"/>
                  </a:solidFill>
                  <a:round/>
                  <a:headEnd/>
                  <a:tailEnd/>
                </a:ln>
              </p:spPr>
              <p:txBody>
                <a:bodyPr/>
                <a:lstStyle/>
                <a:p>
                  <a:endParaRPr lang="en-US"/>
                </a:p>
              </p:txBody>
            </p:sp>
            <p:sp>
              <p:nvSpPr>
                <p:cNvPr id="712818" name="Freeform 1138"/>
                <p:cNvSpPr>
                  <a:spLocks noChangeAspect="1"/>
                </p:cNvSpPr>
                <p:nvPr/>
              </p:nvSpPr>
              <p:spPr bwMode="auto">
                <a:xfrm>
                  <a:off x="1682" y="1835"/>
                  <a:ext cx="68" cy="13"/>
                </a:xfrm>
                <a:custGeom>
                  <a:avLst/>
                  <a:gdLst/>
                  <a:ahLst/>
                  <a:cxnLst>
                    <a:cxn ang="0">
                      <a:pos x="23" y="0"/>
                    </a:cxn>
                    <a:cxn ang="0">
                      <a:pos x="30" y="0"/>
                    </a:cxn>
                    <a:cxn ang="0">
                      <a:pos x="38" y="2"/>
                    </a:cxn>
                    <a:cxn ang="0">
                      <a:pos x="44" y="4"/>
                    </a:cxn>
                    <a:cxn ang="0">
                      <a:pos x="45" y="6"/>
                    </a:cxn>
                    <a:cxn ang="0">
                      <a:pos x="44" y="8"/>
                    </a:cxn>
                    <a:cxn ang="0">
                      <a:pos x="38" y="8"/>
                    </a:cxn>
                    <a:cxn ang="0">
                      <a:pos x="30" y="9"/>
                    </a:cxn>
                    <a:cxn ang="0">
                      <a:pos x="23" y="9"/>
                    </a:cxn>
                    <a:cxn ang="0">
                      <a:pos x="13" y="9"/>
                    </a:cxn>
                    <a:cxn ang="0">
                      <a:pos x="6" y="8"/>
                    </a:cxn>
                    <a:cxn ang="0">
                      <a:pos x="2" y="8"/>
                    </a:cxn>
                    <a:cxn ang="0">
                      <a:pos x="0" y="6"/>
                    </a:cxn>
                    <a:cxn ang="0">
                      <a:pos x="2" y="4"/>
                    </a:cxn>
                    <a:cxn ang="0">
                      <a:pos x="6" y="2"/>
                    </a:cxn>
                    <a:cxn ang="0">
                      <a:pos x="13" y="0"/>
                    </a:cxn>
                    <a:cxn ang="0">
                      <a:pos x="23" y="0"/>
                    </a:cxn>
                  </a:cxnLst>
                  <a:rect l="0" t="0" r="r" b="b"/>
                  <a:pathLst>
                    <a:path w="45" h="9">
                      <a:moveTo>
                        <a:pt x="23" y="0"/>
                      </a:moveTo>
                      <a:lnTo>
                        <a:pt x="30" y="0"/>
                      </a:lnTo>
                      <a:lnTo>
                        <a:pt x="38" y="2"/>
                      </a:lnTo>
                      <a:lnTo>
                        <a:pt x="44" y="4"/>
                      </a:lnTo>
                      <a:lnTo>
                        <a:pt x="45" y="6"/>
                      </a:lnTo>
                      <a:lnTo>
                        <a:pt x="44" y="8"/>
                      </a:lnTo>
                      <a:lnTo>
                        <a:pt x="38" y="8"/>
                      </a:lnTo>
                      <a:lnTo>
                        <a:pt x="30" y="9"/>
                      </a:lnTo>
                      <a:lnTo>
                        <a:pt x="23" y="9"/>
                      </a:lnTo>
                      <a:lnTo>
                        <a:pt x="13" y="9"/>
                      </a:lnTo>
                      <a:lnTo>
                        <a:pt x="6" y="8"/>
                      </a:lnTo>
                      <a:lnTo>
                        <a:pt x="2" y="8"/>
                      </a:lnTo>
                      <a:lnTo>
                        <a:pt x="0" y="6"/>
                      </a:lnTo>
                      <a:lnTo>
                        <a:pt x="2" y="4"/>
                      </a:lnTo>
                      <a:lnTo>
                        <a:pt x="6" y="2"/>
                      </a:lnTo>
                      <a:lnTo>
                        <a:pt x="13" y="0"/>
                      </a:lnTo>
                      <a:lnTo>
                        <a:pt x="23" y="0"/>
                      </a:lnTo>
                    </a:path>
                  </a:pathLst>
                </a:custGeom>
                <a:noFill/>
                <a:ln w="0">
                  <a:solidFill>
                    <a:schemeClr val="bg2"/>
                  </a:solidFill>
                  <a:prstDash val="solid"/>
                  <a:round/>
                  <a:headEnd/>
                  <a:tailEnd/>
                </a:ln>
              </p:spPr>
              <p:txBody>
                <a:bodyPr/>
                <a:lstStyle/>
                <a:p>
                  <a:endParaRPr lang="en-US"/>
                </a:p>
              </p:txBody>
            </p:sp>
            <p:sp>
              <p:nvSpPr>
                <p:cNvPr id="712819" name="Freeform 1139"/>
                <p:cNvSpPr>
                  <a:spLocks noChangeAspect="1"/>
                </p:cNvSpPr>
                <p:nvPr/>
              </p:nvSpPr>
              <p:spPr bwMode="auto">
                <a:xfrm>
                  <a:off x="1682" y="1864"/>
                  <a:ext cx="68" cy="13"/>
                </a:xfrm>
                <a:custGeom>
                  <a:avLst/>
                  <a:gdLst/>
                  <a:ahLst/>
                  <a:cxnLst>
                    <a:cxn ang="0">
                      <a:pos x="23" y="0"/>
                    </a:cxn>
                    <a:cxn ang="0">
                      <a:pos x="25" y="0"/>
                    </a:cxn>
                    <a:cxn ang="0">
                      <a:pos x="27" y="0"/>
                    </a:cxn>
                    <a:cxn ang="0">
                      <a:pos x="28" y="0"/>
                    </a:cxn>
                    <a:cxn ang="0">
                      <a:pos x="30" y="0"/>
                    </a:cxn>
                    <a:cxn ang="0">
                      <a:pos x="32" y="0"/>
                    </a:cxn>
                    <a:cxn ang="0">
                      <a:pos x="34" y="0"/>
                    </a:cxn>
                    <a:cxn ang="0">
                      <a:pos x="36" y="2"/>
                    </a:cxn>
                    <a:cxn ang="0">
                      <a:pos x="38" y="2"/>
                    </a:cxn>
                    <a:cxn ang="0">
                      <a:pos x="40" y="2"/>
                    </a:cxn>
                    <a:cxn ang="0">
                      <a:pos x="42" y="2"/>
                    </a:cxn>
                    <a:cxn ang="0">
                      <a:pos x="44" y="3"/>
                    </a:cxn>
                    <a:cxn ang="0">
                      <a:pos x="45" y="3"/>
                    </a:cxn>
                    <a:cxn ang="0">
                      <a:pos x="45" y="5"/>
                    </a:cxn>
                    <a:cxn ang="0">
                      <a:pos x="44" y="5"/>
                    </a:cxn>
                    <a:cxn ang="0">
                      <a:pos x="44" y="7"/>
                    </a:cxn>
                    <a:cxn ang="0">
                      <a:pos x="42" y="7"/>
                    </a:cxn>
                    <a:cxn ang="0">
                      <a:pos x="40" y="7"/>
                    </a:cxn>
                    <a:cxn ang="0">
                      <a:pos x="38" y="7"/>
                    </a:cxn>
                    <a:cxn ang="0">
                      <a:pos x="38" y="9"/>
                    </a:cxn>
                    <a:cxn ang="0">
                      <a:pos x="36" y="9"/>
                    </a:cxn>
                    <a:cxn ang="0">
                      <a:pos x="34" y="9"/>
                    </a:cxn>
                    <a:cxn ang="0">
                      <a:pos x="32" y="9"/>
                    </a:cxn>
                    <a:cxn ang="0">
                      <a:pos x="30" y="9"/>
                    </a:cxn>
                    <a:cxn ang="0">
                      <a:pos x="28" y="9"/>
                    </a:cxn>
                    <a:cxn ang="0">
                      <a:pos x="27" y="9"/>
                    </a:cxn>
                    <a:cxn ang="0">
                      <a:pos x="25" y="9"/>
                    </a:cxn>
                    <a:cxn ang="0">
                      <a:pos x="23" y="9"/>
                    </a:cxn>
                    <a:cxn ang="0">
                      <a:pos x="21" y="9"/>
                    </a:cxn>
                    <a:cxn ang="0">
                      <a:pos x="19" y="9"/>
                    </a:cxn>
                    <a:cxn ang="0">
                      <a:pos x="17" y="9"/>
                    </a:cxn>
                    <a:cxn ang="0">
                      <a:pos x="15" y="9"/>
                    </a:cxn>
                    <a:cxn ang="0">
                      <a:pos x="13" y="9"/>
                    </a:cxn>
                    <a:cxn ang="0">
                      <a:pos x="12" y="9"/>
                    </a:cxn>
                    <a:cxn ang="0">
                      <a:pos x="10" y="9"/>
                    </a:cxn>
                    <a:cxn ang="0">
                      <a:pos x="8" y="9"/>
                    </a:cxn>
                    <a:cxn ang="0">
                      <a:pos x="6" y="7"/>
                    </a:cxn>
                    <a:cxn ang="0">
                      <a:pos x="4" y="7"/>
                    </a:cxn>
                    <a:cxn ang="0">
                      <a:pos x="2" y="7"/>
                    </a:cxn>
                    <a:cxn ang="0">
                      <a:pos x="0" y="5"/>
                    </a:cxn>
                    <a:cxn ang="0">
                      <a:pos x="0" y="3"/>
                    </a:cxn>
                    <a:cxn ang="0">
                      <a:pos x="2" y="3"/>
                    </a:cxn>
                    <a:cxn ang="0">
                      <a:pos x="2" y="2"/>
                    </a:cxn>
                    <a:cxn ang="0">
                      <a:pos x="4" y="2"/>
                    </a:cxn>
                    <a:cxn ang="0">
                      <a:pos x="6" y="2"/>
                    </a:cxn>
                    <a:cxn ang="0">
                      <a:pos x="8" y="2"/>
                    </a:cxn>
                    <a:cxn ang="0">
                      <a:pos x="10" y="0"/>
                    </a:cxn>
                    <a:cxn ang="0">
                      <a:pos x="12" y="0"/>
                    </a:cxn>
                    <a:cxn ang="0">
                      <a:pos x="13" y="0"/>
                    </a:cxn>
                    <a:cxn ang="0">
                      <a:pos x="15" y="0"/>
                    </a:cxn>
                    <a:cxn ang="0">
                      <a:pos x="17" y="0"/>
                    </a:cxn>
                    <a:cxn ang="0">
                      <a:pos x="19" y="0"/>
                    </a:cxn>
                    <a:cxn ang="0">
                      <a:pos x="21" y="0"/>
                    </a:cxn>
                    <a:cxn ang="0">
                      <a:pos x="23" y="0"/>
                    </a:cxn>
                  </a:cxnLst>
                  <a:rect l="0" t="0" r="r" b="b"/>
                  <a:pathLst>
                    <a:path w="45" h="9">
                      <a:moveTo>
                        <a:pt x="23" y="0"/>
                      </a:moveTo>
                      <a:lnTo>
                        <a:pt x="25" y="0"/>
                      </a:lnTo>
                      <a:lnTo>
                        <a:pt x="27" y="0"/>
                      </a:lnTo>
                      <a:lnTo>
                        <a:pt x="28" y="0"/>
                      </a:lnTo>
                      <a:lnTo>
                        <a:pt x="30" y="0"/>
                      </a:lnTo>
                      <a:lnTo>
                        <a:pt x="32" y="0"/>
                      </a:lnTo>
                      <a:lnTo>
                        <a:pt x="34" y="0"/>
                      </a:lnTo>
                      <a:lnTo>
                        <a:pt x="36" y="2"/>
                      </a:lnTo>
                      <a:lnTo>
                        <a:pt x="38" y="2"/>
                      </a:lnTo>
                      <a:lnTo>
                        <a:pt x="40" y="2"/>
                      </a:lnTo>
                      <a:lnTo>
                        <a:pt x="42" y="2"/>
                      </a:lnTo>
                      <a:lnTo>
                        <a:pt x="44" y="3"/>
                      </a:lnTo>
                      <a:lnTo>
                        <a:pt x="45" y="3"/>
                      </a:lnTo>
                      <a:lnTo>
                        <a:pt x="45" y="5"/>
                      </a:lnTo>
                      <a:lnTo>
                        <a:pt x="44" y="5"/>
                      </a:lnTo>
                      <a:lnTo>
                        <a:pt x="44" y="7"/>
                      </a:lnTo>
                      <a:lnTo>
                        <a:pt x="42" y="7"/>
                      </a:lnTo>
                      <a:lnTo>
                        <a:pt x="40" y="7"/>
                      </a:lnTo>
                      <a:lnTo>
                        <a:pt x="38" y="7"/>
                      </a:lnTo>
                      <a:lnTo>
                        <a:pt x="38" y="9"/>
                      </a:lnTo>
                      <a:lnTo>
                        <a:pt x="36" y="9"/>
                      </a:lnTo>
                      <a:lnTo>
                        <a:pt x="34" y="9"/>
                      </a:lnTo>
                      <a:lnTo>
                        <a:pt x="32" y="9"/>
                      </a:lnTo>
                      <a:lnTo>
                        <a:pt x="30" y="9"/>
                      </a:lnTo>
                      <a:lnTo>
                        <a:pt x="28" y="9"/>
                      </a:lnTo>
                      <a:lnTo>
                        <a:pt x="27" y="9"/>
                      </a:lnTo>
                      <a:lnTo>
                        <a:pt x="25" y="9"/>
                      </a:lnTo>
                      <a:lnTo>
                        <a:pt x="23" y="9"/>
                      </a:lnTo>
                      <a:lnTo>
                        <a:pt x="21" y="9"/>
                      </a:lnTo>
                      <a:lnTo>
                        <a:pt x="19" y="9"/>
                      </a:lnTo>
                      <a:lnTo>
                        <a:pt x="17" y="9"/>
                      </a:lnTo>
                      <a:lnTo>
                        <a:pt x="15" y="9"/>
                      </a:lnTo>
                      <a:lnTo>
                        <a:pt x="13" y="9"/>
                      </a:lnTo>
                      <a:lnTo>
                        <a:pt x="12" y="9"/>
                      </a:lnTo>
                      <a:lnTo>
                        <a:pt x="10" y="9"/>
                      </a:lnTo>
                      <a:lnTo>
                        <a:pt x="8" y="9"/>
                      </a:lnTo>
                      <a:lnTo>
                        <a:pt x="6" y="7"/>
                      </a:lnTo>
                      <a:lnTo>
                        <a:pt x="4" y="7"/>
                      </a:lnTo>
                      <a:lnTo>
                        <a:pt x="2" y="7"/>
                      </a:lnTo>
                      <a:lnTo>
                        <a:pt x="0" y="5"/>
                      </a:lnTo>
                      <a:lnTo>
                        <a:pt x="0" y="3"/>
                      </a:lnTo>
                      <a:lnTo>
                        <a:pt x="2" y="3"/>
                      </a:lnTo>
                      <a:lnTo>
                        <a:pt x="2" y="2"/>
                      </a:lnTo>
                      <a:lnTo>
                        <a:pt x="4" y="2"/>
                      </a:lnTo>
                      <a:lnTo>
                        <a:pt x="6" y="2"/>
                      </a:lnTo>
                      <a:lnTo>
                        <a:pt x="8" y="2"/>
                      </a:lnTo>
                      <a:lnTo>
                        <a:pt x="10" y="0"/>
                      </a:lnTo>
                      <a:lnTo>
                        <a:pt x="12" y="0"/>
                      </a:lnTo>
                      <a:lnTo>
                        <a:pt x="13" y="0"/>
                      </a:lnTo>
                      <a:lnTo>
                        <a:pt x="15" y="0"/>
                      </a:lnTo>
                      <a:lnTo>
                        <a:pt x="17" y="0"/>
                      </a:lnTo>
                      <a:lnTo>
                        <a:pt x="19" y="0"/>
                      </a:lnTo>
                      <a:lnTo>
                        <a:pt x="21" y="0"/>
                      </a:lnTo>
                      <a:lnTo>
                        <a:pt x="23" y="0"/>
                      </a:lnTo>
                      <a:close/>
                    </a:path>
                  </a:pathLst>
                </a:custGeom>
                <a:solidFill>
                  <a:srgbClr val="669999"/>
                </a:solidFill>
                <a:ln w="9525">
                  <a:solidFill>
                    <a:schemeClr val="bg2"/>
                  </a:solidFill>
                  <a:round/>
                  <a:headEnd/>
                  <a:tailEnd/>
                </a:ln>
              </p:spPr>
              <p:txBody>
                <a:bodyPr/>
                <a:lstStyle/>
                <a:p>
                  <a:endParaRPr lang="en-US"/>
                </a:p>
              </p:txBody>
            </p:sp>
            <p:sp>
              <p:nvSpPr>
                <p:cNvPr id="712820" name="Freeform 1140"/>
                <p:cNvSpPr>
                  <a:spLocks noChangeAspect="1"/>
                </p:cNvSpPr>
                <p:nvPr/>
              </p:nvSpPr>
              <p:spPr bwMode="auto">
                <a:xfrm>
                  <a:off x="1682" y="1864"/>
                  <a:ext cx="68" cy="13"/>
                </a:xfrm>
                <a:custGeom>
                  <a:avLst/>
                  <a:gdLst/>
                  <a:ahLst/>
                  <a:cxnLst>
                    <a:cxn ang="0">
                      <a:pos x="23" y="0"/>
                    </a:cxn>
                    <a:cxn ang="0">
                      <a:pos x="30" y="0"/>
                    </a:cxn>
                    <a:cxn ang="0">
                      <a:pos x="38" y="2"/>
                    </a:cxn>
                    <a:cxn ang="0">
                      <a:pos x="44" y="3"/>
                    </a:cxn>
                    <a:cxn ang="0">
                      <a:pos x="45" y="5"/>
                    </a:cxn>
                    <a:cxn ang="0">
                      <a:pos x="44" y="7"/>
                    </a:cxn>
                    <a:cxn ang="0">
                      <a:pos x="38" y="7"/>
                    </a:cxn>
                    <a:cxn ang="0">
                      <a:pos x="30" y="9"/>
                    </a:cxn>
                    <a:cxn ang="0">
                      <a:pos x="23" y="9"/>
                    </a:cxn>
                    <a:cxn ang="0">
                      <a:pos x="13" y="9"/>
                    </a:cxn>
                    <a:cxn ang="0">
                      <a:pos x="6" y="7"/>
                    </a:cxn>
                    <a:cxn ang="0">
                      <a:pos x="2" y="7"/>
                    </a:cxn>
                    <a:cxn ang="0">
                      <a:pos x="0" y="5"/>
                    </a:cxn>
                    <a:cxn ang="0">
                      <a:pos x="2" y="3"/>
                    </a:cxn>
                    <a:cxn ang="0">
                      <a:pos x="6" y="2"/>
                    </a:cxn>
                    <a:cxn ang="0">
                      <a:pos x="13" y="0"/>
                    </a:cxn>
                    <a:cxn ang="0">
                      <a:pos x="23" y="0"/>
                    </a:cxn>
                  </a:cxnLst>
                  <a:rect l="0" t="0" r="r" b="b"/>
                  <a:pathLst>
                    <a:path w="45" h="9">
                      <a:moveTo>
                        <a:pt x="23" y="0"/>
                      </a:moveTo>
                      <a:lnTo>
                        <a:pt x="30" y="0"/>
                      </a:lnTo>
                      <a:lnTo>
                        <a:pt x="38" y="2"/>
                      </a:lnTo>
                      <a:lnTo>
                        <a:pt x="44" y="3"/>
                      </a:lnTo>
                      <a:lnTo>
                        <a:pt x="45" y="5"/>
                      </a:lnTo>
                      <a:lnTo>
                        <a:pt x="44" y="7"/>
                      </a:lnTo>
                      <a:lnTo>
                        <a:pt x="38" y="7"/>
                      </a:lnTo>
                      <a:lnTo>
                        <a:pt x="30" y="9"/>
                      </a:lnTo>
                      <a:lnTo>
                        <a:pt x="23" y="9"/>
                      </a:lnTo>
                      <a:lnTo>
                        <a:pt x="13" y="9"/>
                      </a:lnTo>
                      <a:lnTo>
                        <a:pt x="6" y="7"/>
                      </a:lnTo>
                      <a:lnTo>
                        <a:pt x="2" y="7"/>
                      </a:lnTo>
                      <a:lnTo>
                        <a:pt x="0" y="5"/>
                      </a:lnTo>
                      <a:lnTo>
                        <a:pt x="2" y="3"/>
                      </a:lnTo>
                      <a:lnTo>
                        <a:pt x="6" y="2"/>
                      </a:lnTo>
                      <a:lnTo>
                        <a:pt x="13" y="0"/>
                      </a:lnTo>
                      <a:lnTo>
                        <a:pt x="23" y="0"/>
                      </a:lnTo>
                    </a:path>
                  </a:pathLst>
                </a:custGeom>
                <a:noFill/>
                <a:ln w="0">
                  <a:solidFill>
                    <a:schemeClr val="bg2"/>
                  </a:solidFill>
                  <a:prstDash val="solid"/>
                  <a:round/>
                  <a:headEnd/>
                  <a:tailEnd/>
                </a:ln>
              </p:spPr>
              <p:txBody>
                <a:bodyPr/>
                <a:lstStyle/>
                <a:p>
                  <a:endParaRPr lang="en-US"/>
                </a:p>
              </p:txBody>
            </p:sp>
            <p:sp>
              <p:nvSpPr>
                <p:cNvPr id="712821" name="Rectangle 1141"/>
                <p:cNvSpPr>
                  <a:spLocks noChangeAspect="1" noChangeArrowheads="1"/>
                </p:cNvSpPr>
                <p:nvPr/>
              </p:nvSpPr>
              <p:spPr bwMode="auto">
                <a:xfrm>
                  <a:off x="1688" y="1809"/>
                  <a:ext cx="54" cy="18"/>
                </a:xfrm>
                <a:prstGeom prst="rect">
                  <a:avLst/>
                </a:prstGeom>
                <a:solidFill>
                  <a:srgbClr val="669999"/>
                </a:solidFill>
                <a:ln w="9525">
                  <a:solidFill>
                    <a:schemeClr val="bg2"/>
                  </a:solidFill>
                  <a:miter lim="800000"/>
                  <a:headEnd/>
                  <a:tailEnd/>
                </a:ln>
              </p:spPr>
              <p:txBody>
                <a:bodyPr/>
                <a:lstStyle/>
                <a:p>
                  <a:endParaRPr lang="en-US"/>
                </a:p>
              </p:txBody>
            </p:sp>
            <p:sp>
              <p:nvSpPr>
                <p:cNvPr id="712822" name="Rectangle 1142"/>
                <p:cNvSpPr>
                  <a:spLocks noChangeAspect="1" noChangeArrowheads="1"/>
                </p:cNvSpPr>
                <p:nvPr/>
              </p:nvSpPr>
              <p:spPr bwMode="auto">
                <a:xfrm>
                  <a:off x="1688" y="1809"/>
                  <a:ext cx="54" cy="18"/>
                </a:xfrm>
                <a:prstGeom prst="rect">
                  <a:avLst/>
                </a:prstGeom>
                <a:noFill/>
                <a:ln w="0">
                  <a:solidFill>
                    <a:schemeClr val="bg2"/>
                  </a:solidFill>
                  <a:miter lim="800000"/>
                  <a:headEnd/>
                  <a:tailEnd/>
                </a:ln>
              </p:spPr>
              <p:txBody>
                <a:bodyPr/>
                <a:lstStyle/>
                <a:p>
                  <a:endParaRPr lang="en-US"/>
                </a:p>
              </p:txBody>
            </p:sp>
          </p:grpSp>
          <p:sp>
            <p:nvSpPr>
              <p:cNvPr id="712823" name="Text Box 1143"/>
              <p:cNvSpPr txBox="1">
                <a:spLocks noChangeArrowheads="1"/>
              </p:cNvSpPr>
              <p:nvPr/>
            </p:nvSpPr>
            <p:spPr bwMode="auto">
              <a:xfrm>
                <a:off x="3216" y="2064"/>
                <a:ext cx="1109" cy="183"/>
              </a:xfrm>
              <a:prstGeom prst="rect">
                <a:avLst/>
              </a:prstGeom>
              <a:noFill/>
              <a:ln w="9525">
                <a:noFill/>
                <a:miter lim="800000"/>
                <a:headEnd/>
                <a:tailEnd/>
              </a:ln>
              <a:effectLst/>
            </p:spPr>
            <p:txBody>
              <a:bodyPr wrap="none" lIns="107950" tIns="53975" rIns="107950" bIns="53975">
                <a:spAutoFit/>
              </a:bodyPr>
              <a:lstStyle/>
              <a:p>
                <a:pPr algn="l"/>
                <a:r>
                  <a:rPr lang="en-US" sz="1200">
                    <a:solidFill>
                      <a:schemeClr val="bg2"/>
                    </a:solidFill>
                    <a:latin typeface="ZapfHumnst BT" pitchFamily="34" charset="0"/>
                  </a:rPr>
                  <a:t>Implementation Model</a:t>
                </a:r>
              </a:p>
            </p:txBody>
          </p:sp>
        </p:grpSp>
        <p:sp>
          <p:nvSpPr>
            <p:cNvPr id="712896" name="Line 1216"/>
            <p:cNvSpPr>
              <a:spLocks noChangeShapeType="1"/>
            </p:cNvSpPr>
            <p:nvPr/>
          </p:nvSpPr>
          <p:spPr bwMode="auto">
            <a:xfrm>
              <a:off x="2256" y="2256"/>
              <a:ext cx="528" cy="576"/>
            </a:xfrm>
            <a:prstGeom prst="line">
              <a:avLst/>
            </a:prstGeom>
            <a:noFill/>
            <a:ln w="25400">
              <a:solidFill>
                <a:schemeClr val="bg2"/>
              </a:solidFill>
              <a:round/>
              <a:headEnd/>
              <a:tailEnd type="arrow" w="med" len="med"/>
            </a:ln>
            <a:effectLst/>
          </p:spPr>
          <p:txBody>
            <a:bodyPr wrap="none" lIns="107950" tIns="53975" rIns="107950" bIns="53975" anchor="ctr"/>
            <a:lstStyle/>
            <a:p>
              <a:endParaRPr lang="en-US"/>
            </a:p>
          </p:txBody>
        </p:sp>
        <p:sp>
          <p:nvSpPr>
            <p:cNvPr id="712897" name="Line 1217"/>
            <p:cNvSpPr>
              <a:spLocks noChangeShapeType="1"/>
            </p:cNvSpPr>
            <p:nvPr/>
          </p:nvSpPr>
          <p:spPr bwMode="auto">
            <a:xfrm flipH="1">
              <a:off x="3168" y="2208"/>
              <a:ext cx="576" cy="624"/>
            </a:xfrm>
            <a:prstGeom prst="line">
              <a:avLst/>
            </a:prstGeom>
            <a:noFill/>
            <a:ln w="25400">
              <a:solidFill>
                <a:schemeClr val="bg2"/>
              </a:solidFill>
              <a:round/>
              <a:headEnd/>
              <a:tailEnd type="arrow" w="med" len="med"/>
            </a:ln>
            <a:effectLst/>
          </p:spPr>
          <p:txBody>
            <a:bodyPr wrap="none" lIns="107950" tIns="53975" rIns="107950" bIns="53975" anchor="ctr"/>
            <a:lstStyle/>
            <a:p>
              <a:endParaRPr lang="en-US"/>
            </a:p>
          </p:txBody>
        </p:sp>
        <p:pic>
          <p:nvPicPr>
            <p:cNvPr id="712899" name="Picture 1219"/>
            <p:cNvPicPr>
              <a:picLocks noChangeAspect="1" noChangeArrowheads="1"/>
            </p:cNvPicPr>
            <p:nvPr/>
          </p:nvPicPr>
          <p:blipFill>
            <a:blip r:embed="rId4" cstate="print"/>
            <a:srcRect/>
            <a:stretch>
              <a:fillRect/>
            </a:stretch>
          </p:blipFill>
          <p:spPr bwMode="auto">
            <a:xfrm>
              <a:off x="1488" y="1584"/>
              <a:ext cx="879" cy="621"/>
            </a:xfrm>
            <a:prstGeom prst="rect">
              <a:avLst/>
            </a:prstGeom>
            <a:noFill/>
            <a:ln w="9525">
              <a:noFill/>
              <a:miter lim="800000"/>
              <a:headEnd/>
              <a:tailEnd/>
            </a:ln>
            <a:effectLst/>
          </p:spPr>
        </p:pic>
        <p:pic>
          <p:nvPicPr>
            <p:cNvPr id="712900" name="Picture 1220"/>
            <p:cNvPicPr>
              <a:picLocks noChangeAspect="1" noChangeArrowheads="1"/>
            </p:cNvPicPr>
            <p:nvPr/>
          </p:nvPicPr>
          <p:blipFill>
            <a:blip r:embed="rId5" cstate="print"/>
            <a:srcRect/>
            <a:stretch>
              <a:fillRect/>
            </a:stretch>
          </p:blipFill>
          <p:spPr bwMode="auto">
            <a:xfrm>
              <a:off x="2352" y="2880"/>
              <a:ext cx="1168" cy="984"/>
            </a:xfrm>
            <a:prstGeom prst="rect">
              <a:avLst/>
            </a:prstGeom>
            <a:noFill/>
            <a:ln w="9525">
              <a:noFill/>
              <a:miter lim="800000"/>
              <a:headEnd/>
              <a:tailEnd/>
            </a:ln>
            <a:effectLst/>
          </p:spPr>
        </p:pic>
        <p:sp>
          <p:nvSpPr>
            <p:cNvPr id="712901" name="Line 1221"/>
            <p:cNvSpPr>
              <a:spLocks noChangeShapeType="1"/>
            </p:cNvSpPr>
            <p:nvPr/>
          </p:nvSpPr>
          <p:spPr bwMode="auto">
            <a:xfrm>
              <a:off x="1536" y="2784"/>
              <a:ext cx="960" cy="336"/>
            </a:xfrm>
            <a:prstGeom prst="line">
              <a:avLst/>
            </a:prstGeom>
            <a:noFill/>
            <a:ln w="25400">
              <a:solidFill>
                <a:schemeClr val="bg2"/>
              </a:solidFill>
              <a:round/>
              <a:headEnd/>
              <a:tailEnd type="arrow" w="med" len="med"/>
            </a:ln>
            <a:effectLst/>
          </p:spPr>
          <p:txBody>
            <a:bodyPr wrap="none" lIns="107950" tIns="53975" rIns="107950" bIns="53975" anchor="ctr"/>
            <a:lstStyle/>
            <a:p>
              <a:endParaRPr lang="en-US"/>
            </a:p>
          </p:txBody>
        </p:sp>
        <p:sp>
          <p:nvSpPr>
            <p:cNvPr id="712902" name="Line 1222"/>
            <p:cNvSpPr>
              <a:spLocks noChangeShapeType="1"/>
            </p:cNvSpPr>
            <p:nvPr/>
          </p:nvSpPr>
          <p:spPr bwMode="auto">
            <a:xfrm flipH="1">
              <a:off x="3312" y="2976"/>
              <a:ext cx="912" cy="144"/>
            </a:xfrm>
            <a:prstGeom prst="line">
              <a:avLst/>
            </a:prstGeom>
            <a:noFill/>
            <a:ln w="25400">
              <a:solidFill>
                <a:schemeClr val="bg2"/>
              </a:solidFill>
              <a:round/>
              <a:headEnd/>
              <a:tailEnd type="arrow" w="med" len="med"/>
            </a:ln>
            <a:effectLst/>
          </p:spPr>
          <p:txBody>
            <a:bodyPr wrap="none" lIns="107950" tIns="53975" rIns="107950" bIns="53975" anchor="ctr"/>
            <a:lstStyle/>
            <a:p>
              <a:endParaRPr lang="en-US"/>
            </a:p>
          </p:txBody>
        </p:sp>
      </p:grpSp>
    </p:spTree>
    <p:extLst>
      <p:ext uri="{BB962C8B-B14F-4D97-AF65-F5344CB8AC3E}">
        <p14:creationId xmlns:p14="http://schemas.microsoft.com/office/powerpoint/2010/main" val="121926171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normAutofit fontScale="90000"/>
          </a:bodyPr>
          <a:lstStyle/>
          <a:p>
            <a:r>
              <a:rPr lang="en-US"/>
              <a:t>Architecture As a Basis for Project Management</a:t>
            </a:r>
          </a:p>
        </p:txBody>
      </p:sp>
      <p:sp>
        <p:nvSpPr>
          <p:cNvPr id="636931" name="Rectangle 3"/>
          <p:cNvSpPr>
            <a:spLocks noGrp="1" noChangeArrowheads="1"/>
          </p:cNvSpPr>
          <p:nvPr>
            <p:ph type="body" idx="1"/>
          </p:nvPr>
        </p:nvSpPr>
        <p:spPr>
          <a:xfrm>
            <a:off x="400050" y="1752600"/>
            <a:ext cx="8489950" cy="5105400"/>
          </a:xfrm>
        </p:spPr>
        <p:txBody>
          <a:bodyPr/>
          <a:lstStyle/>
          <a:p>
            <a:pPr>
              <a:buFont typeface="Wingdings" pitchFamily="2" charset="2"/>
              <a:buNone/>
            </a:pPr>
            <a:endParaRPr lang="en-US" dirty="0"/>
          </a:p>
          <a:p>
            <a:pPr lvl="1">
              <a:lnSpc>
                <a:spcPct val="90000"/>
              </a:lnSpc>
            </a:pPr>
            <a:r>
              <a:rPr lang="en-US" dirty="0"/>
              <a:t>A stable architecture represents a significant project milestone.</a:t>
            </a:r>
          </a:p>
          <a:p>
            <a:pPr lvl="1">
              <a:lnSpc>
                <a:spcPct val="90000"/>
              </a:lnSpc>
            </a:pPr>
            <a:r>
              <a:rPr lang="en-US" dirty="0"/>
              <a:t>Poor architecture is often a reason for project failure.</a:t>
            </a:r>
          </a:p>
          <a:p>
            <a:pPr lvl="1">
              <a:lnSpc>
                <a:spcPct val="90000"/>
              </a:lnSpc>
            </a:pPr>
            <a:r>
              <a:rPr lang="en-US" dirty="0"/>
              <a:t>Architecture is a prerequisite for predictable planning.</a:t>
            </a:r>
          </a:p>
          <a:p>
            <a:pPr lvl="1">
              <a:lnSpc>
                <a:spcPct val="90000"/>
              </a:lnSpc>
            </a:pPr>
            <a:r>
              <a:rPr lang="en-US" dirty="0"/>
              <a:t>Architecture is the source of numerous high-payoff/high-risk decisions.</a:t>
            </a:r>
          </a:p>
          <a:p>
            <a:pPr>
              <a:buFont typeface="Wingdings" pitchFamily="2" charset="2"/>
              <a:buNone/>
            </a:pPr>
            <a:endParaRPr lang="en-US" dirty="0"/>
          </a:p>
        </p:txBody>
      </p:sp>
    </p:spTree>
    <p:extLst>
      <p:ext uri="{BB962C8B-B14F-4D97-AF65-F5344CB8AC3E}">
        <p14:creationId xmlns:p14="http://schemas.microsoft.com/office/powerpoint/2010/main" val="241957368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endParaRPr lang="zh-CN" altLang="en-US">
              <a:ea typeface="宋体" pitchFamily="2" charset="-122"/>
            </a:endParaRPr>
          </a:p>
        </p:txBody>
      </p:sp>
      <p:sp>
        <p:nvSpPr>
          <p:cNvPr id="601091" name="Rectangle 3"/>
          <p:cNvSpPr>
            <a:spLocks noGrp="1" noChangeArrowheads="1"/>
          </p:cNvSpPr>
          <p:nvPr>
            <p:ph idx="1"/>
          </p:nvPr>
        </p:nvSpPr>
        <p:spPr/>
        <p:txBody>
          <a:bodyPr/>
          <a:lstStyle/>
          <a:p>
            <a:endParaRPr lang="zh-CN" altLang="en-US">
              <a:ea typeface="宋体" pitchFamily="2" charset="-122"/>
            </a:endParaRPr>
          </a:p>
        </p:txBody>
      </p:sp>
      <p:pic>
        <p:nvPicPr>
          <p:cNvPr id="601092" name="Picture 4"/>
          <p:cNvPicPr>
            <a:picLocks noChangeAspect="1" noChangeArrowheads="1"/>
          </p:cNvPicPr>
          <p:nvPr/>
        </p:nvPicPr>
        <p:blipFill>
          <a:blip r:embed="rId2" cstate="print"/>
          <a:srcRect/>
          <a:stretch>
            <a:fillRect/>
          </a:stretch>
        </p:blipFill>
        <p:spPr bwMode="auto">
          <a:xfrm>
            <a:off x="179388" y="476250"/>
            <a:ext cx="8532812" cy="5395913"/>
          </a:xfrm>
          <a:prstGeom prst="rect">
            <a:avLst/>
          </a:prstGeom>
          <a:noFill/>
          <a:ln w="9525">
            <a:noFill/>
            <a:miter lim="800000"/>
            <a:headEnd/>
            <a:tailEnd/>
          </a:ln>
          <a:effectLst/>
        </p:spPr>
      </p:pic>
    </p:spTree>
    <p:extLst>
      <p:ext uri="{BB962C8B-B14F-4D97-AF65-F5344CB8AC3E}">
        <p14:creationId xmlns:p14="http://schemas.microsoft.com/office/powerpoint/2010/main" val="40310816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a:t>
            </a:r>
            <a:endParaRPr lang="en-US" dirty="0"/>
          </a:p>
        </p:txBody>
      </p:sp>
      <p:sp>
        <p:nvSpPr>
          <p:cNvPr id="3" name="Content Placeholder 2"/>
          <p:cNvSpPr>
            <a:spLocks noGrp="1"/>
          </p:cNvSpPr>
          <p:nvPr>
            <p:ph idx="1"/>
          </p:nvPr>
        </p:nvSpPr>
        <p:spPr/>
        <p:txBody>
          <a:bodyPr/>
          <a:lstStyle/>
          <a:p>
            <a:r>
              <a:rPr lang="en-US" dirty="0" smtClean="0">
                <a:hlinkClick r:id="rId2"/>
              </a:rPr>
              <a:t>http://www.ibm.com/developerworks/rational/library/769.html</a:t>
            </a:r>
            <a:endParaRPr lang="en-US" dirty="0" smtClean="0"/>
          </a:p>
          <a:p>
            <a:r>
              <a:rPr lang="en-US" dirty="0" smtClean="0"/>
              <a:t>http://www.sparxsystems.com.au/resources/uml2_tutorial/index.html</a:t>
            </a:r>
          </a:p>
          <a:p>
            <a:endParaRPr lang="en-US" dirty="0"/>
          </a:p>
        </p:txBody>
      </p:sp>
    </p:spTree>
    <p:extLst>
      <p:ext uri="{BB962C8B-B14F-4D97-AF65-F5344CB8AC3E}">
        <p14:creationId xmlns:p14="http://schemas.microsoft.com/office/powerpoint/2010/main" val="357537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ltLang="zh-CN">
                <a:ea typeface="宋体" pitchFamily="2" charset="-122"/>
              </a:rPr>
              <a:t>The Importance of Modeling</a:t>
            </a:r>
          </a:p>
        </p:txBody>
      </p:sp>
      <p:sp>
        <p:nvSpPr>
          <p:cNvPr id="578563" name="Text Box 3"/>
          <p:cNvSpPr txBox="1">
            <a:spLocks noChangeArrowheads="1"/>
          </p:cNvSpPr>
          <p:nvPr/>
        </p:nvSpPr>
        <p:spPr bwMode="auto">
          <a:xfrm>
            <a:off x="1779588" y="4981575"/>
            <a:ext cx="1557337" cy="352425"/>
          </a:xfrm>
          <a:prstGeom prst="rect">
            <a:avLst/>
          </a:prstGeom>
          <a:noFill/>
          <a:ln w="9525">
            <a:noFill/>
            <a:miter lim="800000"/>
            <a:headEnd/>
            <a:tailEnd/>
          </a:ln>
          <a:effectLst/>
        </p:spPr>
        <p:txBody>
          <a:bodyPr wrap="none" lIns="107950" tIns="53975" rIns="107950" bIns="53975">
            <a:spAutoFit/>
          </a:bodyPr>
          <a:lstStyle/>
          <a:p>
            <a:r>
              <a:rPr lang="en-US" altLang="zh-CN" sz="1600">
                <a:ea typeface="宋体" pitchFamily="2" charset="-122"/>
              </a:rPr>
              <a:t>Paper Airplane</a:t>
            </a:r>
          </a:p>
        </p:txBody>
      </p:sp>
      <p:sp>
        <p:nvSpPr>
          <p:cNvPr id="578564" name="Text Box 4"/>
          <p:cNvSpPr txBox="1">
            <a:spLocks noChangeArrowheads="1"/>
          </p:cNvSpPr>
          <p:nvPr/>
        </p:nvSpPr>
        <p:spPr bwMode="auto">
          <a:xfrm>
            <a:off x="6042025" y="4981575"/>
            <a:ext cx="1176338" cy="352425"/>
          </a:xfrm>
          <a:prstGeom prst="rect">
            <a:avLst/>
          </a:prstGeom>
          <a:noFill/>
          <a:ln w="9525">
            <a:noFill/>
            <a:miter lim="800000"/>
            <a:headEnd/>
            <a:tailEnd/>
          </a:ln>
          <a:effectLst/>
        </p:spPr>
        <p:txBody>
          <a:bodyPr wrap="none" lIns="107950" tIns="53975" rIns="107950" bIns="53975">
            <a:spAutoFit/>
          </a:bodyPr>
          <a:lstStyle/>
          <a:p>
            <a:r>
              <a:rPr lang="en-US" altLang="zh-CN" sz="1600">
                <a:ea typeface="宋体" pitchFamily="2" charset="-122"/>
              </a:rPr>
              <a:t>Fighter Jet</a:t>
            </a:r>
          </a:p>
        </p:txBody>
      </p:sp>
      <p:sp>
        <p:nvSpPr>
          <p:cNvPr id="578565" name="Line 5"/>
          <p:cNvSpPr>
            <a:spLocks noChangeShapeType="1"/>
          </p:cNvSpPr>
          <p:nvPr/>
        </p:nvSpPr>
        <p:spPr bwMode="auto">
          <a:xfrm>
            <a:off x="1447800" y="2057400"/>
            <a:ext cx="5867400" cy="0"/>
          </a:xfrm>
          <a:prstGeom prst="line">
            <a:avLst/>
          </a:prstGeom>
          <a:noFill/>
          <a:ln w="38100">
            <a:solidFill>
              <a:schemeClr val="tx2"/>
            </a:solidFill>
            <a:round/>
            <a:headEnd type="triangle" w="lg" len="lg"/>
            <a:tailEnd type="triangle" w="lg" len="lg"/>
          </a:ln>
          <a:effectLst/>
        </p:spPr>
        <p:txBody>
          <a:bodyPr lIns="107950" tIns="53975" rIns="107950" bIns="53975"/>
          <a:lstStyle/>
          <a:p>
            <a:endParaRPr lang="en-US"/>
          </a:p>
        </p:txBody>
      </p:sp>
      <p:sp>
        <p:nvSpPr>
          <p:cNvPr id="578566" name="Text Box 6"/>
          <p:cNvSpPr txBox="1">
            <a:spLocks noChangeArrowheads="1"/>
          </p:cNvSpPr>
          <p:nvPr/>
        </p:nvSpPr>
        <p:spPr bwMode="auto">
          <a:xfrm>
            <a:off x="609600" y="1584325"/>
            <a:ext cx="1387475" cy="320675"/>
          </a:xfrm>
          <a:prstGeom prst="rect">
            <a:avLst/>
          </a:prstGeom>
          <a:noFill/>
          <a:ln w="9525">
            <a:noFill/>
            <a:miter lim="800000"/>
            <a:headEnd/>
            <a:tailEnd/>
          </a:ln>
          <a:effectLst/>
        </p:spPr>
        <p:txBody>
          <a:bodyPr wrap="none" lIns="107950" tIns="53975" rIns="107950" bIns="53975">
            <a:spAutoFit/>
          </a:bodyPr>
          <a:lstStyle/>
          <a:p>
            <a:r>
              <a:rPr lang="en-US" altLang="zh-CN" sz="1400">
                <a:solidFill>
                  <a:schemeClr val="tx2"/>
                </a:solidFill>
                <a:ea typeface="宋体" pitchFamily="2" charset="-122"/>
              </a:rPr>
              <a:t>Less Important</a:t>
            </a:r>
          </a:p>
        </p:txBody>
      </p:sp>
      <p:sp>
        <p:nvSpPr>
          <p:cNvPr id="578567" name="Text Box 7"/>
          <p:cNvSpPr txBox="1">
            <a:spLocks noChangeArrowheads="1"/>
          </p:cNvSpPr>
          <p:nvPr/>
        </p:nvSpPr>
        <p:spPr bwMode="auto">
          <a:xfrm>
            <a:off x="6889750" y="1584325"/>
            <a:ext cx="1416050" cy="320675"/>
          </a:xfrm>
          <a:prstGeom prst="rect">
            <a:avLst/>
          </a:prstGeom>
          <a:noFill/>
          <a:ln w="9525">
            <a:noFill/>
            <a:miter lim="800000"/>
            <a:headEnd/>
            <a:tailEnd/>
          </a:ln>
          <a:effectLst/>
        </p:spPr>
        <p:txBody>
          <a:bodyPr wrap="none" lIns="107950" tIns="53975" rIns="107950" bIns="53975">
            <a:spAutoFit/>
          </a:bodyPr>
          <a:lstStyle/>
          <a:p>
            <a:r>
              <a:rPr lang="en-US" altLang="zh-CN" sz="1400">
                <a:solidFill>
                  <a:schemeClr val="tx2"/>
                </a:solidFill>
                <a:ea typeface="宋体" pitchFamily="2" charset="-122"/>
              </a:rPr>
              <a:t>More Important</a:t>
            </a:r>
          </a:p>
        </p:txBody>
      </p:sp>
      <p:pic>
        <p:nvPicPr>
          <p:cNvPr id="578568" name="Picture 8"/>
          <p:cNvPicPr>
            <a:picLocks noChangeAspect="1" noChangeArrowheads="1"/>
          </p:cNvPicPr>
          <p:nvPr/>
        </p:nvPicPr>
        <p:blipFill>
          <a:blip r:embed="rId3" cstate="print"/>
          <a:srcRect/>
          <a:stretch>
            <a:fillRect/>
          </a:stretch>
        </p:blipFill>
        <p:spPr bwMode="auto">
          <a:xfrm>
            <a:off x="1219200" y="3349625"/>
            <a:ext cx="2590800" cy="1098550"/>
          </a:xfrm>
          <a:prstGeom prst="rect">
            <a:avLst/>
          </a:prstGeom>
          <a:noFill/>
          <a:ln w="9525">
            <a:noFill/>
            <a:miter lim="800000"/>
            <a:headEnd/>
            <a:tailEnd/>
          </a:ln>
          <a:effectLst/>
        </p:spPr>
      </p:pic>
      <p:pic>
        <p:nvPicPr>
          <p:cNvPr id="578569" name="Picture 9"/>
          <p:cNvPicPr>
            <a:picLocks noChangeAspect="1" noChangeArrowheads="1"/>
          </p:cNvPicPr>
          <p:nvPr/>
        </p:nvPicPr>
        <p:blipFill>
          <a:blip r:embed="rId4" cstate="print"/>
          <a:srcRect/>
          <a:stretch>
            <a:fillRect/>
          </a:stretch>
        </p:blipFill>
        <p:spPr bwMode="auto">
          <a:xfrm>
            <a:off x="5257800" y="2814638"/>
            <a:ext cx="2895600" cy="2166937"/>
          </a:xfrm>
          <a:prstGeom prst="rect">
            <a:avLst/>
          </a:prstGeom>
          <a:noFill/>
          <a:ln w="9525">
            <a:noFill/>
            <a:miter lim="800000"/>
            <a:headEnd/>
            <a:tailEnd/>
          </a:ln>
          <a:effectLst/>
        </p:spPr>
      </p:pic>
    </p:spTree>
    <p:extLst>
      <p:ext uri="{BB962C8B-B14F-4D97-AF65-F5344CB8AC3E}">
        <p14:creationId xmlns:p14="http://schemas.microsoft.com/office/powerpoint/2010/main" val="400726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zh-CN">
                <a:ea typeface="宋体" pitchFamily="2" charset="-122"/>
              </a:rPr>
              <a:t>What Is the UML?</a:t>
            </a:r>
          </a:p>
        </p:txBody>
      </p:sp>
      <p:sp>
        <p:nvSpPr>
          <p:cNvPr id="522243" name="Rectangle 3"/>
          <p:cNvSpPr>
            <a:spLocks noGrp="1" noChangeArrowheads="1"/>
          </p:cNvSpPr>
          <p:nvPr>
            <p:ph idx="1"/>
          </p:nvPr>
        </p:nvSpPr>
        <p:spPr>
          <a:xfrm>
            <a:off x="387350" y="1434103"/>
            <a:ext cx="8489950" cy="2986087"/>
          </a:xfrm>
        </p:spPr>
        <p:txBody>
          <a:bodyPr/>
          <a:lstStyle/>
          <a:p>
            <a:r>
              <a:rPr lang="en-US" altLang="zh-CN" dirty="0">
                <a:ea typeface="宋体" pitchFamily="2" charset="-122"/>
              </a:rPr>
              <a:t>The UML is a language for</a:t>
            </a:r>
          </a:p>
          <a:p>
            <a:pPr lvl="2"/>
            <a:r>
              <a:rPr lang="en-US" altLang="zh-CN" dirty="0">
                <a:ea typeface="宋体" pitchFamily="2" charset="-122"/>
              </a:rPr>
              <a:t>Visualizing</a:t>
            </a:r>
          </a:p>
          <a:p>
            <a:pPr lvl="2"/>
            <a:r>
              <a:rPr lang="en-US" altLang="zh-CN" dirty="0">
                <a:ea typeface="宋体" pitchFamily="2" charset="-122"/>
              </a:rPr>
              <a:t>Specifying</a:t>
            </a:r>
          </a:p>
          <a:p>
            <a:pPr lvl="2"/>
            <a:r>
              <a:rPr lang="en-US" altLang="zh-CN" dirty="0">
                <a:ea typeface="宋体" pitchFamily="2" charset="-122"/>
              </a:rPr>
              <a:t>Constructing</a:t>
            </a:r>
          </a:p>
          <a:p>
            <a:pPr lvl="2"/>
            <a:r>
              <a:rPr lang="en-US" altLang="zh-CN" dirty="0">
                <a:ea typeface="宋体" pitchFamily="2" charset="-122"/>
              </a:rPr>
              <a:t>Documenting</a:t>
            </a:r>
          </a:p>
          <a:p>
            <a:pPr>
              <a:buFont typeface="Wingdings" pitchFamily="2" charset="2"/>
              <a:buNone/>
            </a:pPr>
            <a:r>
              <a:rPr lang="en-US" altLang="zh-CN" dirty="0">
                <a:ea typeface="宋体" pitchFamily="2" charset="-122"/>
              </a:rPr>
              <a:t>	the artifacts of a software-intensive system.</a:t>
            </a:r>
          </a:p>
        </p:txBody>
      </p:sp>
      <p:pic>
        <p:nvPicPr>
          <p:cNvPr id="522244" name="Picture 4"/>
          <p:cNvPicPr>
            <a:picLocks noChangeAspect="1" noChangeArrowheads="1"/>
          </p:cNvPicPr>
          <p:nvPr/>
        </p:nvPicPr>
        <p:blipFill>
          <a:blip r:embed="rId3" cstate="print"/>
          <a:srcRect/>
          <a:stretch>
            <a:fillRect/>
          </a:stretch>
        </p:blipFill>
        <p:spPr bwMode="auto">
          <a:xfrm>
            <a:off x="3154363" y="4270375"/>
            <a:ext cx="2578100" cy="1520825"/>
          </a:xfrm>
          <a:prstGeom prst="rect">
            <a:avLst/>
          </a:prstGeom>
          <a:noFill/>
          <a:ln w="9525">
            <a:solidFill>
              <a:schemeClr val="bg2"/>
            </a:solidFill>
            <a:miter lim="800000"/>
            <a:headEnd/>
            <a:tailEnd/>
          </a:ln>
          <a:effectLst/>
        </p:spPr>
      </p:pic>
    </p:spTree>
    <p:extLst>
      <p:ext uri="{BB962C8B-B14F-4D97-AF65-F5344CB8AC3E}">
        <p14:creationId xmlns:p14="http://schemas.microsoft.com/office/powerpoint/2010/main" val="2166244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normAutofit fontScale="90000"/>
          </a:bodyPr>
          <a:lstStyle/>
          <a:p>
            <a:r>
              <a:rPr lang="en-US" altLang="zh-CN" sz="3600" dirty="0">
                <a:ea typeface="宋体" pitchFamily="2" charset="-122"/>
              </a:rPr>
              <a:t>The UML Is a Language for Visualizing</a:t>
            </a:r>
          </a:p>
        </p:txBody>
      </p:sp>
      <p:sp>
        <p:nvSpPr>
          <p:cNvPr id="524291" name="Rectangle 3"/>
          <p:cNvSpPr>
            <a:spLocks noGrp="1" noChangeArrowheads="1"/>
          </p:cNvSpPr>
          <p:nvPr>
            <p:ph idx="1"/>
          </p:nvPr>
        </p:nvSpPr>
        <p:spPr>
          <a:xfrm>
            <a:off x="486588" y="1418155"/>
            <a:ext cx="6210300" cy="5043487"/>
          </a:xfrm>
        </p:spPr>
        <p:txBody>
          <a:bodyPr/>
          <a:lstStyle/>
          <a:p>
            <a:r>
              <a:rPr lang="en-US" altLang="zh-CN" dirty="0">
                <a:ea typeface="宋体" pitchFamily="2" charset="-122"/>
              </a:rPr>
              <a:t>Communicating conceptual models to others is prone to error unless everyone involved speaks the same language.</a:t>
            </a:r>
          </a:p>
          <a:p>
            <a:r>
              <a:rPr lang="en-US" altLang="zh-CN" dirty="0">
                <a:ea typeface="宋体" pitchFamily="2" charset="-122"/>
              </a:rPr>
              <a:t>There are things about a software system you can’t understand unless you build models.</a:t>
            </a:r>
          </a:p>
          <a:p>
            <a:r>
              <a:rPr lang="en-US" altLang="zh-CN" dirty="0">
                <a:ea typeface="宋体" pitchFamily="2" charset="-122"/>
              </a:rPr>
              <a:t>An explicit model facilitates communication.</a:t>
            </a:r>
          </a:p>
        </p:txBody>
      </p:sp>
      <p:grpSp>
        <p:nvGrpSpPr>
          <p:cNvPr id="524292" name="Group 4"/>
          <p:cNvGrpSpPr>
            <a:grpSpLocks/>
          </p:cNvGrpSpPr>
          <p:nvPr/>
        </p:nvGrpSpPr>
        <p:grpSpPr bwMode="auto">
          <a:xfrm>
            <a:off x="6858000" y="2286000"/>
            <a:ext cx="1422400" cy="2490788"/>
            <a:chOff x="3931" y="975"/>
            <a:chExt cx="1399" cy="2374"/>
          </a:xfrm>
        </p:grpSpPr>
        <p:sp>
          <p:nvSpPr>
            <p:cNvPr id="524293" name="Freeform 5"/>
            <p:cNvSpPr>
              <a:spLocks/>
            </p:cNvSpPr>
            <p:nvPr/>
          </p:nvSpPr>
          <p:spPr bwMode="auto">
            <a:xfrm>
              <a:off x="3931" y="975"/>
              <a:ext cx="1399" cy="1739"/>
            </a:xfrm>
            <a:custGeom>
              <a:avLst/>
              <a:gdLst/>
              <a:ahLst/>
              <a:cxnLst>
                <a:cxn ang="0">
                  <a:pos x="944" y="1735"/>
                </a:cxn>
                <a:cxn ang="0">
                  <a:pos x="977" y="1714"/>
                </a:cxn>
                <a:cxn ang="0">
                  <a:pos x="994" y="1618"/>
                </a:cxn>
                <a:cxn ang="0">
                  <a:pos x="997" y="1317"/>
                </a:cxn>
                <a:cxn ang="0">
                  <a:pos x="1036" y="1217"/>
                </a:cxn>
                <a:cxn ang="0">
                  <a:pos x="1172" y="1023"/>
                </a:cxn>
                <a:cxn ang="0">
                  <a:pos x="1270" y="888"/>
                </a:cxn>
                <a:cxn ang="0">
                  <a:pos x="1319" y="775"/>
                </a:cxn>
                <a:cxn ang="0">
                  <a:pos x="1349" y="629"/>
                </a:cxn>
                <a:cxn ang="0">
                  <a:pos x="1332" y="469"/>
                </a:cxn>
                <a:cxn ang="0">
                  <a:pos x="1217" y="246"/>
                </a:cxn>
                <a:cxn ang="0">
                  <a:pos x="1062" y="115"/>
                </a:cxn>
                <a:cxn ang="0">
                  <a:pos x="817" y="20"/>
                </a:cxn>
                <a:cxn ang="0">
                  <a:pos x="616" y="8"/>
                </a:cxn>
                <a:cxn ang="0">
                  <a:pos x="383" y="64"/>
                </a:cxn>
                <a:cxn ang="0">
                  <a:pos x="182" y="190"/>
                </a:cxn>
                <a:cxn ang="0">
                  <a:pos x="35" y="400"/>
                </a:cxn>
                <a:cxn ang="0">
                  <a:pos x="3" y="691"/>
                </a:cxn>
                <a:cxn ang="0">
                  <a:pos x="74" y="877"/>
                </a:cxn>
                <a:cxn ang="0">
                  <a:pos x="212" y="1071"/>
                </a:cxn>
                <a:cxn ang="0">
                  <a:pos x="333" y="1260"/>
                </a:cxn>
                <a:cxn ang="0">
                  <a:pos x="369" y="1399"/>
                </a:cxn>
                <a:cxn ang="0">
                  <a:pos x="372" y="1716"/>
                </a:cxn>
                <a:cxn ang="0">
                  <a:pos x="435" y="1713"/>
                </a:cxn>
                <a:cxn ang="0">
                  <a:pos x="407" y="1684"/>
                </a:cxn>
                <a:cxn ang="0">
                  <a:pos x="371" y="1248"/>
                </a:cxn>
                <a:cxn ang="0">
                  <a:pos x="127" y="904"/>
                </a:cxn>
                <a:cxn ang="0">
                  <a:pos x="38" y="672"/>
                </a:cxn>
                <a:cxn ang="0">
                  <a:pos x="61" y="429"/>
                </a:cxn>
                <a:cxn ang="0">
                  <a:pos x="192" y="226"/>
                </a:cxn>
                <a:cxn ang="0">
                  <a:pos x="393" y="96"/>
                </a:cxn>
                <a:cxn ang="0">
                  <a:pos x="531" y="50"/>
                </a:cxn>
                <a:cxn ang="0">
                  <a:pos x="773" y="41"/>
                </a:cxn>
                <a:cxn ang="0">
                  <a:pos x="1065" y="152"/>
                </a:cxn>
                <a:cxn ang="0">
                  <a:pos x="1244" y="341"/>
                </a:cxn>
                <a:cxn ang="0">
                  <a:pos x="1313" y="615"/>
                </a:cxn>
                <a:cxn ang="0">
                  <a:pos x="1234" y="882"/>
                </a:cxn>
                <a:cxn ang="0">
                  <a:pos x="991" y="1226"/>
                </a:cxn>
                <a:cxn ang="0">
                  <a:pos x="949" y="1450"/>
                </a:cxn>
                <a:cxn ang="0">
                  <a:pos x="938" y="1698"/>
                </a:cxn>
                <a:cxn ang="0">
                  <a:pos x="942" y="1741"/>
                </a:cxn>
              </a:cxnLst>
              <a:rect l="0" t="0" r="r" b="b"/>
              <a:pathLst>
                <a:path w="1349" h="1741">
                  <a:moveTo>
                    <a:pt x="942" y="1741"/>
                  </a:moveTo>
                  <a:lnTo>
                    <a:pt x="944" y="1735"/>
                  </a:lnTo>
                  <a:lnTo>
                    <a:pt x="966" y="1722"/>
                  </a:lnTo>
                  <a:lnTo>
                    <a:pt x="977" y="1714"/>
                  </a:lnTo>
                  <a:lnTo>
                    <a:pt x="988" y="1664"/>
                  </a:lnTo>
                  <a:lnTo>
                    <a:pt x="994" y="1618"/>
                  </a:lnTo>
                  <a:lnTo>
                    <a:pt x="986" y="1372"/>
                  </a:lnTo>
                  <a:lnTo>
                    <a:pt x="997" y="1317"/>
                  </a:lnTo>
                  <a:lnTo>
                    <a:pt x="1018" y="1251"/>
                  </a:lnTo>
                  <a:lnTo>
                    <a:pt x="1036" y="1217"/>
                  </a:lnTo>
                  <a:lnTo>
                    <a:pt x="1077" y="1146"/>
                  </a:lnTo>
                  <a:lnTo>
                    <a:pt x="1172" y="1023"/>
                  </a:lnTo>
                  <a:lnTo>
                    <a:pt x="1223" y="956"/>
                  </a:lnTo>
                  <a:lnTo>
                    <a:pt x="1270" y="888"/>
                  </a:lnTo>
                  <a:lnTo>
                    <a:pt x="1296" y="837"/>
                  </a:lnTo>
                  <a:lnTo>
                    <a:pt x="1319" y="775"/>
                  </a:lnTo>
                  <a:lnTo>
                    <a:pt x="1340" y="695"/>
                  </a:lnTo>
                  <a:lnTo>
                    <a:pt x="1349" y="629"/>
                  </a:lnTo>
                  <a:lnTo>
                    <a:pt x="1343" y="507"/>
                  </a:lnTo>
                  <a:lnTo>
                    <a:pt x="1332" y="469"/>
                  </a:lnTo>
                  <a:lnTo>
                    <a:pt x="1288" y="350"/>
                  </a:lnTo>
                  <a:lnTo>
                    <a:pt x="1217" y="246"/>
                  </a:lnTo>
                  <a:lnTo>
                    <a:pt x="1145" y="173"/>
                  </a:lnTo>
                  <a:lnTo>
                    <a:pt x="1062" y="115"/>
                  </a:lnTo>
                  <a:lnTo>
                    <a:pt x="944" y="57"/>
                  </a:lnTo>
                  <a:lnTo>
                    <a:pt x="817" y="20"/>
                  </a:lnTo>
                  <a:lnTo>
                    <a:pt x="702" y="0"/>
                  </a:lnTo>
                  <a:lnTo>
                    <a:pt x="616" y="8"/>
                  </a:lnTo>
                  <a:lnTo>
                    <a:pt x="499" y="24"/>
                  </a:lnTo>
                  <a:lnTo>
                    <a:pt x="383" y="64"/>
                  </a:lnTo>
                  <a:lnTo>
                    <a:pt x="276" y="115"/>
                  </a:lnTo>
                  <a:lnTo>
                    <a:pt x="182" y="190"/>
                  </a:lnTo>
                  <a:lnTo>
                    <a:pt x="96" y="284"/>
                  </a:lnTo>
                  <a:lnTo>
                    <a:pt x="35" y="400"/>
                  </a:lnTo>
                  <a:lnTo>
                    <a:pt x="0" y="526"/>
                  </a:lnTo>
                  <a:lnTo>
                    <a:pt x="3" y="691"/>
                  </a:lnTo>
                  <a:lnTo>
                    <a:pt x="28" y="785"/>
                  </a:lnTo>
                  <a:lnTo>
                    <a:pt x="74" y="877"/>
                  </a:lnTo>
                  <a:lnTo>
                    <a:pt x="138" y="980"/>
                  </a:lnTo>
                  <a:lnTo>
                    <a:pt x="212" y="1071"/>
                  </a:lnTo>
                  <a:lnTo>
                    <a:pt x="284" y="1160"/>
                  </a:lnTo>
                  <a:lnTo>
                    <a:pt x="333" y="1260"/>
                  </a:lnTo>
                  <a:lnTo>
                    <a:pt x="358" y="1333"/>
                  </a:lnTo>
                  <a:lnTo>
                    <a:pt x="369" y="1399"/>
                  </a:lnTo>
                  <a:lnTo>
                    <a:pt x="364" y="1598"/>
                  </a:lnTo>
                  <a:lnTo>
                    <a:pt x="372" y="1716"/>
                  </a:lnTo>
                  <a:lnTo>
                    <a:pt x="422" y="1741"/>
                  </a:lnTo>
                  <a:lnTo>
                    <a:pt x="435" y="1713"/>
                  </a:lnTo>
                  <a:lnTo>
                    <a:pt x="418" y="1702"/>
                  </a:lnTo>
                  <a:lnTo>
                    <a:pt x="407" y="1684"/>
                  </a:lnTo>
                  <a:lnTo>
                    <a:pt x="404" y="1389"/>
                  </a:lnTo>
                  <a:lnTo>
                    <a:pt x="371" y="1248"/>
                  </a:lnTo>
                  <a:lnTo>
                    <a:pt x="302" y="1125"/>
                  </a:lnTo>
                  <a:lnTo>
                    <a:pt x="127" y="904"/>
                  </a:lnTo>
                  <a:lnTo>
                    <a:pt x="69" y="791"/>
                  </a:lnTo>
                  <a:lnTo>
                    <a:pt x="38" y="672"/>
                  </a:lnTo>
                  <a:lnTo>
                    <a:pt x="31" y="548"/>
                  </a:lnTo>
                  <a:lnTo>
                    <a:pt x="61" y="429"/>
                  </a:lnTo>
                  <a:lnTo>
                    <a:pt x="115" y="320"/>
                  </a:lnTo>
                  <a:lnTo>
                    <a:pt x="192" y="226"/>
                  </a:lnTo>
                  <a:lnTo>
                    <a:pt x="281" y="152"/>
                  </a:lnTo>
                  <a:lnTo>
                    <a:pt x="393" y="96"/>
                  </a:lnTo>
                  <a:lnTo>
                    <a:pt x="462" y="66"/>
                  </a:lnTo>
                  <a:lnTo>
                    <a:pt x="531" y="50"/>
                  </a:lnTo>
                  <a:lnTo>
                    <a:pt x="650" y="38"/>
                  </a:lnTo>
                  <a:lnTo>
                    <a:pt x="773" y="41"/>
                  </a:lnTo>
                  <a:lnTo>
                    <a:pt x="945" y="89"/>
                  </a:lnTo>
                  <a:lnTo>
                    <a:pt x="1065" y="152"/>
                  </a:lnTo>
                  <a:lnTo>
                    <a:pt x="1167" y="235"/>
                  </a:lnTo>
                  <a:lnTo>
                    <a:pt x="1244" y="341"/>
                  </a:lnTo>
                  <a:lnTo>
                    <a:pt x="1300" y="472"/>
                  </a:lnTo>
                  <a:lnTo>
                    <a:pt x="1313" y="615"/>
                  </a:lnTo>
                  <a:lnTo>
                    <a:pt x="1291" y="753"/>
                  </a:lnTo>
                  <a:lnTo>
                    <a:pt x="1234" y="882"/>
                  </a:lnTo>
                  <a:lnTo>
                    <a:pt x="1062" y="1111"/>
                  </a:lnTo>
                  <a:lnTo>
                    <a:pt x="991" y="1226"/>
                  </a:lnTo>
                  <a:lnTo>
                    <a:pt x="956" y="1367"/>
                  </a:lnTo>
                  <a:lnTo>
                    <a:pt x="949" y="1450"/>
                  </a:lnTo>
                  <a:lnTo>
                    <a:pt x="945" y="1636"/>
                  </a:lnTo>
                  <a:lnTo>
                    <a:pt x="938" y="1698"/>
                  </a:lnTo>
                  <a:lnTo>
                    <a:pt x="917" y="1713"/>
                  </a:lnTo>
                  <a:lnTo>
                    <a:pt x="942" y="1741"/>
                  </a:lnTo>
                  <a:close/>
                </a:path>
              </a:pathLst>
            </a:custGeom>
            <a:solidFill>
              <a:srgbClr val="FFFF00"/>
            </a:solidFill>
            <a:ln w="9525">
              <a:solidFill>
                <a:schemeClr val="bg2"/>
              </a:solidFill>
              <a:round/>
              <a:headEnd/>
              <a:tailEnd/>
            </a:ln>
          </p:spPr>
          <p:txBody>
            <a:bodyPr/>
            <a:lstStyle/>
            <a:p>
              <a:endParaRPr lang="en-US"/>
            </a:p>
          </p:txBody>
        </p:sp>
        <p:sp>
          <p:nvSpPr>
            <p:cNvPr id="524294" name="Freeform 6"/>
            <p:cNvSpPr>
              <a:spLocks/>
            </p:cNvSpPr>
            <p:nvPr/>
          </p:nvSpPr>
          <p:spPr bwMode="auto">
            <a:xfrm>
              <a:off x="3962" y="1013"/>
              <a:ext cx="1330" cy="1673"/>
            </a:xfrm>
            <a:custGeom>
              <a:avLst/>
              <a:gdLst/>
              <a:ahLst/>
              <a:cxnLst>
                <a:cxn ang="0">
                  <a:pos x="886" y="1675"/>
                </a:cxn>
                <a:cxn ang="0">
                  <a:pos x="907" y="1660"/>
                </a:cxn>
                <a:cxn ang="0">
                  <a:pos x="914" y="1598"/>
                </a:cxn>
                <a:cxn ang="0">
                  <a:pos x="918" y="1412"/>
                </a:cxn>
                <a:cxn ang="0">
                  <a:pos x="925" y="1329"/>
                </a:cxn>
                <a:cxn ang="0">
                  <a:pos x="960" y="1188"/>
                </a:cxn>
                <a:cxn ang="0">
                  <a:pos x="1031" y="1073"/>
                </a:cxn>
                <a:cxn ang="0">
                  <a:pos x="1203" y="844"/>
                </a:cxn>
                <a:cxn ang="0">
                  <a:pos x="1260" y="715"/>
                </a:cxn>
                <a:cxn ang="0">
                  <a:pos x="1282" y="577"/>
                </a:cxn>
                <a:cxn ang="0">
                  <a:pos x="1269" y="434"/>
                </a:cxn>
                <a:cxn ang="0">
                  <a:pos x="1213" y="303"/>
                </a:cxn>
                <a:cxn ang="0">
                  <a:pos x="1136" y="197"/>
                </a:cxn>
                <a:cxn ang="0">
                  <a:pos x="1034" y="114"/>
                </a:cxn>
                <a:cxn ang="0">
                  <a:pos x="914" y="51"/>
                </a:cxn>
                <a:cxn ang="0">
                  <a:pos x="742" y="3"/>
                </a:cxn>
                <a:cxn ang="0">
                  <a:pos x="619" y="0"/>
                </a:cxn>
                <a:cxn ang="0">
                  <a:pos x="500" y="12"/>
                </a:cxn>
                <a:cxn ang="0">
                  <a:pos x="431" y="28"/>
                </a:cxn>
                <a:cxn ang="0">
                  <a:pos x="362" y="58"/>
                </a:cxn>
                <a:cxn ang="0">
                  <a:pos x="250" y="114"/>
                </a:cxn>
                <a:cxn ang="0">
                  <a:pos x="161" y="188"/>
                </a:cxn>
                <a:cxn ang="0">
                  <a:pos x="84" y="282"/>
                </a:cxn>
                <a:cxn ang="0">
                  <a:pos x="30" y="391"/>
                </a:cxn>
                <a:cxn ang="0">
                  <a:pos x="0" y="510"/>
                </a:cxn>
                <a:cxn ang="0">
                  <a:pos x="7" y="634"/>
                </a:cxn>
                <a:cxn ang="0">
                  <a:pos x="38" y="753"/>
                </a:cxn>
                <a:cxn ang="0">
                  <a:pos x="96" y="866"/>
                </a:cxn>
                <a:cxn ang="0">
                  <a:pos x="271" y="1087"/>
                </a:cxn>
                <a:cxn ang="0">
                  <a:pos x="340" y="1210"/>
                </a:cxn>
                <a:cxn ang="0">
                  <a:pos x="373" y="1351"/>
                </a:cxn>
                <a:cxn ang="0">
                  <a:pos x="376" y="1646"/>
                </a:cxn>
                <a:cxn ang="0">
                  <a:pos x="387" y="1664"/>
                </a:cxn>
                <a:cxn ang="0">
                  <a:pos x="404" y="1675"/>
                </a:cxn>
                <a:cxn ang="0">
                  <a:pos x="886" y="1675"/>
                </a:cxn>
              </a:cxnLst>
              <a:rect l="0" t="0" r="r" b="b"/>
              <a:pathLst>
                <a:path w="1282" h="1675">
                  <a:moveTo>
                    <a:pt x="886" y="1675"/>
                  </a:moveTo>
                  <a:lnTo>
                    <a:pt x="907" y="1660"/>
                  </a:lnTo>
                  <a:lnTo>
                    <a:pt x="914" y="1598"/>
                  </a:lnTo>
                  <a:lnTo>
                    <a:pt x="918" y="1412"/>
                  </a:lnTo>
                  <a:lnTo>
                    <a:pt x="925" y="1329"/>
                  </a:lnTo>
                  <a:lnTo>
                    <a:pt x="960" y="1188"/>
                  </a:lnTo>
                  <a:lnTo>
                    <a:pt x="1031" y="1073"/>
                  </a:lnTo>
                  <a:lnTo>
                    <a:pt x="1203" y="844"/>
                  </a:lnTo>
                  <a:lnTo>
                    <a:pt x="1260" y="715"/>
                  </a:lnTo>
                  <a:lnTo>
                    <a:pt x="1282" y="577"/>
                  </a:lnTo>
                  <a:lnTo>
                    <a:pt x="1269" y="434"/>
                  </a:lnTo>
                  <a:lnTo>
                    <a:pt x="1213" y="303"/>
                  </a:lnTo>
                  <a:lnTo>
                    <a:pt x="1136" y="197"/>
                  </a:lnTo>
                  <a:lnTo>
                    <a:pt x="1034" y="114"/>
                  </a:lnTo>
                  <a:lnTo>
                    <a:pt x="914" y="51"/>
                  </a:lnTo>
                  <a:lnTo>
                    <a:pt x="742" y="3"/>
                  </a:lnTo>
                  <a:lnTo>
                    <a:pt x="619" y="0"/>
                  </a:lnTo>
                  <a:lnTo>
                    <a:pt x="500" y="12"/>
                  </a:lnTo>
                  <a:lnTo>
                    <a:pt x="431" y="28"/>
                  </a:lnTo>
                  <a:lnTo>
                    <a:pt x="362" y="58"/>
                  </a:lnTo>
                  <a:lnTo>
                    <a:pt x="250" y="114"/>
                  </a:lnTo>
                  <a:lnTo>
                    <a:pt x="161" y="188"/>
                  </a:lnTo>
                  <a:lnTo>
                    <a:pt x="84" y="282"/>
                  </a:lnTo>
                  <a:lnTo>
                    <a:pt x="30" y="391"/>
                  </a:lnTo>
                  <a:lnTo>
                    <a:pt x="0" y="510"/>
                  </a:lnTo>
                  <a:lnTo>
                    <a:pt x="7" y="634"/>
                  </a:lnTo>
                  <a:lnTo>
                    <a:pt x="38" y="753"/>
                  </a:lnTo>
                  <a:lnTo>
                    <a:pt x="96" y="866"/>
                  </a:lnTo>
                  <a:lnTo>
                    <a:pt x="271" y="1087"/>
                  </a:lnTo>
                  <a:lnTo>
                    <a:pt x="340" y="1210"/>
                  </a:lnTo>
                  <a:lnTo>
                    <a:pt x="373" y="1351"/>
                  </a:lnTo>
                  <a:lnTo>
                    <a:pt x="376" y="1646"/>
                  </a:lnTo>
                  <a:lnTo>
                    <a:pt x="387" y="1664"/>
                  </a:lnTo>
                  <a:lnTo>
                    <a:pt x="404" y="1675"/>
                  </a:lnTo>
                  <a:lnTo>
                    <a:pt x="886" y="1675"/>
                  </a:lnTo>
                  <a:close/>
                </a:path>
              </a:pathLst>
            </a:custGeom>
            <a:solidFill>
              <a:srgbClr val="FFFF66"/>
            </a:solidFill>
            <a:ln w="9525">
              <a:noFill/>
              <a:round/>
              <a:headEnd/>
              <a:tailEnd/>
            </a:ln>
          </p:spPr>
          <p:txBody>
            <a:bodyPr/>
            <a:lstStyle/>
            <a:p>
              <a:endParaRPr lang="en-US"/>
            </a:p>
          </p:txBody>
        </p:sp>
        <p:sp>
          <p:nvSpPr>
            <p:cNvPr id="524295" name="Freeform 7"/>
            <p:cNvSpPr>
              <a:spLocks/>
            </p:cNvSpPr>
            <p:nvPr/>
          </p:nvSpPr>
          <p:spPr bwMode="auto">
            <a:xfrm>
              <a:off x="4401" y="1071"/>
              <a:ext cx="783" cy="1569"/>
            </a:xfrm>
            <a:custGeom>
              <a:avLst/>
              <a:gdLst/>
              <a:ahLst/>
              <a:cxnLst>
                <a:cxn ang="0">
                  <a:pos x="256" y="0"/>
                </a:cxn>
                <a:cxn ang="0">
                  <a:pos x="403" y="106"/>
                </a:cxn>
                <a:cxn ang="0">
                  <a:pos x="466" y="172"/>
                </a:cxn>
                <a:cxn ang="0">
                  <a:pos x="518" y="246"/>
                </a:cxn>
                <a:cxn ang="0">
                  <a:pos x="548" y="314"/>
                </a:cxn>
                <a:cxn ang="0">
                  <a:pos x="555" y="387"/>
                </a:cxn>
                <a:cxn ang="0">
                  <a:pos x="548" y="461"/>
                </a:cxn>
                <a:cxn ang="0">
                  <a:pos x="529" y="533"/>
                </a:cxn>
                <a:cxn ang="0">
                  <a:pos x="466" y="653"/>
                </a:cxn>
                <a:cxn ang="0">
                  <a:pos x="298" y="868"/>
                </a:cxn>
                <a:cxn ang="0">
                  <a:pos x="229" y="987"/>
                </a:cxn>
                <a:cxn ang="0">
                  <a:pos x="190" y="1110"/>
                </a:cxn>
                <a:cxn ang="0">
                  <a:pos x="152" y="1499"/>
                </a:cxn>
                <a:cxn ang="0">
                  <a:pos x="0" y="1568"/>
                </a:cxn>
                <a:cxn ang="0">
                  <a:pos x="403" y="1571"/>
                </a:cxn>
                <a:cxn ang="0">
                  <a:pos x="422" y="1213"/>
                </a:cxn>
                <a:cxn ang="0">
                  <a:pos x="474" y="1077"/>
                </a:cxn>
                <a:cxn ang="0">
                  <a:pos x="555" y="953"/>
                </a:cxn>
                <a:cxn ang="0">
                  <a:pos x="648" y="838"/>
                </a:cxn>
                <a:cxn ang="0">
                  <a:pos x="709" y="734"/>
                </a:cxn>
                <a:cxn ang="0">
                  <a:pos x="747" y="612"/>
                </a:cxn>
                <a:cxn ang="0">
                  <a:pos x="755" y="490"/>
                </a:cxn>
                <a:cxn ang="0">
                  <a:pos x="736" y="369"/>
                </a:cxn>
                <a:cxn ang="0">
                  <a:pos x="672" y="245"/>
                </a:cxn>
                <a:cxn ang="0">
                  <a:pos x="577" y="143"/>
                </a:cxn>
                <a:cxn ang="0">
                  <a:pos x="460" y="69"/>
                </a:cxn>
                <a:cxn ang="0">
                  <a:pos x="332" y="19"/>
                </a:cxn>
                <a:cxn ang="0">
                  <a:pos x="256" y="0"/>
                </a:cxn>
              </a:cxnLst>
              <a:rect l="0" t="0" r="r" b="b"/>
              <a:pathLst>
                <a:path w="755" h="1571">
                  <a:moveTo>
                    <a:pt x="256" y="0"/>
                  </a:moveTo>
                  <a:lnTo>
                    <a:pt x="403" y="106"/>
                  </a:lnTo>
                  <a:lnTo>
                    <a:pt x="466" y="172"/>
                  </a:lnTo>
                  <a:lnTo>
                    <a:pt x="518" y="246"/>
                  </a:lnTo>
                  <a:lnTo>
                    <a:pt x="548" y="314"/>
                  </a:lnTo>
                  <a:lnTo>
                    <a:pt x="555" y="387"/>
                  </a:lnTo>
                  <a:lnTo>
                    <a:pt x="548" y="461"/>
                  </a:lnTo>
                  <a:lnTo>
                    <a:pt x="529" y="533"/>
                  </a:lnTo>
                  <a:lnTo>
                    <a:pt x="466" y="653"/>
                  </a:lnTo>
                  <a:lnTo>
                    <a:pt x="298" y="868"/>
                  </a:lnTo>
                  <a:lnTo>
                    <a:pt x="229" y="987"/>
                  </a:lnTo>
                  <a:lnTo>
                    <a:pt x="190" y="1110"/>
                  </a:lnTo>
                  <a:lnTo>
                    <a:pt x="152" y="1499"/>
                  </a:lnTo>
                  <a:lnTo>
                    <a:pt x="0" y="1568"/>
                  </a:lnTo>
                  <a:lnTo>
                    <a:pt x="403" y="1571"/>
                  </a:lnTo>
                  <a:lnTo>
                    <a:pt x="422" y="1213"/>
                  </a:lnTo>
                  <a:lnTo>
                    <a:pt x="474" y="1077"/>
                  </a:lnTo>
                  <a:lnTo>
                    <a:pt x="555" y="953"/>
                  </a:lnTo>
                  <a:lnTo>
                    <a:pt x="648" y="838"/>
                  </a:lnTo>
                  <a:lnTo>
                    <a:pt x="709" y="734"/>
                  </a:lnTo>
                  <a:lnTo>
                    <a:pt x="747" y="612"/>
                  </a:lnTo>
                  <a:lnTo>
                    <a:pt x="755" y="490"/>
                  </a:lnTo>
                  <a:lnTo>
                    <a:pt x="736" y="369"/>
                  </a:lnTo>
                  <a:lnTo>
                    <a:pt x="672" y="245"/>
                  </a:lnTo>
                  <a:lnTo>
                    <a:pt x="577" y="143"/>
                  </a:lnTo>
                  <a:lnTo>
                    <a:pt x="460" y="69"/>
                  </a:lnTo>
                  <a:lnTo>
                    <a:pt x="332" y="19"/>
                  </a:lnTo>
                  <a:lnTo>
                    <a:pt x="256" y="0"/>
                  </a:lnTo>
                  <a:close/>
                </a:path>
              </a:pathLst>
            </a:custGeom>
            <a:solidFill>
              <a:srgbClr val="FFFFCC"/>
            </a:solidFill>
            <a:ln w="9525">
              <a:noFill/>
              <a:round/>
              <a:headEnd/>
              <a:tailEnd/>
            </a:ln>
          </p:spPr>
          <p:txBody>
            <a:bodyPr/>
            <a:lstStyle/>
            <a:p>
              <a:endParaRPr lang="en-US"/>
            </a:p>
          </p:txBody>
        </p:sp>
        <p:sp>
          <p:nvSpPr>
            <p:cNvPr id="524296" name="Freeform 8"/>
            <p:cNvSpPr>
              <a:spLocks/>
            </p:cNvSpPr>
            <p:nvPr/>
          </p:nvSpPr>
          <p:spPr bwMode="auto">
            <a:xfrm>
              <a:off x="4055" y="1171"/>
              <a:ext cx="362" cy="1254"/>
            </a:xfrm>
            <a:custGeom>
              <a:avLst/>
              <a:gdLst/>
              <a:ahLst/>
              <a:cxnLst>
                <a:cxn ang="0">
                  <a:pos x="134" y="120"/>
                </a:cxn>
                <a:cxn ang="0">
                  <a:pos x="206" y="0"/>
                </a:cxn>
                <a:cxn ang="0">
                  <a:pos x="107" y="116"/>
                </a:cxn>
                <a:cxn ang="0">
                  <a:pos x="39" y="225"/>
                </a:cxn>
                <a:cxn ang="0">
                  <a:pos x="11" y="322"/>
                </a:cxn>
                <a:cxn ang="0">
                  <a:pos x="0" y="437"/>
                </a:cxn>
                <a:cxn ang="0">
                  <a:pos x="19" y="551"/>
                </a:cxn>
                <a:cxn ang="0">
                  <a:pos x="77" y="677"/>
                </a:cxn>
                <a:cxn ang="0">
                  <a:pos x="237" y="900"/>
                </a:cxn>
                <a:cxn ang="0">
                  <a:pos x="298" y="1025"/>
                </a:cxn>
                <a:cxn ang="0">
                  <a:pos x="327" y="1140"/>
                </a:cxn>
                <a:cxn ang="0">
                  <a:pos x="349" y="1256"/>
                </a:cxn>
                <a:cxn ang="0">
                  <a:pos x="333" y="1055"/>
                </a:cxn>
                <a:cxn ang="0">
                  <a:pos x="311" y="929"/>
                </a:cxn>
                <a:cxn ang="0">
                  <a:pos x="240" y="784"/>
                </a:cxn>
                <a:cxn ang="0">
                  <a:pos x="167" y="661"/>
                </a:cxn>
                <a:cxn ang="0">
                  <a:pos x="99" y="531"/>
                </a:cxn>
                <a:cxn ang="0">
                  <a:pos x="75" y="394"/>
                </a:cxn>
                <a:cxn ang="0">
                  <a:pos x="88" y="253"/>
                </a:cxn>
                <a:cxn ang="0">
                  <a:pos x="134" y="120"/>
                </a:cxn>
              </a:cxnLst>
              <a:rect l="0" t="0" r="r" b="b"/>
              <a:pathLst>
                <a:path w="349" h="1256">
                  <a:moveTo>
                    <a:pt x="134" y="120"/>
                  </a:moveTo>
                  <a:lnTo>
                    <a:pt x="206" y="0"/>
                  </a:lnTo>
                  <a:lnTo>
                    <a:pt x="107" y="116"/>
                  </a:lnTo>
                  <a:lnTo>
                    <a:pt x="39" y="225"/>
                  </a:lnTo>
                  <a:lnTo>
                    <a:pt x="11" y="322"/>
                  </a:lnTo>
                  <a:lnTo>
                    <a:pt x="0" y="437"/>
                  </a:lnTo>
                  <a:lnTo>
                    <a:pt x="19" y="551"/>
                  </a:lnTo>
                  <a:lnTo>
                    <a:pt x="77" y="677"/>
                  </a:lnTo>
                  <a:lnTo>
                    <a:pt x="237" y="900"/>
                  </a:lnTo>
                  <a:lnTo>
                    <a:pt x="298" y="1025"/>
                  </a:lnTo>
                  <a:lnTo>
                    <a:pt x="327" y="1140"/>
                  </a:lnTo>
                  <a:lnTo>
                    <a:pt x="349" y="1256"/>
                  </a:lnTo>
                  <a:lnTo>
                    <a:pt x="333" y="1055"/>
                  </a:lnTo>
                  <a:lnTo>
                    <a:pt x="311" y="929"/>
                  </a:lnTo>
                  <a:lnTo>
                    <a:pt x="240" y="784"/>
                  </a:lnTo>
                  <a:lnTo>
                    <a:pt x="167" y="661"/>
                  </a:lnTo>
                  <a:lnTo>
                    <a:pt x="99" y="531"/>
                  </a:lnTo>
                  <a:lnTo>
                    <a:pt x="75" y="394"/>
                  </a:lnTo>
                  <a:lnTo>
                    <a:pt x="88" y="253"/>
                  </a:lnTo>
                  <a:lnTo>
                    <a:pt x="134" y="120"/>
                  </a:lnTo>
                  <a:close/>
                </a:path>
              </a:pathLst>
            </a:custGeom>
            <a:solidFill>
              <a:srgbClr val="FFFFCC"/>
            </a:solidFill>
            <a:ln w="9525">
              <a:noFill/>
              <a:round/>
              <a:headEnd/>
              <a:tailEnd/>
            </a:ln>
          </p:spPr>
          <p:txBody>
            <a:bodyPr/>
            <a:lstStyle/>
            <a:p>
              <a:endParaRPr lang="en-US"/>
            </a:p>
          </p:txBody>
        </p:sp>
        <p:sp>
          <p:nvSpPr>
            <p:cNvPr id="524297" name="Freeform 9"/>
            <p:cNvSpPr>
              <a:spLocks/>
            </p:cNvSpPr>
            <p:nvPr/>
          </p:nvSpPr>
          <p:spPr bwMode="auto">
            <a:xfrm>
              <a:off x="4349" y="2688"/>
              <a:ext cx="543" cy="661"/>
            </a:xfrm>
            <a:custGeom>
              <a:avLst/>
              <a:gdLst/>
              <a:ahLst/>
              <a:cxnLst>
                <a:cxn ang="0">
                  <a:pos x="499" y="0"/>
                </a:cxn>
                <a:cxn ang="0">
                  <a:pos x="4" y="28"/>
                </a:cxn>
                <a:cxn ang="0">
                  <a:pos x="28" y="55"/>
                </a:cxn>
                <a:cxn ang="0">
                  <a:pos x="298" y="31"/>
                </a:cxn>
                <a:cxn ang="0">
                  <a:pos x="28" y="55"/>
                </a:cxn>
                <a:cxn ang="0">
                  <a:pos x="72" y="100"/>
                </a:cxn>
                <a:cxn ang="0">
                  <a:pos x="0" y="171"/>
                </a:cxn>
                <a:cxn ang="0">
                  <a:pos x="28" y="131"/>
                </a:cxn>
                <a:cxn ang="0">
                  <a:pos x="298" y="155"/>
                </a:cxn>
                <a:cxn ang="0">
                  <a:pos x="0" y="171"/>
                </a:cxn>
                <a:cxn ang="0">
                  <a:pos x="1" y="235"/>
                </a:cxn>
                <a:cxn ang="0">
                  <a:pos x="28" y="262"/>
                </a:cxn>
                <a:cxn ang="0">
                  <a:pos x="298" y="240"/>
                </a:cxn>
                <a:cxn ang="0">
                  <a:pos x="28" y="262"/>
                </a:cxn>
                <a:cxn ang="0">
                  <a:pos x="66" y="318"/>
                </a:cxn>
                <a:cxn ang="0">
                  <a:pos x="4" y="389"/>
                </a:cxn>
                <a:cxn ang="0">
                  <a:pos x="28" y="348"/>
                </a:cxn>
                <a:cxn ang="0">
                  <a:pos x="298" y="372"/>
                </a:cxn>
                <a:cxn ang="0">
                  <a:pos x="4" y="389"/>
                </a:cxn>
                <a:cxn ang="0">
                  <a:pos x="4" y="442"/>
                </a:cxn>
                <a:cxn ang="0">
                  <a:pos x="28" y="472"/>
                </a:cxn>
                <a:cxn ang="0">
                  <a:pos x="298" y="447"/>
                </a:cxn>
                <a:cxn ang="0">
                  <a:pos x="28" y="472"/>
                </a:cxn>
                <a:cxn ang="0">
                  <a:pos x="58" y="527"/>
                </a:cxn>
                <a:cxn ang="0">
                  <a:pos x="116" y="569"/>
                </a:cxn>
                <a:cxn ang="0">
                  <a:pos x="298" y="547"/>
                </a:cxn>
                <a:cxn ang="0">
                  <a:pos x="116" y="569"/>
                </a:cxn>
                <a:cxn ang="0">
                  <a:pos x="169" y="602"/>
                </a:cxn>
                <a:cxn ang="0">
                  <a:pos x="201" y="620"/>
                </a:cxn>
                <a:cxn ang="0">
                  <a:pos x="298" y="599"/>
                </a:cxn>
                <a:cxn ang="0">
                  <a:pos x="201" y="620"/>
                </a:cxn>
                <a:cxn ang="0">
                  <a:pos x="330" y="659"/>
                </a:cxn>
                <a:cxn ang="0">
                  <a:pos x="446" y="602"/>
                </a:cxn>
                <a:cxn ang="0">
                  <a:pos x="524" y="497"/>
                </a:cxn>
                <a:cxn ang="0">
                  <a:pos x="455" y="419"/>
                </a:cxn>
                <a:cxn ang="0">
                  <a:pos x="524" y="346"/>
                </a:cxn>
                <a:cxn ang="0">
                  <a:pos x="524" y="288"/>
                </a:cxn>
                <a:cxn ang="0">
                  <a:pos x="458" y="215"/>
                </a:cxn>
                <a:cxn ang="0">
                  <a:pos x="524" y="142"/>
                </a:cxn>
                <a:cxn ang="0">
                  <a:pos x="524" y="76"/>
                </a:cxn>
              </a:cxnLst>
              <a:rect l="0" t="0" r="r" b="b"/>
              <a:pathLst>
                <a:path w="524" h="662">
                  <a:moveTo>
                    <a:pt x="524" y="28"/>
                  </a:moveTo>
                  <a:lnTo>
                    <a:pt x="499" y="0"/>
                  </a:lnTo>
                  <a:lnTo>
                    <a:pt x="17" y="0"/>
                  </a:lnTo>
                  <a:lnTo>
                    <a:pt x="4" y="28"/>
                  </a:lnTo>
                  <a:lnTo>
                    <a:pt x="4" y="72"/>
                  </a:lnTo>
                  <a:lnTo>
                    <a:pt x="28" y="55"/>
                  </a:lnTo>
                  <a:lnTo>
                    <a:pt x="28" y="31"/>
                  </a:lnTo>
                  <a:lnTo>
                    <a:pt x="298" y="31"/>
                  </a:lnTo>
                  <a:lnTo>
                    <a:pt x="298" y="55"/>
                  </a:lnTo>
                  <a:lnTo>
                    <a:pt x="28" y="55"/>
                  </a:lnTo>
                  <a:lnTo>
                    <a:pt x="4" y="72"/>
                  </a:lnTo>
                  <a:lnTo>
                    <a:pt x="72" y="100"/>
                  </a:lnTo>
                  <a:lnTo>
                    <a:pt x="0" y="130"/>
                  </a:lnTo>
                  <a:lnTo>
                    <a:pt x="0" y="171"/>
                  </a:lnTo>
                  <a:lnTo>
                    <a:pt x="28" y="155"/>
                  </a:lnTo>
                  <a:lnTo>
                    <a:pt x="28" y="131"/>
                  </a:lnTo>
                  <a:lnTo>
                    <a:pt x="298" y="131"/>
                  </a:lnTo>
                  <a:lnTo>
                    <a:pt x="298" y="155"/>
                  </a:lnTo>
                  <a:lnTo>
                    <a:pt x="28" y="155"/>
                  </a:lnTo>
                  <a:lnTo>
                    <a:pt x="0" y="171"/>
                  </a:lnTo>
                  <a:lnTo>
                    <a:pt x="66" y="202"/>
                  </a:lnTo>
                  <a:lnTo>
                    <a:pt x="1" y="235"/>
                  </a:lnTo>
                  <a:lnTo>
                    <a:pt x="1" y="284"/>
                  </a:lnTo>
                  <a:lnTo>
                    <a:pt x="28" y="262"/>
                  </a:lnTo>
                  <a:lnTo>
                    <a:pt x="28" y="240"/>
                  </a:lnTo>
                  <a:lnTo>
                    <a:pt x="298" y="240"/>
                  </a:lnTo>
                  <a:lnTo>
                    <a:pt x="298" y="262"/>
                  </a:lnTo>
                  <a:lnTo>
                    <a:pt x="28" y="262"/>
                  </a:lnTo>
                  <a:lnTo>
                    <a:pt x="1" y="284"/>
                  </a:lnTo>
                  <a:lnTo>
                    <a:pt x="66" y="318"/>
                  </a:lnTo>
                  <a:lnTo>
                    <a:pt x="4" y="348"/>
                  </a:lnTo>
                  <a:lnTo>
                    <a:pt x="4" y="389"/>
                  </a:lnTo>
                  <a:lnTo>
                    <a:pt x="28" y="372"/>
                  </a:lnTo>
                  <a:lnTo>
                    <a:pt x="28" y="348"/>
                  </a:lnTo>
                  <a:lnTo>
                    <a:pt x="298" y="348"/>
                  </a:lnTo>
                  <a:lnTo>
                    <a:pt x="298" y="372"/>
                  </a:lnTo>
                  <a:lnTo>
                    <a:pt x="28" y="372"/>
                  </a:lnTo>
                  <a:lnTo>
                    <a:pt x="4" y="389"/>
                  </a:lnTo>
                  <a:lnTo>
                    <a:pt x="66" y="416"/>
                  </a:lnTo>
                  <a:lnTo>
                    <a:pt x="4" y="442"/>
                  </a:lnTo>
                  <a:lnTo>
                    <a:pt x="4" y="496"/>
                  </a:lnTo>
                  <a:lnTo>
                    <a:pt x="28" y="472"/>
                  </a:lnTo>
                  <a:lnTo>
                    <a:pt x="28" y="447"/>
                  </a:lnTo>
                  <a:lnTo>
                    <a:pt x="298" y="447"/>
                  </a:lnTo>
                  <a:lnTo>
                    <a:pt x="298" y="472"/>
                  </a:lnTo>
                  <a:lnTo>
                    <a:pt x="28" y="472"/>
                  </a:lnTo>
                  <a:lnTo>
                    <a:pt x="4" y="496"/>
                  </a:lnTo>
                  <a:lnTo>
                    <a:pt x="58" y="527"/>
                  </a:lnTo>
                  <a:lnTo>
                    <a:pt x="58" y="602"/>
                  </a:lnTo>
                  <a:lnTo>
                    <a:pt x="116" y="569"/>
                  </a:lnTo>
                  <a:lnTo>
                    <a:pt x="116" y="547"/>
                  </a:lnTo>
                  <a:lnTo>
                    <a:pt x="298" y="547"/>
                  </a:lnTo>
                  <a:lnTo>
                    <a:pt x="298" y="569"/>
                  </a:lnTo>
                  <a:lnTo>
                    <a:pt x="116" y="569"/>
                  </a:lnTo>
                  <a:lnTo>
                    <a:pt x="58" y="602"/>
                  </a:lnTo>
                  <a:lnTo>
                    <a:pt x="169" y="602"/>
                  </a:lnTo>
                  <a:lnTo>
                    <a:pt x="169" y="662"/>
                  </a:lnTo>
                  <a:lnTo>
                    <a:pt x="201" y="620"/>
                  </a:lnTo>
                  <a:lnTo>
                    <a:pt x="201" y="599"/>
                  </a:lnTo>
                  <a:lnTo>
                    <a:pt x="298" y="599"/>
                  </a:lnTo>
                  <a:lnTo>
                    <a:pt x="298" y="620"/>
                  </a:lnTo>
                  <a:lnTo>
                    <a:pt x="201" y="620"/>
                  </a:lnTo>
                  <a:lnTo>
                    <a:pt x="169" y="662"/>
                  </a:lnTo>
                  <a:lnTo>
                    <a:pt x="330" y="659"/>
                  </a:lnTo>
                  <a:lnTo>
                    <a:pt x="330" y="602"/>
                  </a:lnTo>
                  <a:lnTo>
                    <a:pt x="446" y="602"/>
                  </a:lnTo>
                  <a:lnTo>
                    <a:pt x="447" y="530"/>
                  </a:lnTo>
                  <a:lnTo>
                    <a:pt x="524" y="497"/>
                  </a:lnTo>
                  <a:lnTo>
                    <a:pt x="524" y="450"/>
                  </a:lnTo>
                  <a:lnTo>
                    <a:pt x="455" y="419"/>
                  </a:lnTo>
                  <a:lnTo>
                    <a:pt x="524" y="394"/>
                  </a:lnTo>
                  <a:lnTo>
                    <a:pt x="524" y="346"/>
                  </a:lnTo>
                  <a:lnTo>
                    <a:pt x="455" y="323"/>
                  </a:lnTo>
                  <a:lnTo>
                    <a:pt x="524" y="288"/>
                  </a:lnTo>
                  <a:lnTo>
                    <a:pt x="524" y="244"/>
                  </a:lnTo>
                  <a:lnTo>
                    <a:pt x="458" y="215"/>
                  </a:lnTo>
                  <a:lnTo>
                    <a:pt x="524" y="185"/>
                  </a:lnTo>
                  <a:lnTo>
                    <a:pt x="524" y="142"/>
                  </a:lnTo>
                  <a:lnTo>
                    <a:pt x="455" y="108"/>
                  </a:lnTo>
                  <a:lnTo>
                    <a:pt x="524" y="76"/>
                  </a:lnTo>
                  <a:lnTo>
                    <a:pt x="524" y="28"/>
                  </a:lnTo>
                  <a:close/>
                </a:path>
              </a:pathLst>
            </a:custGeom>
            <a:solidFill>
              <a:srgbClr val="999999"/>
            </a:solidFill>
            <a:ln w="9525">
              <a:solidFill>
                <a:schemeClr val="bg2"/>
              </a:solidFill>
              <a:round/>
              <a:headEnd/>
              <a:tailEnd/>
            </a:ln>
          </p:spPr>
          <p:txBody>
            <a:bodyPr/>
            <a:lstStyle/>
            <a:p>
              <a:endParaRPr lang="en-US"/>
            </a:p>
          </p:txBody>
        </p:sp>
        <p:sp>
          <p:nvSpPr>
            <p:cNvPr id="524298" name="Rectangle 10"/>
            <p:cNvSpPr>
              <a:spLocks noChangeArrowheads="1"/>
            </p:cNvSpPr>
            <p:nvPr/>
          </p:nvSpPr>
          <p:spPr bwMode="auto">
            <a:xfrm>
              <a:off x="4377" y="3135"/>
              <a:ext cx="280" cy="47"/>
            </a:xfrm>
            <a:prstGeom prst="rect">
              <a:avLst/>
            </a:prstGeom>
            <a:solidFill>
              <a:srgbClr val="E5E5E5"/>
            </a:solidFill>
            <a:ln w="9525">
              <a:noFill/>
              <a:miter lim="800000"/>
              <a:headEnd/>
              <a:tailEnd/>
            </a:ln>
          </p:spPr>
          <p:txBody>
            <a:bodyPr/>
            <a:lstStyle/>
            <a:p>
              <a:endParaRPr lang="en-US"/>
            </a:p>
          </p:txBody>
        </p:sp>
        <p:sp>
          <p:nvSpPr>
            <p:cNvPr id="524299" name="Rectangle 11"/>
            <p:cNvSpPr>
              <a:spLocks noChangeArrowheads="1"/>
            </p:cNvSpPr>
            <p:nvPr/>
          </p:nvSpPr>
          <p:spPr bwMode="auto">
            <a:xfrm>
              <a:off x="4377" y="2928"/>
              <a:ext cx="280" cy="47"/>
            </a:xfrm>
            <a:prstGeom prst="rect">
              <a:avLst/>
            </a:prstGeom>
            <a:solidFill>
              <a:srgbClr val="E5E5E5"/>
            </a:solidFill>
            <a:ln w="9525">
              <a:noFill/>
              <a:miter lim="800000"/>
              <a:headEnd/>
              <a:tailEnd/>
            </a:ln>
          </p:spPr>
          <p:txBody>
            <a:bodyPr/>
            <a:lstStyle/>
            <a:p>
              <a:endParaRPr lang="en-US"/>
            </a:p>
          </p:txBody>
        </p:sp>
        <p:sp>
          <p:nvSpPr>
            <p:cNvPr id="524300" name="Rectangle 12"/>
            <p:cNvSpPr>
              <a:spLocks noChangeArrowheads="1"/>
            </p:cNvSpPr>
            <p:nvPr/>
          </p:nvSpPr>
          <p:spPr bwMode="auto">
            <a:xfrm>
              <a:off x="4377" y="2719"/>
              <a:ext cx="280" cy="47"/>
            </a:xfrm>
            <a:prstGeom prst="rect">
              <a:avLst/>
            </a:prstGeom>
            <a:solidFill>
              <a:srgbClr val="E5E5E5"/>
            </a:solidFill>
            <a:ln w="9525">
              <a:noFill/>
              <a:miter lim="800000"/>
              <a:headEnd/>
              <a:tailEnd/>
            </a:ln>
          </p:spPr>
          <p:txBody>
            <a:bodyPr/>
            <a:lstStyle/>
            <a:p>
              <a:endParaRPr lang="en-US"/>
            </a:p>
          </p:txBody>
        </p:sp>
        <p:sp>
          <p:nvSpPr>
            <p:cNvPr id="524301" name="Rectangle 13"/>
            <p:cNvSpPr>
              <a:spLocks noChangeArrowheads="1"/>
            </p:cNvSpPr>
            <p:nvPr/>
          </p:nvSpPr>
          <p:spPr bwMode="auto">
            <a:xfrm>
              <a:off x="4377" y="3036"/>
              <a:ext cx="280" cy="47"/>
            </a:xfrm>
            <a:prstGeom prst="rect">
              <a:avLst/>
            </a:prstGeom>
            <a:solidFill>
              <a:srgbClr val="E5E5E5"/>
            </a:solidFill>
            <a:ln w="9525">
              <a:noFill/>
              <a:miter lim="800000"/>
              <a:headEnd/>
              <a:tailEnd/>
            </a:ln>
          </p:spPr>
          <p:txBody>
            <a:bodyPr/>
            <a:lstStyle/>
            <a:p>
              <a:endParaRPr lang="en-US"/>
            </a:p>
          </p:txBody>
        </p:sp>
        <p:sp>
          <p:nvSpPr>
            <p:cNvPr id="524302" name="Rectangle 14"/>
            <p:cNvSpPr>
              <a:spLocks noChangeArrowheads="1"/>
            </p:cNvSpPr>
            <p:nvPr/>
          </p:nvSpPr>
          <p:spPr bwMode="auto">
            <a:xfrm>
              <a:off x="4377" y="2819"/>
              <a:ext cx="280" cy="47"/>
            </a:xfrm>
            <a:prstGeom prst="rect">
              <a:avLst/>
            </a:prstGeom>
            <a:solidFill>
              <a:srgbClr val="E5E5E5"/>
            </a:solidFill>
            <a:ln w="9525">
              <a:noFill/>
              <a:miter lim="800000"/>
              <a:headEnd/>
              <a:tailEnd/>
            </a:ln>
          </p:spPr>
          <p:txBody>
            <a:bodyPr/>
            <a:lstStyle/>
            <a:p>
              <a:endParaRPr lang="en-US"/>
            </a:p>
          </p:txBody>
        </p:sp>
        <p:sp>
          <p:nvSpPr>
            <p:cNvPr id="524303" name="Rectangle 15"/>
            <p:cNvSpPr>
              <a:spLocks noChangeArrowheads="1"/>
            </p:cNvSpPr>
            <p:nvPr/>
          </p:nvSpPr>
          <p:spPr bwMode="auto">
            <a:xfrm>
              <a:off x="4465" y="3235"/>
              <a:ext cx="189" cy="47"/>
            </a:xfrm>
            <a:prstGeom prst="rect">
              <a:avLst/>
            </a:prstGeom>
            <a:solidFill>
              <a:srgbClr val="E5E5E5"/>
            </a:solidFill>
            <a:ln w="9525">
              <a:noFill/>
              <a:miter lim="800000"/>
              <a:headEnd/>
              <a:tailEnd/>
            </a:ln>
          </p:spPr>
          <p:txBody>
            <a:bodyPr/>
            <a:lstStyle/>
            <a:p>
              <a:endParaRPr lang="en-US"/>
            </a:p>
          </p:txBody>
        </p:sp>
        <p:sp>
          <p:nvSpPr>
            <p:cNvPr id="524304" name="Rectangle 16"/>
            <p:cNvSpPr>
              <a:spLocks noChangeArrowheads="1"/>
            </p:cNvSpPr>
            <p:nvPr/>
          </p:nvSpPr>
          <p:spPr bwMode="auto">
            <a:xfrm>
              <a:off x="4550" y="3287"/>
              <a:ext cx="101" cy="47"/>
            </a:xfrm>
            <a:prstGeom prst="rect">
              <a:avLst/>
            </a:prstGeom>
            <a:solidFill>
              <a:srgbClr val="E5E5E5"/>
            </a:solidFill>
            <a:ln w="9525">
              <a:noFill/>
              <a:miter lim="800000"/>
              <a:headEnd/>
              <a:tailEnd/>
            </a:ln>
          </p:spPr>
          <p:txBody>
            <a:bodyPr/>
            <a:lstStyle/>
            <a:p>
              <a:endParaRPr lang="en-US"/>
            </a:p>
          </p:txBody>
        </p:sp>
      </p:grpSp>
    </p:spTree>
    <p:extLst>
      <p:ext uri="{BB962C8B-B14F-4D97-AF65-F5344CB8AC3E}">
        <p14:creationId xmlns:p14="http://schemas.microsoft.com/office/powerpoint/2010/main" val="2859060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406399" y="315362"/>
            <a:ext cx="8578113" cy="914400"/>
          </a:xfrm>
        </p:spPr>
        <p:txBody>
          <a:bodyPr>
            <a:normAutofit/>
          </a:bodyPr>
          <a:lstStyle/>
          <a:p>
            <a:r>
              <a:rPr lang="en-US" altLang="zh-CN" sz="3600" dirty="0">
                <a:ea typeface="宋体" pitchFamily="2" charset="-122"/>
              </a:rPr>
              <a:t>The UML Is a Language for Specifying</a:t>
            </a:r>
          </a:p>
        </p:txBody>
      </p:sp>
      <p:sp>
        <p:nvSpPr>
          <p:cNvPr id="526339" name="Rectangle 3"/>
          <p:cNvSpPr>
            <a:spLocks noGrp="1" noChangeArrowheads="1"/>
          </p:cNvSpPr>
          <p:nvPr>
            <p:ph idx="1"/>
          </p:nvPr>
        </p:nvSpPr>
        <p:spPr>
          <a:xfrm>
            <a:off x="447675" y="1524399"/>
            <a:ext cx="7772400" cy="5049040"/>
          </a:xfrm>
        </p:spPr>
        <p:txBody>
          <a:bodyPr>
            <a:normAutofit fontScale="92500" lnSpcReduction="10000"/>
          </a:bodyPr>
          <a:lstStyle/>
          <a:p>
            <a:r>
              <a:rPr lang="en-US" altLang="zh-CN" dirty="0">
                <a:ea typeface="宋体" pitchFamily="2" charset="-122"/>
              </a:rPr>
              <a:t>The UML builds models that are precise, </a:t>
            </a:r>
            <a:endParaRPr lang="en-US" altLang="zh-CN" dirty="0" smtClean="0">
              <a:ea typeface="宋体" pitchFamily="2" charset="-122"/>
            </a:endParaRPr>
          </a:p>
          <a:p>
            <a:endParaRPr lang="en-US" altLang="zh-CN" dirty="0" smtClean="0">
              <a:ea typeface="宋体" pitchFamily="2" charset="-122"/>
            </a:endParaRPr>
          </a:p>
          <a:p>
            <a:endParaRPr lang="en-US" altLang="zh-CN" dirty="0" smtClean="0">
              <a:ea typeface="宋体" pitchFamily="2" charset="-122"/>
            </a:endParaRPr>
          </a:p>
          <a:p>
            <a:endParaRPr lang="en-US" altLang="zh-CN" dirty="0" smtClean="0">
              <a:ea typeface="宋体" pitchFamily="2" charset="-122"/>
            </a:endParaRPr>
          </a:p>
          <a:p>
            <a:endParaRPr lang="en-US" altLang="zh-CN" dirty="0" smtClean="0">
              <a:ea typeface="宋体" pitchFamily="2" charset="-122"/>
            </a:endParaRPr>
          </a:p>
          <a:p>
            <a:endParaRPr lang="en-US" altLang="zh-CN" dirty="0" smtClean="0">
              <a:ea typeface="宋体" pitchFamily="2" charset="-122"/>
            </a:endParaRPr>
          </a:p>
          <a:p>
            <a:endParaRPr lang="en-US" altLang="zh-CN" dirty="0" smtClean="0">
              <a:ea typeface="宋体" pitchFamily="2" charset="-122"/>
            </a:endParaRPr>
          </a:p>
          <a:p>
            <a:endParaRPr lang="en-US" altLang="zh-CN" dirty="0" smtClean="0">
              <a:ea typeface="宋体" pitchFamily="2" charset="-122"/>
            </a:endParaRPr>
          </a:p>
          <a:p>
            <a:pPr>
              <a:buNone/>
            </a:pPr>
            <a:endParaRPr lang="en-US" altLang="zh-CN" dirty="0" smtClean="0">
              <a:ea typeface="宋体" pitchFamily="2" charset="-122"/>
            </a:endParaRPr>
          </a:p>
          <a:p>
            <a:pPr>
              <a:buNone/>
            </a:pPr>
            <a:endParaRPr lang="en-US" altLang="zh-CN" dirty="0" smtClean="0">
              <a:ea typeface="宋体" pitchFamily="2" charset="-122"/>
            </a:endParaRPr>
          </a:p>
          <a:p>
            <a:pPr>
              <a:buNone/>
            </a:pPr>
            <a:endParaRPr lang="en-US" altLang="zh-CN" dirty="0" smtClean="0">
              <a:ea typeface="宋体" pitchFamily="2" charset="-122"/>
            </a:endParaRPr>
          </a:p>
          <a:p>
            <a:pPr>
              <a:buNone/>
            </a:pPr>
            <a:r>
              <a:rPr lang="en-US" altLang="zh-CN" dirty="0" smtClean="0">
                <a:ea typeface="宋体" pitchFamily="2" charset="-122"/>
              </a:rPr>
              <a:t>unambiguous, and complete.</a:t>
            </a:r>
            <a:endParaRPr lang="en-US" altLang="zh-CN" dirty="0">
              <a:ea typeface="宋体" pitchFamily="2" charset="-122"/>
            </a:endParaRPr>
          </a:p>
        </p:txBody>
      </p:sp>
      <p:sp>
        <p:nvSpPr>
          <p:cNvPr id="526340" name="Freeform 4"/>
          <p:cNvSpPr>
            <a:spLocks/>
          </p:cNvSpPr>
          <p:nvPr/>
        </p:nvSpPr>
        <p:spPr bwMode="auto">
          <a:xfrm>
            <a:off x="3308350" y="5157788"/>
            <a:ext cx="490538" cy="858837"/>
          </a:xfrm>
          <a:custGeom>
            <a:avLst/>
            <a:gdLst/>
            <a:ahLst/>
            <a:cxnLst>
              <a:cxn ang="0">
                <a:pos x="254" y="0"/>
              </a:cxn>
              <a:cxn ang="0">
                <a:pos x="0" y="510"/>
              </a:cxn>
              <a:cxn ang="0">
                <a:pos x="56" y="541"/>
              </a:cxn>
              <a:cxn ang="0">
                <a:pos x="309" y="26"/>
              </a:cxn>
              <a:cxn ang="0">
                <a:pos x="254" y="0"/>
              </a:cxn>
            </a:cxnLst>
            <a:rect l="0" t="0" r="r" b="b"/>
            <a:pathLst>
              <a:path w="309" h="541">
                <a:moveTo>
                  <a:pt x="254" y="0"/>
                </a:moveTo>
                <a:lnTo>
                  <a:pt x="0" y="510"/>
                </a:lnTo>
                <a:lnTo>
                  <a:pt x="56" y="541"/>
                </a:lnTo>
                <a:lnTo>
                  <a:pt x="309" y="26"/>
                </a:lnTo>
                <a:lnTo>
                  <a:pt x="254" y="0"/>
                </a:lnTo>
                <a:close/>
              </a:path>
            </a:pathLst>
          </a:custGeom>
          <a:solidFill>
            <a:srgbClr val="0000FF"/>
          </a:solidFill>
          <a:ln w="9525">
            <a:noFill/>
            <a:round/>
            <a:headEnd/>
            <a:tailEnd/>
          </a:ln>
        </p:spPr>
        <p:txBody>
          <a:bodyPr/>
          <a:lstStyle/>
          <a:p>
            <a:endParaRPr lang="en-US"/>
          </a:p>
        </p:txBody>
      </p:sp>
      <p:sp>
        <p:nvSpPr>
          <p:cNvPr id="526341" name="Freeform 5"/>
          <p:cNvSpPr>
            <a:spLocks/>
          </p:cNvSpPr>
          <p:nvPr/>
        </p:nvSpPr>
        <p:spPr bwMode="auto">
          <a:xfrm>
            <a:off x="3397250" y="5199063"/>
            <a:ext cx="677863" cy="817562"/>
          </a:xfrm>
          <a:custGeom>
            <a:avLst/>
            <a:gdLst/>
            <a:ahLst/>
            <a:cxnLst>
              <a:cxn ang="0">
                <a:pos x="253" y="0"/>
              </a:cxn>
              <a:cxn ang="0">
                <a:pos x="0" y="515"/>
              </a:cxn>
              <a:cxn ang="0">
                <a:pos x="193" y="515"/>
              </a:cxn>
              <a:cxn ang="0">
                <a:pos x="427" y="58"/>
              </a:cxn>
              <a:cxn ang="0">
                <a:pos x="427" y="50"/>
              </a:cxn>
              <a:cxn ang="0">
                <a:pos x="378" y="40"/>
              </a:cxn>
              <a:cxn ang="0">
                <a:pos x="343" y="32"/>
              </a:cxn>
              <a:cxn ang="0">
                <a:pos x="296" y="16"/>
              </a:cxn>
              <a:cxn ang="0">
                <a:pos x="253" y="0"/>
              </a:cxn>
            </a:cxnLst>
            <a:rect l="0" t="0" r="r" b="b"/>
            <a:pathLst>
              <a:path w="427" h="515">
                <a:moveTo>
                  <a:pt x="253" y="0"/>
                </a:moveTo>
                <a:lnTo>
                  <a:pt x="0" y="515"/>
                </a:lnTo>
                <a:lnTo>
                  <a:pt x="193" y="515"/>
                </a:lnTo>
                <a:lnTo>
                  <a:pt x="427" y="58"/>
                </a:lnTo>
                <a:lnTo>
                  <a:pt x="427" y="50"/>
                </a:lnTo>
                <a:lnTo>
                  <a:pt x="378" y="40"/>
                </a:lnTo>
                <a:lnTo>
                  <a:pt x="343" y="32"/>
                </a:lnTo>
                <a:lnTo>
                  <a:pt x="296" y="16"/>
                </a:lnTo>
                <a:lnTo>
                  <a:pt x="253" y="0"/>
                </a:lnTo>
                <a:close/>
              </a:path>
            </a:pathLst>
          </a:custGeom>
          <a:solidFill>
            <a:srgbClr val="0099FF"/>
          </a:solidFill>
          <a:ln w="9525">
            <a:noFill/>
            <a:round/>
            <a:headEnd/>
            <a:tailEnd/>
          </a:ln>
        </p:spPr>
        <p:txBody>
          <a:bodyPr/>
          <a:lstStyle/>
          <a:p>
            <a:endParaRPr lang="en-US"/>
          </a:p>
        </p:txBody>
      </p:sp>
      <p:sp>
        <p:nvSpPr>
          <p:cNvPr id="526342" name="Freeform 6"/>
          <p:cNvSpPr>
            <a:spLocks/>
          </p:cNvSpPr>
          <p:nvPr/>
        </p:nvSpPr>
        <p:spPr bwMode="auto">
          <a:xfrm>
            <a:off x="3397250" y="5199063"/>
            <a:ext cx="677863" cy="817562"/>
          </a:xfrm>
          <a:custGeom>
            <a:avLst/>
            <a:gdLst/>
            <a:ahLst/>
            <a:cxnLst>
              <a:cxn ang="0">
                <a:pos x="253" y="0"/>
              </a:cxn>
              <a:cxn ang="0">
                <a:pos x="0" y="515"/>
              </a:cxn>
              <a:cxn ang="0">
                <a:pos x="193" y="515"/>
              </a:cxn>
              <a:cxn ang="0">
                <a:pos x="427" y="58"/>
              </a:cxn>
              <a:cxn ang="0">
                <a:pos x="427" y="50"/>
              </a:cxn>
              <a:cxn ang="0">
                <a:pos x="378" y="40"/>
              </a:cxn>
              <a:cxn ang="0">
                <a:pos x="343" y="32"/>
              </a:cxn>
              <a:cxn ang="0">
                <a:pos x="296" y="16"/>
              </a:cxn>
              <a:cxn ang="0">
                <a:pos x="253" y="0"/>
              </a:cxn>
            </a:cxnLst>
            <a:rect l="0" t="0" r="r" b="b"/>
            <a:pathLst>
              <a:path w="427" h="515">
                <a:moveTo>
                  <a:pt x="253" y="0"/>
                </a:moveTo>
                <a:lnTo>
                  <a:pt x="0" y="515"/>
                </a:lnTo>
                <a:lnTo>
                  <a:pt x="193" y="515"/>
                </a:lnTo>
                <a:lnTo>
                  <a:pt x="427" y="58"/>
                </a:lnTo>
                <a:lnTo>
                  <a:pt x="427" y="50"/>
                </a:lnTo>
                <a:lnTo>
                  <a:pt x="378" y="40"/>
                </a:lnTo>
                <a:lnTo>
                  <a:pt x="343" y="32"/>
                </a:lnTo>
                <a:lnTo>
                  <a:pt x="296" y="16"/>
                </a:lnTo>
                <a:lnTo>
                  <a:pt x="253" y="0"/>
                </a:lnTo>
              </a:path>
            </a:pathLst>
          </a:custGeom>
          <a:noFill/>
          <a:ln w="0">
            <a:solidFill>
              <a:srgbClr val="000000"/>
            </a:solidFill>
            <a:prstDash val="solid"/>
            <a:round/>
            <a:headEnd/>
            <a:tailEnd/>
          </a:ln>
        </p:spPr>
        <p:txBody>
          <a:bodyPr/>
          <a:lstStyle/>
          <a:p>
            <a:endParaRPr lang="en-US"/>
          </a:p>
        </p:txBody>
      </p:sp>
      <p:sp>
        <p:nvSpPr>
          <p:cNvPr id="526343" name="Freeform 7"/>
          <p:cNvSpPr>
            <a:spLocks/>
          </p:cNvSpPr>
          <p:nvPr/>
        </p:nvSpPr>
        <p:spPr bwMode="auto">
          <a:xfrm>
            <a:off x="4067175" y="5302250"/>
            <a:ext cx="266700" cy="714375"/>
          </a:xfrm>
          <a:custGeom>
            <a:avLst/>
            <a:gdLst/>
            <a:ahLst/>
            <a:cxnLst>
              <a:cxn ang="0">
                <a:pos x="103" y="0"/>
              </a:cxn>
              <a:cxn ang="0">
                <a:pos x="168" y="2"/>
              </a:cxn>
              <a:cxn ang="0">
                <a:pos x="65" y="450"/>
              </a:cxn>
              <a:cxn ang="0">
                <a:pos x="0" y="427"/>
              </a:cxn>
              <a:cxn ang="0">
                <a:pos x="103" y="0"/>
              </a:cxn>
            </a:cxnLst>
            <a:rect l="0" t="0" r="r" b="b"/>
            <a:pathLst>
              <a:path w="168" h="450">
                <a:moveTo>
                  <a:pt x="103" y="0"/>
                </a:moveTo>
                <a:lnTo>
                  <a:pt x="168" y="2"/>
                </a:lnTo>
                <a:lnTo>
                  <a:pt x="65" y="450"/>
                </a:lnTo>
                <a:lnTo>
                  <a:pt x="0" y="427"/>
                </a:lnTo>
                <a:lnTo>
                  <a:pt x="103" y="0"/>
                </a:lnTo>
                <a:close/>
              </a:path>
            </a:pathLst>
          </a:custGeom>
          <a:solidFill>
            <a:srgbClr val="0000FF"/>
          </a:solidFill>
          <a:ln w="9525">
            <a:noFill/>
            <a:round/>
            <a:headEnd/>
            <a:tailEnd/>
          </a:ln>
        </p:spPr>
        <p:txBody>
          <a:bodyPr/>
          <a:lstStyle/>
          <a:p>
            <a:endParaRPr lang="en-US"/>
          </a:p>
        </p:txBody>
      </p:sp>
      <p:sp>
        <p:nvSpPr>
          <p:cNvPr id="526344" name="Freeform 8"/>
          <p:cNvSpPr>
            <a:spLocks/>
          </p:cNvSpPr>
          <p:nvPr/>
        </p:nvSpPr>
        <p:spPr bwMode="auto">
          <a:xfrm>
            <a:off x="4170363" y="5305425"/>
            <a:ext cx="244475" cy="714375"/>
          </a:xfrm>
          <a:custGeom>
            <a:avLst/>
            <a:gdLst/>
            <a:ahLst/>
            <a:cxnLst>
              <a:cxn ang="0">
                <a:pos x="103" y="0"/>
              </a:cxn>
              <a:cxn ang="0">
                <a:pos x="0" y="448"/>
              </a:cxn>
              <a:cxn ang="0">
                <a:pos x="49" y="450"/>
              </a:cxn>
              <a:cxn ang="0">
                <a:pos x="154" y="0"/>
              </a:cxn>
              <a:cxn ang="0">
                <a:pos x="103" y="0"/>
              </a:cxn>
            </a:cxnLst>
            <a:rect l="0" t="0" r="r" b="b"/>
            <a:pathLst>
              <a:path w="154" h="450">
                <a:moveTo>
                  <a:pt x="103" y="0"/>
                </a:moveTo>
                <a:lnTo>
                  <a:pt x="0" y="448"/>
                </a:lnTo>
                <a:lnTo>
                  <a:pt x="49" y="450"/>
                </a:lnTo>
                <a:lnTo>
                  <a:pt x="154" y="0"/>
                </a:lnTo>
                <a:lnTo>
                  <a:pt x="103" y="0"/>
                </a:lnTo>
                <a:close/>
              </a:path>
            </a:pathLst>
          </a:custGeom>
          <a:solidFill>
            <a:srgbClr val="0000FF"/>
          </a:solidFill>
          <a:ln w="9525">
            <a:noFill/>
            <a:round/>
            <a:headEnd/>
            <a:tailEnd/>
          </a:ln>
        </p:spPr>
        <p:txBody>
          <a:bodyPr/>
          <a:lstStyle/>
          <a:p>
            <a:endParaRPr lang="en-US"/>
          </a:p>
        </p:txBody>
      </p:sp>
      <p:sp>
        <p:nvSpPr>
          <p:cNvPr id="526345" name="Freeform 9"/>
          <p:cNvSpPr>
            <a:spLocks/>
          </p:cNvSpPr>
          <p:nvPr/>
        </p:nvSpPr>
        <p:spPr bwMode="auto">
          <a:xfrm>
            <a:off x="4170363" y="5305425"/>
            <a:ext cx="244475" cy="714375"/>
          </a:xfrm>
          <a:custGeom>
            <a:avLst/>
            <a:gdLst/>
            <a:ahLst/>
            <a:cxnLst>
              <a:cxn ang="0">
                <a:pos x="103" y="0"/>
              </a:cxn>
              <a:cxn ang="0">
                <a:pos x="0" y="448"/>
              </a:cxn>
              <a:cxn ang="0">
                <a:pos x="49" y="450"/>
              </a:cxn>
              <a:cxn ang="0">
                <a:pos x="154" y="0"/>
              </a:cxn>
              <a:cxn ang="0">
                <a:pos x="103" y="0"/>
              </a:cxn>
            </a:cxnLst>
            <a:rect l="0" t="0" r="r" b="b"/>
            <a:pathLst>
              <a:path w="154" h="450">
                <a:moveTo>
                  <a:pt x="103" y="0"/>
                </a:moveTo>
                <a:lnTo>
                  <a:pt x="0" y="448"/>
                </a:lnTo>
                <a:lnTo>
                  <a:pt x="49" y="450"/>
                </a:lnTo>
                <a:lnTo>
                  <a:pt x="154" y="0"/>
                </a:lnTo>
                <a:lnTo>
                  <a:pt x="103" y="0"/>
                </a:lnTo>
              </a:path>
            </a:pathLst>
          </a:custGeom>
          <a:solidFill>
            <a:srgbClr val="0099FF"/>
          </a:solidFill>
          <a:ln w="0">
            <a:solidFill>
              <a:srgbClr val="000000"/>
            </a:solidFill>
            <a:prstDash val="solid"/>
            <a:round/>
            <a:headEnd/>
            <a:tailEnd/>
          </a:ln>
        </p:spPr>
        <p:txBody>
          <a:bodyPr/>
          <a:lstStyle/>
          <a:p>
            <a:endParaRPr lang="en-US"/>
          </a:p>
        </p:txBody>
      </p:sp>
      <p:sp>
        <p:nvSpPr>
          <p:cNvPr id="526346" name="Freeform 10"/>
          <p:cNvSpPr>
            <a:spLocks/>
          </p:cNvSpPr>
          <p:nvPr/>
        </p:nvSpPr>
        <p:spPr bwMode="auto">
          <a:xfrm>
            <a:off x="5114925" y="5068888"/>
            <a:ext cx="458788" cy="947737"/>
          </a:xfrm>
          <a:custGeom>
            <a:avLst/>
            <a:gdLst/>
            <a:ahLst/>
            <a:cxnLst>
              <a:cxn ang="0">
                <a:pos x="0" y="25"/>
              </a:cxn>
              <a:cxn ang="0">
                <a:pos x="42" y="0"/>
              </a:cxn>
              <a:cxn ang="0">
                <a:pos x="289" y="597"/>
              </a:cxn>
              <a:cxn ang="0">
                <a:pos x="231" y="577"/>
              </a:cxn>
              <a:cxn ang="0">
                <a:pos x="0" y="25"/>
              </a:cxn>
            </a:cxnLst>
            <a:rect l="0" t="0" r="r" b="b"/>
            <a:pathLst>
              <a:path w="289" h="597">
                <a:moveTo>
                  <a:pt x="0" y="25"/>
                </a:moveTo>
                <a:lnTo>
                  <a:pt x="42" y="0"/>
                </a:lnTo>
                <a:lnTo>
                  <a:pt x="289" y="597"/>
                </a:lnTo>
                <a:lnTo>
                  <a:pt x="231" y="577"/>
                </a:lnTo>
                <a:lnTo>
                  <a:pt x="0" y="25"/>
                </a:lnTo>
                <a:close/>
              </a:path>
            </a:pathLst>
          </a:custGeom>
          <a:solidFill>
            <a:srgbClr val="0000FF"/>
          </a:solidFill>
          <a:ln w="9525">
            <a:noFill/>
            <a:round/>
            <a:headEnd/>
            <a:tailEnd/>
          </a:ln>
        </p:spPr>
        <p:txBody>
          <a:bodyPr/>
          <a:lstStyle/>
          <a:p>
            <a:endParaRPr lang="en-US"/>
          </a:p>
        </p:txBody>
      </p:sp>
      <p:sp>
        <p:nvSpPr>
          <p:cNvPr id="526347" name="Freeform 11"/>
          <p:cNvSpPr>
            <a:spLocks/>
          </p:cNvSpPr>
          <p:nvPr/>
        </p:nvSpPr>
        <p:spPr bwMode="auto">
          <a:xfrm>
            <a:off x="5181600" y="4835525"/>
            <a:ext cx="746125" cy="1181100"/>
          </a:xfrm>
          <a:custGeom>
            <a:avLst/>
            <a:gdLst/>
            <a:ahLst/>
            <a:cxnLst>
              <a:cxn ang="0">
                <a:pos x="247" y="744"/>
              </a:cxn>
              <a:cxn ang="0">
                <a:pos x="470" y="744"/>
              </a:cxn>
              <a:cxn ang="0">
                <a:pos x="161" y="0"/>
              </a:cxn>
              <a:cxn ang="0">
                <a:pos x="143" y="18"/>
              </a:cxn>
              <a:cxn ang="0">
                <a:pos x="103" y="62"/>
              </a:cxn>
              <a:cxn ang="0">
                <a:pos x="54" y="107"/>
              </a:cxn>
              <a:cxn ang="0">
                <a:pos x="0" y="147"/>
              </a:cxn>
              <a:cxn ang="0">
                <a:pos x="247" y="744"/>
              </a:cxn>
            </a:cxnLst>
            <a:rect l="0" t="0" r="r" b="b"/>
            <a:pathLst>
              <a:path w="470" h="744">
                <a:moveTo>
                  <a:pt x="247" y="744"/>
                </a:moveTo>
                <a:lnTo>
                  <a:pt x="470" y="744"/>
                </a:lnTo>
                <a:lnTo>
                  <a:pt x="161" y="0"/>
                </a:lnTo>
                <a:lnTo>
                  <a:pt x="143" y="18"/>
                </a:lnTo>
                <a:lnTo>
                  <a:pt x="103" y="62"/>
                </a:lnTo>
                <a:lnTo>
                  <a:pt x="54" y="107"/>
                </a:lnTo>
                <a:lnTo>
                  <a:pt x="0" y="147"/>
                </a:lnTo>
                <a:lnTo>
                  <a:pt x="247" y="744"/>
                </a:lnTo>
                <a:close/>
              </a:path>
            </a:pathLst>
          </a:custGeom>
          <a:solidFill>
            <a:srgbClr val="0099FF"/>
          </a:solidFill>
          <a:ln w="9525">
            <a:noFill/>
            <a:round/>
            <a:headEnd/>
            <a:tailEnd/>
          </a:ln>
        </p:spPr>
        <p:txBody>
          <a:bodyPr/>
          <a:lstStyle/>
          <a:p>
            <a:endParaRPr lang="en-US"/>
          </a:p>
        </p:txBody>
      </p:sp>
      <p:sp>
        <p:nvSpPr>
          <p:cNvPr id="526348" name="Freeform 12"/>
          <p:cNvSpPr>
            <a:spLocks/>
          </p:cNvSpPr>
          <p:nvPr/>
        </p:nvSpPr>
        <p:spPr bwMode="auto">
          <a:xfrm>
            <a:off x="5181600" y="4835525"/>
            <a:ext cx="746125" cy="1181100"/>
          </a:xfrm>
          <a:custGeom>
            <a:avLst/>
            <a:gdLst/>
            <a:ahLst/>
            <a:cxnLst>
              <a:cxn ang="0">
                <a:pos x="247" y="744"/>
              </a:cxn>
              <a:cxn ang="0">
                <a:pos x="470" y="744"/>
              </a:cxn>
              <a:cxn ang="0">
                <a:pos x="161" y="0"/>
              </a:cxn>
              <a:cxn ang="0">
                <a:pos x="143" y="18"/>
              </a:cxn>
              <a:cxn ang="0">
                <a:pos x="103" y="62"/>
              </a:cxn>
              <a:cxn ang="0">
                <a:pos x="54" y="107"/>
              </a:cxn>
              <a:cxn ang="0">
                <a:pos x="0" y="147"/>
              </a:cxn>
              <a:cxn ang="0">
                <a:pos x="247" y="744"/>
              </a:cxn>
            </a:cxnLst>
            <a:rect l="0" t="0" r="r" b="b"/>
            <a:pathLst>
              <a:path w="470" h="744">
                <a:moveTo>
                  <a:pt x="247" y="744"/>
                </a:moveTo>
                <a:lnTo>
                  <a:pt x="470" y="744"/>
                </a:lnTo>
                <a:lnTo>
                  <a:pt x="161" y="0"/>
                </a:lnTo>
                <a:lnTo>
                  <a:pt x="143" y="18"/>
                </a:lnTo>
                <a:lnTo>
                  <a:pt x="103" y="62"/>
                </a:lnTo>
                <a:lnTo>
                  <a:pt x="54" y="107"/>
                </a:lnTo>
                <a:lnTo>
                  <a:pt x="0" y="147"/>
                </a:lnTo>
                <a:lnTo>
                  <a:pt x="247" y="744"/>
                </a:lnTo>
              </a:path>
            </a:pathLst>
          </a:custGeom>
          <a:noFill/>
          <a:ln w="0">
            <a:solidFill>
              <a:srgbClr val="000000"/>
            </a:solidFill>
            <a:prstDash val="solid"/>
            <a:round/>
            <a:headEnd/>
            <a:tailEnd/>
          </a:ln>
        </p:spPr>
        <p:txBody>
          <a:bodyPr/>
          <a:lstStyle/>
          <a:p>
            <a:endParaRPr lang="en-US"/>
          </a:p>
        </p:txBody>
      </p:sp>
      <p:sp>
        <p:nvSpPr>
          <p:cNvPr id="526349" name="Freeform 13"/>
          <p:cNvSpPr>
            <a:spLocks/>
          </p:cNvSpPr>
          <p:nvPr/>
        </p:nvSpPr>
        <p:spPr bwMode="auto">
          <a:xfrm>
            <a:off x="4329113" y="3495675"/>
            <a:ext cx="420687" cy="423863"/>
          </a:xfrm>
          <a:custGeom>
            <a:avLst/>
            <a:gdLst/>
            <a:ahLst/>
            <a:cxnLst>
              <a:cxn ang="0">
                <a:pos x="110" y="143"/>
              </a:cxn>
              <a:cxn ang="0">
                <a:pos x="176" y="5"/>
              </a:cxn>
              <a:cxn ang="0">
                <a:pos x="128" y="0"/>
              </a:cxn>
              <a:cxn ang="0">
                <a:pos x="119" y="2"/>
              </a:cxn>
              <a:cxn ang="0">
                <a:pos x="76" y="13"/>
              </a:cxn>
              <a:cxn ang="0">
                <a:pos x="49" y="31"/>
              </a:cxn>
              <a:cxn ang="0">
                <a:pos x="23" y="56"/>
              </a:cxn>
              <a:cxn ang="0">
                <a:pos x="7" y="91"/>
              </a:cxn>
              <a:cxn ang="0">
                <a:pos x="0" y="132"/>
              </a:cxn>
              <a:cxn ang="0">
                <a:pos x="3" y="169"/>
              </a:cxn>
              <a:cxn ang="0">
                <a:pos x="18" y="199"/>
              </a:cxn>
              <a:cxn ang="0">
                <a:pos x="23" y="210"/>
              </a:cxn>
              <a:cxn ang="0">
                <a:pos x="43" y="232"/>
              </a:cxn>
              <a:cxn ang="0">
                <a:pos x="74" y="252"/>
              </a:cxn>
              <a:cxn ang="0">
                <a:pos x="92" y="259"/>
              </a:cxn>
              <a:cxn ang="0">
                <a:pos x="110" y="265"/>
              </a:cxn>
              <a:cxn ang="0">
                <a:pos x="128" y="267"/>
              </a:cxn>
              <a:cxn ang="0">
                <a:pos x="148" y="267"/>
              </a:cxn>
              <a:cxn ang="0">
                <a:pos x="185" y="254"/>
              </a:cxn>
              <a:cxn ang="0">
                <a:pos x="216" y="238"/>
              </a:cxn>
              <a:cxn ang="0">
                <a:pos x="241" y="209"/>
              </a:cxn>
              <a:cxn ang="0">
                <a:pos x="257" y="174"/>
              </a:cxn>
              <a:cxn ang="0">
                <a:pos x="265" y="143"/>
              </a:cxn>
              <a:cxn ang="0">
                <a:pos x="265" y="136"/>
              </a:cxn>
              <a:cxn ang="0">
                <a:pos x="265" y="123"/>
              </a:cxn>
              <a:cxn ang="0">
                <a:pos x="261" y="98"/>
              </a:cxn>
              <a:cxn ang="0">
                <a:pos x="252" y="67"/>
              </a:cxn>
              <a:cxn ang="0">
                <a:pos x="110" y="143"/>
              </a:cxn>
            </a:cxnLst>
            <a:rect l="0" t="0" r="r" b="b"/>
            <a:pathLst>
              <a:path w="265" h="267">
                <a:moveTo>
                  <a:pt x="110" y="143"/>
                </a:moveTo>
                <a:lnTo>
                  <a:pt x="176" y="5"/>
                </a:lnTo>
                <a:lnTo>
                  <a:pt x="128" y="0"/>
                </a:lnTo>
                <a:lnTo>
                  <a:pt x="119" y="2"/>
                </a:lnTo>
                <a:lnTo>
                  <a:pt x="76" y="13"/>
                </a:lnTo>
                <a:lnTo>
                  <a:pt x="49" y="31"/>
                </a:lnTo>
                <a:lnTo>
                  <a:pt x="23" y="56"/>
                </a:lnTo>
                <a:lnTo>
                  <a:pt x="7" y="91"/>
                </a:lnTo>
                <a:lnTo>
                  <a:pt x="0" y="132"/>
                </a:lnTo>
                <a:lnTo>
                  <a:pt x="3" y="169"/>
                </a:lnTo>
                <a:lnTo>
                  <a:pt x="18" y="199"/>
                </a:lnTo>
                <a:lnTo>
                  <a:pt x="23" y="210"/>
                </a:lnTo>
                <a:lnTo>
                  <a:pt x="43" y="232"/>
                </a:lnTo>
                <a:lnTo>
                  <a:pt x="74" y="252"/>
                </a:lnTo>
                <a:lnTo>
                  <a:pt x="92" y="259"/>
                </a:lnTo>
                <a:lnTo>
                  <a:pt x="110" y="265"/>
                </a:lnTo>
                <a:lnTo>
                  <a:pt x="128" y="267"/>
                </a:lnTo>
                <a:lnTo>
                  <a:pt x="148" y="267"/>
                </a:lnTo>
                <a:lnTo>
                  <a:pt x="185" y="254"/>
                </a:lnTo>
                <a:lnTo>
                  <a:pt x="216" y="238"/>
                </a:lnTo>
                <a:lnTo>
                  <a:pt x="241" y="209"/>
                </a:lnTo>
                <a:lnTo>
                  <a:pt x="257" y="174"/>
                </a:lnTo>
                <a:lnTo>
                  <a:pt x="265" y="143"/>
                </a:lnTo>
                <a:lnTo>
                  <a:pt x="265" y="136"/>
                </a:lnTo>
                <a:lnTo>
                  <a:pt x="265" y="123"/>
                </a:lnTo>
                <a:lnTo>
                  <a:pt x="261" y="98"/>
                </a:lnTo>
                <a:lnTo>
                  <a:pt x="252" y="67"/>
                </a:lnTo>
                <a:lnTo>
                  <a:pt x="110" y="143"/>
                </a:lnTo>
                <a:close/>
              </a:path>
            </a:pathLst>
          </a:custGeom>
          <a:solidFill>
            <a:srgbClr val="BF0000"/>
          </a:solidFill>
          <a:ln w="9525">
            <a:noFill/>
            <a:round/>
            <a:headEnd/>
            <a:tailEnd/>
          </a:ln>
        </p:spPr>
        <p:txBody>
          <a:bodyPr/>
          <a:lstStyle/>
          <a:p>
            <a:endParaRPr lang="en-US"/>
          </a:p>
        </p:txBody>
      </p:sp>
      <p:sp>
        <p:nvSpPr>
          <p:cNvPr id="526350" name="Freeform 14"/>
          <p:cNvSpPr>
            <a:spLocks/>
          </p:cNvSpPr>
          <p:nvPr/>
        </p:nvSpPr>
        <p:spPr bwMode="auto">
          <a:xfrm>
            <a:off x="4329113" y="3495675"/>
            <a:ext cx="420687" cy="423863"/>
          </a:xfrm>
          <a:custGeom>
            <a:avLst/>
            <a:gdLst/>
            <a:ahLst/>
            <a:cxnLst>
              <a:cxn ang="0">
                <a:pos x="110" y="143"/>
              </a:cxn>
              <a:cxn ang="0">
                <a:pos x="176" y="5"/>
              </a:cxn>
              <a:cxn ang="0">
                <a:pos x="128" y="0"/>
              </a:cxn>
              <a:cxn ang="0">
                <a:pos x="119" y="2"/>
              </a:cxn>
              <a:cxn ang="0">
                <a:pos x="76" y="13"/>
              </a:cxn>
              <a:cxn ang="0">
                <a:pos x="49" y="31"/>
              </a:cxn>
              <a:cxn ang="0">
                <a:pos x="23" y="56"/>
              </a:cxn>
              <a:cxn ang="0">
                <a:pos x="7" y="91"/>
              </a:cxn>
              <a:cxn ang="0">
                <a:pos x="0" y="132"/>
              </a:cxn>
              <a:cxn ang="0">
                <a:pos x="3" y="169"/>
              </a:cxn>
              <a:cxn ang="0">
                <a:pos x="18" y="199"/>
              </a:cxn>
              <a:cxn ang="0">
                <a:pos x="23" y="210"/>
              </a:cxn>
              <a:cxn ang="0">
                <a:pos x="43" y="232"/>
              </a:cxn>
              <a:cxn ang="0">
                <a:pos x="74" y="252"/>
              </a:cxn>
              <a:cxn ang="0">
                <a:pos x="92" y="259"/>
              </a:cxn>
              <a:cxn ang="0">
                <a:pos x="110" y="265"/>
              </a:cxn>
              <a:cxn ang="0">
                <a:pos x="128" y="267"/>
              </a:cxn>
              <a:cxn ang="0">
                <a:pos x="148" y="267"/>
              </a:cxn>
              <a:cxn ang="0">
                <a:pos x="185" y="254"/>
              </a:cxn>
              <a:cxn ang="0">
                <a:pos x="216" y="238"/>
              </a:cxn>
              <a:cxn ang="0">
                <a:pos x="241" y="209"/>
              </a:cxn>
              <a:cxn ang="0">
                <a:pos x="257" y="174"/>
              </a:cxn>
              <a:cxn ang="0">
                <a:pos x="265" y="143"/>
              </a:cxn>
              <a:cxn ang="0">
                <a:pos x="265" y="136"/>
              </a:cxn>
              <a:cxn ang="0">
                <a:pos x="265" y="123"/>
              </a:cxn>
              <a:cxn ang="0">
                <a:pos x="261" y="98"/>
              </a:cxn>
              <a:cxn ang="0">
                <a:pos x="252" y="67"/>
              </a:cxn>
              <a:cxn ang="0">
                <a:pos x="110" y="143"/>
              </a:cxn>
            </a:cxnLst>
            <a:rect l="0" t="0" r="r" b="b"/>
            <a:pathLst>
              <a:path w="265" h="267">
                <a:moveTo>
                  <a:pt x="110" y="143"/>
                </a:moveTo>
                <a:lnTo>
                  <a:pt x="176" y="5"/>
                </a:lnTo>
                <a:lnTo>
                  <a:pt x="128" y="0"/>
                </a:lnTo>
                <a:lnTo>
                  <a:pt x="119" y="2"/>
                </a:lnTo>
                <a:lnTo>
                  <a:pt x="76" y="13"/>
                </a:lnTo>
                <a:lnTo>
                  <a:pt x="49" y="31"/>
                </a:lnTo>
                <a:lnTo>
                  <a:pt x="23" y="56"/>
                </a:lnTo>
                <a:lnTo>
                  <a:pt x="7" y="91"/>
                </a:lnTo>
                <a:lnTo>
                  <a:pt x="0" y="132"/>
                </a:lnTo>
                <a:lnTo>
                  <a:pt x="3" y="169"/>
                </a:lnTo>
                <a:lnTo>
                  <a:pt x="18" y="199"/>
                </a:lnTo>
                <a:lnTo>
                  <a:pt x="23" y="210"/>
                </a:lnTo>
                <a:lnTo>
                  <a:pt x="43" y="232"/>
                </a:lnTo>
                <a:lnTo>
                  <a:pt x="74" y="252"/>
                </a:lnTo>
                <a:lnTo>
                  <a:pt x="92" y="259"/>
                </a:lnTo>
                <a:lnTo>
                  <a:pt x="110" y="265"/>
                </a:lnTo>
                <a:lnTo>
                  <a:pt x="128" y="267"/>
                </a:lnTo>
                <a:lnTo>
                  <a:pt x="148" y="267"/>
                </a:lnTo>
                <a:lnTo>
                  <a:pt x="185" y="254"/>
                </a:lnTo>
                <a:lnTo>
                  <a:pt x="216" y="238"/>
                </a:lnTo>
                <a:lnTo>
                  <a:pt x="241" y="209"/>
                </a:lnTo>
                <a:lnTo>
                  <a:pt x="257" y="174"/>
                </a:lnTo>
                <a:lnTo>
                  <a:pt x="265" y="143"/>
                </a:lnTo>
                <a:lnTo>
                  <a:pt x="265" y="136"/>
                </a:lnTo>
                <a:lnTo>
                  <a:pt x="265" y="123"/>
                </a:lnTo>
                <a:lnTo>
                  <a:pt x="261" y="98"/>
                </a:lnTo>
                <a:lnTo>
                  <a:pt x="252" y="67"/>
                </a:lnTo>
                <a:lnTo>
                  <a:pt x="110" y="143"/>
                </a:lnTo>
              </a:path>
            </a:pathLst>
          </a:custGeom>
          <a:noFill/>
          <a:ln w="0">
            <a:solidFill>
              <a:srgbClr val="000000"/>
            </a:solidFill>
            <a:prstDash val="solid"/>
            <a:round/>
            <a:headEnd/>
            <a:tailEnd/>
          </a:ln>
        </p:spPr>
        <p:txBody>
          <a:bodyPr/>
          <a:lstStyle/>
          <a:p>
            <a:endParaRPr lang="en-US"/>
          </a:p>
        </p:txBody>
      </p:sp>
      <p:sp>
        <p:nvSpPr>
          <p:cNvPr id="526351" name="Freeform 15"/>
          <p:cNvSpPr>
            <a:spLocks/>
          </p:cNvSpPr>
          <p:nvPr/>
        </p:nvSpPr>
        <p:spPr bwMode="auto">
          <a:xfrm>
            <a:off x="3884613" y="3046413"/>
            <a:ext cx="1287462" cy="1287462"/>
          </a:xfrm>
          <a:custGeom>
            <a:avLst/>
            <a:gdLst/>
            <a:ahLst/>
            <a:cxnLst>
              <a:cxn ang="0">
                <a:pos x="545" y="406"/>
              </a:cxn>
              <a:cxn ang="0">
                <a:pos x="545" y="426"/>
              </a:cxn>
              <a:cxn ang="0">
                <a:pos x="521" y="492"/>
              </a:cxn>
              <a:cxn ang="0">
                <a:pos x="467" y="537"/>
              </a:cxn>
              <a:cxn ang="0">
                <a:pos x="412" y="550"/>
              </a:cxn>
              <a:cxn ang="0">
                <a:pos x="372" y="542"/>
              </a:cxn>
              <a:cxn ang="0">
                <a:pos x="334" y="522"/>
              </a:cxn>
              <a:cxn ang="0">
                <a:pos x="303" y="493"/>
              </a:cxn>
              <a:cxn ang="0">
                <a:pos x="283" y="452"/>
              </a:cxn>
              <a:cxn ang="0">
                <a:pos x="287" y="374"/>
              </a:cxn>
              <a:cxn ang="0">
                <a:pos x="303" y="339"/>
              </a:cxn>
              <a:cxn ang="0">
                <a:pos x="320" y="321"/>
              </a:cxn>
              <a:cxn ang="0">
                <a:pos x="338" y="306"/>
              </a:cxn>
              <a:cxn ang="0">
                <a:pos x="399" y="285"/>
              </a:cxn>
              <a:cxn ang="0">
                <a:pos x="456" y="288"/>
              </a:cxn>
              <a:cxn ang="0">
                <a:pos x="563" y="239"/>
              </a:cxn>
              <a:cxn ang="0">
                <a:pos x="681" y="107"/>
              </a:cxn>
              <a:cxn ang="0">
                <a:pos x="626" y="63"/>
              </a:cxn>
              <a:cxn ang="0">
                <a:pos x="521" y="14"/>
              </a:cxn>
              <a:cxn ang="0">
                <a:pos x="399" y="0"/>
              </a:cxn>
              <a:cxn ang="0">
                <a:pos x="256" y="30"/>
              </a:cxn>
              <a:cxn ang="0">
                <a:pos x="153" y="87"/>
              </a:cxn>
              <a:cxn ang="0">
                <a:pos x="71" y="174"/>
              </a:cxn>
              <a:cxn ang="0">
                <a:pos x="11" y="305"/>
              </a:cxn>
              <a:cxn ang="0">
                <a:pos x="0" y="395"/>
              </a:cxn>
              <a:cxn ang="0">
                <a:pos x="15" y="515"/>
              </a:cxn>
              <a:cxn ang="0">
                <a:pos x="35" y="571"/>
              </a:cxn>
              <a:cxn ang="0">
                <a:pos x="65" y="622"/>
              </a:cxn>
              <a:cxn ang="0">
                <a:pos x="120" y="691"/>
              </a:cxn>
              <a:cxn ang="0">
                <a:pos x="189" y="748"/>
              </a:cxn>
              <a:cxn ang="0">
                <a:pos x="296" y="797"/>
              </a:cxn>
              <a:cxn ang="0">
                <a:pos x="356" y="807"/>
              </a:cxn>
              <a:cxn ang="0">
                <a:pos x="443" y="807"/>
              </a:cxn>
              <a:cxn ang="0">
                <a:pos x="532" y="791"/>
              </a:cxn>
              <a:cxn ang="0">
                <a:pos x="637" y="738"/>
              </a:cxn>
              <a:cxn ang="0">
                <a:pos x="721" y="659"/>
              </a:cxn>
              <a:cxn ang="0">
                <a:pos x="784" y="559"/>
              </a:cxn>
              <a:cxn ang="0">
                <a:pos x="804" y="470"/>
              </a:cxn>
              <a:cxn ang="0">
                <a:pos x="811" y="421"/>
              </a:cxn>
              <a:cxn ang="0">
                <a:pos x="811" y="381"/>
              </a:cxn>
              <a:cxn ang="0">
                <a:pos x="804" y="323"/>
              </a:cxn>
              <a:cxn ang="0">
                <a:pos x="775" y="239"/>
              </a:cxn>
              <a:cxn ang="0">
                <a:pos x="741" y="181"/>
              </a:cxn>
              <a:cxn ang="0">
                <a:pos x="588" y="261"/>
              </a:cxn>
              <a:cxn ang="0">
                <a:pos x="532" y="352"/>
              </a:cxn>
            </a:cxnLst>
            <a:rect l="0" t="0" r="r" b="b"/>
            <a:pathLst>
              <a:path w="811" h="811">
                <a:moveTo>
                  <a:pt x="541" y="381"/>
                </a:moveTo>
                <a:lnTo>
                  <a:pt x="545" y="406"/>
                </a:lnTo>
                <a:lnTo>
                  <a:pt x="545" y="419"/>
                </a:lnTo>
                <a:lnTo>
                  <a:pt x="545" y="426"/>
                </a:lnTo>
                <a:lnTo>
                  <a:pt x="537" y="457"/>
                </a:lnTo>
                <a:lnTo>
                  <a:pt x="521" y="492"/>
                </a:lnTo>
                <a:lnTo>
                  <a:pt x="496" y="521"/>
                </a:lnTo>
                <a:lnTo>
                  <a:pt x="467" y="537"/>
                </a:lnTo>
                <a:lnTo>
                  <a:pt x="428" y="550"/>
                </a:lnTo>
                <a:lnTo>
                  <a:pt x="412" y="550"/>
                </a:lnTo>
                <a:lnTo>
                  <a:pt x="390" y="548"/>
                </a:lnTo>
                <a:lnTo>
                  <a:pt x="372" y="542"/>
                </a:lnTo>
                <a:lnTo>
                  <a:pt x="356" y="535"/>
                </a:lnTo>
                <a:lnTo>
                  <a:pt x="334" y="522"/>
                </a:lnTo>
                <a:lnTo>
                  <a:pt x="323" y="515"/>
                </a:lnTo>
                <a:lnTo>
                  <a:pt x="303" y="493"/>
                </a:lnTo>
                <a:lnTo>
                  <a:pt x="296" y="481"/>
                </a:lnTo>
                <a:lnTo>
                  <a:pt x="283" y="452"/>
                </a:lnTo>
                <a:lnTo>
                  <a:pt x="280" y="415"/>
                </a:lnTo>
                <a:lnTo>
                  <a:pt x="287" y="374"/>
                </a:lnTo>
                <a:lnTo>
                  <a:pt x="300" y="345"/>
                </a:lnTo>
                <a:lnTo>
                  <a:pt x="303" y="339"/>
                </a:lnTo>
                <a:lnTo>
                  <a:pt x="312" y="330"/>
                </a:lnTo>
                <a:lnTo>
                  <a:pt x="320" y="321"/>
                </a:lnTo>
                <a:lnTo>
                  <a:pt x="325" y="315"/>
                </a:lnTo>
                <a:lnTo>
                  <a:pt x="338" y="306"/>
                </a:lnTo>
                <a:lnTo>
                  <a:pt x="356" y="296"/>
                </a:lnTo>
                <a:lnTo>
                  <a:pt x="399" y="285"/>
                </a:lnTo>
                <a:lnTo>
                  <a:pt x="408" y="283"/>
                </a:lnTo>
                <a:lnTo>
                  <a:pt x="456" y="288"/>
                </a:lnTo>
                <a:lnTo>
                  <a:pt x="525" y="141"/>
                </a:lnTo>
                <a:lnTo>
                  <a:pt x="563" y="239"/>
                </a:lnTo>
                <a:lnTo>
                  <a:pt x="688" y="114"/>
                </a:lnTo>
                <a:lnTo>
                  <a:pt x="681" y="107"/>
                </a:lnTo>
                <a:lnTo>
                  <a:pt x="674" y="98"/>
                </a:lnTo>
                <a:lnTo>
                  <a:pt x="626" y="63"/>
                </a:lnTo>
                <a:lnTo>
                  <a:pt x="575" y="36"/>
                </a:lnTo>
                <a:lnTo>
                  <a:pt x="521" y="14"/>
                </a:lnTo>
                <a:lnTo>
                  <a:pt x="456" y="3"/>
                </a:lnTo>
                <a:lnTo>
                  <a:pt x="399" y="0"/>
                </a:lnTo>
                <a:lnTo>
                  <a:pt x="312" y="11"/>
                </a:lnTo>
                <a:lnTo>
                  <a:pt x="256" y="30"/>
                </a:lnTo>
                <a:lnTo>
                  <a:pt x="202" y="54"/>
                </a:lnTo>
                <a:lnTo>
                  <a:pt x="153" y="87"/>
                </a:lnTo>
                <a:lnTo>
                  <a:pt x="109" y="129"/>
                </a:lnTo>
                <a:lnTo>
                  <a:pt x="71" y="174"/>
                </a:lnTo>
                <a:lnTo>
                  <a:pt x="42" y="227"/>
                </a:lnTo>
                <a:lnTo>
                  <a:pt x="11" y="305"/>
                </a:lnTo>
                <a:lnTo>
                  <a:pt x="7" y="337"/>
                </a:lnTo>
                <a:lnTo>
                  <a:pt x="0" y="395"/>
                </a:lnTo>
                <a:lnTo>
                  <a:pt x="4" y="457"/>
                </a:lnTo>
                <a:lnTo>
                  <a:pt x="15" y="515"/>
                </a:lnTo>
                <a:lnTo>
                  <a:pt x="24" y="542"/>
                </a:lnTo>
                <a:lnTo>
                  <a:pt x="35" y="571"/>
                </a:lnTo>
                <a:lnTo>
                  <a:pt x="47" y="595"/>
                </a:lnTo>
                <a:lnTo>
                  <a:pt x="65" y="622"/>
                </a:lnTo>
                <a:lnTo>
                  <a:pt x="100" y="669"/>
                </a:lnTo>
                <a:lnTo>
                  <a:pt x="120" y="691"/>
                </a:lnTo>
                <a:lnTo>
                  <a:pt x="143" y="713"/>
                </a:lnTo>
                <a:lnTo>
                  <a:pt x="189" y="748"/>
                </a:lnTo>
                <a:lnTo>
                  <a:pt x="241" y="775"/>
                </a:lnTo>
                <a:lnTo>
                  <a:pt x="296" y="797"/>
                </a:lnTo>
                <a:lnTo>
                  <a:pt x="325" y="802"/>
                </a:lnTo>
                <a:lnTo>
                  <a:pt x="356" y="807"/>
                </a:lnTo>
                <a:lnTo>
                  <a:pt x="414" y="811"/>
                </a:lnTo>
                <a:lnTo>
                  <a:pt x="443" y="807"/>
                </a:lnTo>
                <a:lnTo>
                  <a:pt x="474" y="804"/>
                </a:lnTo>
                <a:lnTo>
                  <a:pt x="532" y="791"/>
                </a:lnTo>
                <a:lnTo>
                  <a:pt x="585" y="769"/>
                </a:lnTo>
                <a:lnTo>
                  <a:pt x="637" y="738"/>
                </a:lnTo>
                <a:lnTo>
                  <a:pt x="684" y="702"/>
                </a:lnTo>
                <a:lnTo>
                  <a:pt x="721" y="659"/>
                </a:lnTo>
                <a:lnTo>
                  <a:pt x="757" y="611"/>
                </a:lnTo>
                <a:lnTo>
                  <a:pt x="784" y="559"/>
                </a:lnTo>
                <a:lnTo>
                  <a:pt x="801" y="501"/>
                </a:lnTo>
                <a:lnTo>
                  <a:pt x="804" y="470"/>
                </a:lnTo>
                <a:lnTo>
                  <a:pt x="810" y="439"/>
                </a:lnTo>
                <a:lnTo>
                  <a:pt x="811" y="421"/>
                </a:lnTo>
                <a:lnTo>
                  <a:pt x="811" y="394"/>
                </a:lnTo>
                <a:lnTo>
                  <a:pt x="811" y="381"/>
                </a:lnTo>
                <a:lnTo>
                  <a:pt x="810" y="354"/>
                </a:lnTo>
                <a:lnTo>
                  <a:pt x="804" y="323"/>
                </a:lnTo>
                <a:lnTo>
                  <a:pt x="790" y="266"/>
                </a:lnTo>
                <a:lnTo>
                  <a:pt x="775" y="239"/>
                </a:lnTo>
                <a:lnTo>
                  <a:pt x="762" y="210"/>
                </a:lnTo>
                <a:lnTo>
                  <a:pt x="741" y="181"/>
                </a:lnTo>
                <a:lnTo>
                  <a:pt x="710" y="141"/>
                </a:lnTo>
                <a:lnTo>
                  <a:pt x="588" y="261"/>
                </a:lnTo>
                <a:lnTo>
                  <a:pt x="664" y="281"/>
                </a:lnTo>
                <a:lnTo>
                  <a:pt x="532" y="352"/>
                </a:lnTo>
                <a:lnTo>
                  <a:pt x="541" y="381"/>
                </a:lnTo>
                <a:close/>
              </a:path>
            </a:pathLst>
          </a:custGeom>
          <a:solidFill>
            <a:srgbClr val="FFFFFF"/>
          </a:solidFill>
          <a:ln w="9525">
            <a:noFill/>
            <a:round/>
            <a:headEnd/>
            <a:tailEnd/>
          </a:ln>
        </p:spPr>
        <p:txBody>
          <a:bodyPr/>
          <a:lstStyle/>
          <a:p>
            <a:endParaRPr lang="en-US"/>
          </a:p>
        </p:txBody>
      </p:sp>
      <p:sp>
        <p:nvSpPr>
          <p:cNvPr id="526352" name="Freeform 16"/>
          <p:cNvSpPr>
            <a:spLocks/>
          </p:cNvSpPr>
          <p:nvPr/>
        </p:nvSpPr>
        <p:spPr bwMode="auto">
          <a:xfrm>
            <a:off x="3884613" y="3033713"/>
            <a:ext cx="1287462" cy="1287462"/>
          </a:xfrm>
          <a:custGeom>
            <a:avLst/>
            <a:gdLst/>
            <a:ahLst/>
            <a:cxnLst>
              <a:cxn ang="0">
                <a:pos x="545" y="406"/>
              </a:cxn>
              <a:cxn ang="0">
                <a:pos x="545" y="426"/>
              </a:cxn>
              <a:cxn ang="0">
                <a:pos x="521" y="492"/>
              </a:cxn>
              <a:cxn ang="0">
                <a:pos x="467" y="537"/>
              </a:cxn>
              <a:cxn ang="0">
                <a:pos x="412" y="550"/>
              </a:cxn>
              <a:cxn ang="0">
                <a:pos x="372" y="542"/>
              </a:cxn>
              <a:cxn ang="0">
                <a:pos x="334" y="522"/>
              </a:cxn>
              <a:cxn ang="0">
                <a:pos x="303" y="493"/>
              </a:cxn>
              <a:cxn ang="0">
                <a:pos x="283" y="452"/>
              </a:cxn>
              <a:cxn ang="0">
                <a:pos x="287" y="374"/>
              </a:cxn>
              <a:cxn ang="0">
                <a:pos x="303" y="339"/>
              </a:cxn>
              <a:cxn ang="0">
                <a:pos x="320" y="321"/>
              </a:cxn>
              <a:cxn ang="0">
                <a:pos x="338" y="306"/>
              </a:cxn>
              <a:cxn ang="0">
                <a:pos x="399" y="285"/>
              </a:cxn>
              <a:cxn ang="0">
                <a:pos x="456" y="288"/>
              </a:cxn>
              <a:cxn ang="0">
                <a:pos x="563" y="239"/>
              </a:cxn>
              <a:cxn ang="0">
                <a:pos x="681" y="107"/>
              </a:cxn>
              <a:cxn ang="0">
                <a:pos x="626" y="63"/>
              </a:cxn>
              <a:cxn ang="0">
                <a:pos x="521" y="14"/>
              </a:cxn>
              <a:cxn ang="0">
                <a:pos x="399" y="0"/>
              </a:cxn>
              <a:cxn ang="0">
                <a:pos x="256" y="30"/>
              </a:cxn>
              <a:cxn ang="0">
                <a:pos x="153" y="87"/>
              </a:cxn>
              <a:cxn ang="0">
                <a:pos x="71" y="174"/>
              </a:cxn>
              <a:cxn ang="0">
                <a:pos x="11" y="305"/>
              </a:cxn>
              <a:cxn ang="0">
                <a:pos x="0" y="395"/>
              </a:cxn>
              <a:cxn ang="0">
                <a:pos x="15" y="515"/>
              </a:cxn>
              <a:cxn ang="0">
                <a:pos x="35" y="571"/>
              </a:cxn>
              <a:cxn ang="0">
                <a:pos x="65" y="622"/>
              </a:cxn>
              <a:cxn ang="0">
                <a:pos x="120" y="691"/>
              </a:cxn>
              <a:cxn ang="0">
                <a:pos x="189" y="748"/>
              </a:cxn>
              <a:cxn ang="0">
                <a:pos x="296" y="797"/>
              </a:cxn>
              <a:cxn ang="0">
                <a:pos x="356" y="807"/>
              </a:cxn>
              <a:cxn ang="0">
                <a:pos x="443" y="807"/>
              </a:cxn>
              <a:cxn ang="0">
                <a:pos x="532" y="791"/>
              </a:cxn>
              <a:cxn ang="0">
                <a:pos x="637" y="738"/>
              </a:cxn>
              <a:cxn ang="0">
                <a:pos x="721" y="659"/>
              </a:cxn>
              <a:cxn ang="0">
                <a:pos x="784" y="559"/>
              </a:cxn>
              <a:cxn ang="0">
                <a:pos x="804" y="470"/>
              </a:cxn>
              <a:cxn ang="0">
                <a:pos x="811" y="421"/>
              </a:cxn>
              <a:cxn ang="0">
                <a:pos x="811" y="381"/>
              </a:cxn>
              <a:cxn ang="0">
                <a:pos x="804" y="323"/>
              </a:cxn>
              <a:cxn ang="0">
                <a:pos x="775" y="239"/>
              </a:cxn>
              <a:cxn ang="0">
                <a:pos x="741" y="181"/>
              </a:cxn>
              <a:cxn ang="0">
                <a:pos x="588" y="261"/>
              </a:cxn>
              <a:cxn ang="0">
                <a:pos x="532" y="352"/>
              </a:cxn>
            </a:cxnLst>
            <a:rect l="0" t="0" r="r" b="b"/>
            <a:pathLst>
              <a:path w="811" h="811">
                <a:moveTo>
                  <a:pt x="541" y="381"/>
                </a:moveTo>
                <a:lnTo>
                  <a:pt x="545" y="406"/>
                </a:lnTo>
                <a:lnTo>
                  <a:pt x="545" y="419"/>
                </a:lnTo>
                <a:lnTo>
                  <a:pt x="545" y="426"/>
                </a:lnTo>
                <a:lnTo>
                  <a:pt x="537" y="457"/>
                </a:lnTo>
                <a:lnTo>
                  <a:pt x="521" y="492"/>
                </a:lnTo>
                <a:lnTo>
                  <a:pt x="496" y="521"/>
                </a:lnTo>
                <a:lnTo>
                  <a:pt x="467" y="537"/>
                </a:lnTo>
                <a:lnTo>
                  <a:pt x="428" y="550"/>
                </a:lnTo>
                <a:lnTo>
                  <a:pt x="412" y="550"/>
                </a:lnTo>
                <a:lnTo>
                  <a:pt x="390" y="548"/>
                </a:lnTo>
                <a:lnTo>
                  <a:pt x="372" y="542"/>
                </a:lnTo>
                <a:lnTo>
                  <a:pt x="356" y="535"/>
                </a:lnTo>
                <a:lnTo>
                  <a:pt x="334" y="522"/>
                </a:lnTo>
                <a:lnTo>
                  <a:pt x="323" y="515"/>
                </a:lnTo>
                <a:lnTo>
                  <a:pt x="303" y="493"/>
                </a:lnTo>
                <a:lnTo>
                  <a:pt x="296" y="481"/>
                </a:lnTo>
                <a:lnTo>
                  <a:pt x="283" y="452"/>
                </a:lnTo>
                <a:lnTo>
                  <a:pt x="280" y="415"/>
                </a:lnTo>
                <a:lnTo>
                  <a:pt x="287" y="374"/>
                </a:lnTo>
                <a:lnTo>
                  <a:pt x="300" y="345"/>
                </a:lnTo>
                <a:lnTo>
                  <a:pt x="303" y="339"/>
                </a:lnTo>
                <a:lnTo>
                  <a:pt x="312" y="330"/>
                </a:lnTo>
                <a:lnTo>
                  <a:pt x="320" y="321"/>
                </a:lnTo>
                <a:lnTo>
                  <a:pt x="325" y="315"/>
                </a:lnTo>
                <a:lnTo>
                  <a:pt x="338" y="306"/>
                </a:lnTo>
                <a:lnTo>
                  <a:pt x="356" y="296"/>
                </a:lnTo>
                <a:lnTo>
                  <a:pt x="399" y="285"/>
                </a:lnTo>
                <a:lnTo>
                  <a:pt x="408" y="283"/>
                </a:lnTo>
                <a:lnTo>
                  <a:pt x="456" y="288"/>
                </a:lnTo>
                <a:lnTo>
                  <a:pt x="525" y="141"/>
                </a:lnTo>
                <a:lnTo>
                  <a:pt x="563" y="239"/>
                </a:lnTo>
                <a:lnTo>
                  <a:pt x="688" y="114"/>
                </a:lnTo>
                <a:lnTo>
                  <a:pt x="681" y="107"/>
                </a:lnTo>
                <a:lnTo>
                  <a:pt x="674" y="98"/>
                </a:lnTo>
                <a:lnTo>
                  <a:pt x="626" y="63"/>
                </a:lnTo>
                <a:lnTo>
                  <a:pt x="575" y="36"/>
                </a:lnTo>
                <a:lnTo>
                  <a:pt x="521" y="14"/>
                </a:lnTo>
                <a:lnTo>
                  <a:pt x="456" y="3"/>
                </a:lnTo>
                <a:lnTo>
                  <a:pt x="399" y="0"/>
                </a:lnTo>
                <a:lnTo>
                  <a:pt x="312" y="11"/>
                </a:lnTo>
                <a:lnTo>
                  <a:pt x="256" y="30"/>
                </a:lnTo>
                <a:lnTo>
                  <a:pt x="202" y="54"/>
                </a:lnTo>
                <a:lnTo>
                  <a:pt x="153" y="87"/>
                </a:lnTo>
                <a:lnTo>
                  <a:pt x="109" y="129"/>
                </a:lnTo>
                <a:lnTo>
                  <a:pt x="71" y="174"/>
                </a:lnTo>
                <a:lnTo>
                  <a:pt x="42" y="227"/>
                </a:lnTo>
                <a:lnTo>
                  <a:pt x="11" y="305"/>
                </a:lnTo>
                <a:lnTo>
                  <a:pt x="7" y="337"/>
                </a:lnTo>
                <a:lnTo>
                  <a:pt x="0" y="395"/>
                </a:lnTo>
                <a:lnTo>
                  <a:pt x="4" y="457"/>
                </a:lnTo>
                <a:lnTo>
                  <a:pt x="15" y="515"/>
                </a:lnTo>
                <a:lnTo>
                  <a:pt x="24" y="542"/>
                </a:lnTo>
                <a:lnTo>
                  <a:pt x="35" y="571"/>
                </a:lnTo>
                <a:lnTo>
                  <a:pt x="47" y="595"/>
                </a:lnTo>
                <a:lnTo>
                  <a:pt x="65" y="622"/>
                </a:lnTo>
                <a:lnTo>
                  <a:pt x="100" y="669"/>
                </a:lnTo>
                <a:lnTo>
                  <a:pt x="120" y="691"/>
                </a:lnTo>
                <a:lnTo>
                  <a:pt x="143" y="713"/>
                </a:lnTo>
                <a:lnTo>
                  <a:pt x="189" y="748"/>
                </a:lnTo>
                <a:lnTo>
                  <a:pt x="241" y="775"/>
                </a:lnTo>
                <a:lnTo>
                  <a:pt x="296" y="797"/>
                </a:lnTo>
                <a:lnTo>
                  <a:pt x="325" y="802"/>
                </a:lnTo>
                <a:lnTo>
                  <a:pt x="356" y="807"/>
                </a:lnTo>
                <a:lnTo>
                  <a:pt x="414" y="811"/>
                </a:lnTo>
                <a:lnTo>
                  <a:pt x="443" y="807"/>
                </a:lnTo>
                <a:lnTo>
                  <a:pt x="474" y="804"/>
                </a:lnTo>
                <a:lnTo>
                  <a:pt x="532" y="791"/>
                </a:lnTo>
                <a:lnTo>
                  <a:pt x="585" y="769"/>
                </a:lnTo>
                <a:lnTo>
                  <a:pt x="637" y="738"/>
                </a:lnTo>
                <a:lnTo>
                  <a:pt x="684" y="702"/>
                </a:lnTo>
                <a:lnTo>
                  <a:pt x="721" y="659"/>
                </a:lnTo>
                <a:lnTo>
                  <a:pt x="757" y="611"/>
                </a:lnTo>
                <a:lnTo>
                  <a:pt x="784" y="559"/>
                </a:lnTo>
                <a:lnTo>
                  <a:pt x="801" y="501"/>
                </a:lnTo>
                <a:lnTo>
                  <a:pt x="804" y="470"/>
                </a:lnTo>
                <a:lnTo>
                  <a:pt x="810" y="439"/>
                </a:lnTo>
                <a:lnTo>
                  <a:pt x="811" y="421"/>
                </a:lnTo>
                <a:lnTo>
                  <a:pt x="811" y="394"/>
                </a:lnTo>
                <a:lnTo>
                  <a:pt x="811" y="381"/>
                </a:lnTo>
                <a:lnTo>
                  <a:pt x="810" y="354"/>
                </a:lnTo>
                <a:lnTo>
                  <a:pt x="804" y="323"/>
                </a:lnTo>
                <a:lnTo>
                  <a:pt x="790" y="266"/>
                </a:lnTo>
                <a:lnTo>
                  <a:pt x="775" y="239"/>
                </a:lnTo>
                <a:lnTo>
                  <a:pt x="762" y="210"/>
                </a:lnTo>
                <a:lnTo>
                  <a:pt x="741" y="181"/>
                </a:lnTo>
                <a:lnTo>
                  <a:pt x="710" y="141"/>
                </a:lnTo>
                <a:lnTo>
                  <a:pt x="588" y="261"/>
                </a:lnTo>
                <a:lnTo>
                  <a:pt x="664" y="281"/>
                </a:lnTo>
                <a:lnTo>
                  <a:pt x="532" y="352"/>
                </a:lnTo>
                <a:lnTo>
                  <a:pt x="541" y="381"/>
                </a:lnTo>
              </a:path>
            </a:pathLst>
          </a:custGeom>
          <a:noFill/>
          <a:ln w="0">
            <a:solidFill>
              <a:srgbClr val="000000"/>
            </a:solidFill>
            <a:prstDash val="solid"/>
            <a:round/>
            <a:headEnd/>
            <a:tailEnd/>
          </a:ln>
        </p:spPr>
        <p:txBody>
          <a:bodyPr/>
          <a:lstStyle/>
          <a:p>
            <a:endParaRPr lang="en-US"/>
          </a:p>
        </p:txBody>
      </p:sp>
      <p:sp>
        <p:nvSpPr>
          <p:cNvPr id="526353" name="Freeform 17"/>
          <p:cNvSpPr>
            <a:spLocks/>
          </p:cNvSpPr>
          <p:nvPr/>
        </p:nvSpPr>
        <p:spPr bwMode="auto">
          <a:xfrm>
            <a:off x="3449638" y="2630488"/>
            <a:ext cx="2106612" cy="2106612"/>
          </a:xfrm>
          <a:custGeom>
            <a:avLst/>
            <a:gdLst/>
            <a:ahLst/>
            <a:cxnLst>
              <a:cxn ang="0">
                <a:pos x="1136" y="198"/>
              </a:cxn>
              <a:cxn ang="0">
                <a:pos x="1007" y="96"/>
              </a:cxn>
              <a:cxn ang="0">
                <a:pos x="879" y="37"/>
              </a:cxn>
              <a:cxn ang="0">
                <a:pos x="741" y="6"/>
              </a:cxn>
              <a:cxn ang="0">
                <a:pos x="597" y="4"/>
              </a:cxn>
              <a:cxn ang="0">
                <a:pos x="456" y="35"/>
              </a:cxn>
              <a:cxn ang="0">
                <a:pos x="327" y="93"/>
              </a:cxn>
              <a:cxn ang="0">
                <a:pos x="211" y="178"/>
              </a:cxn>
              <a:cxn ang="0">
                <a:pos x="116" y="285"/>
              </a:cxn>
              <a:cxn ang="0">
                <a:pos x="49" y="412"/>
              </a:cxn>
              <a:cxn ang="0">
                <a:pos x="7" y="550"/>
              </a:cxn>
              <a:cxn ang="0">
                <a:pos x="0" y="692"/>
              </a:cxn>
              <a:cxn ang="0">
                <a:pos x="22" y="833"/>
              </a:cxn>
              <a:cxn ang="0">
                <a:pos x="73" y="966"/>
              </a:cxn>
              <a:cxn ang="0">
                <a:pos x="151" y="1086"/>
              </a:cxn>
              <a:cxn ang="0">
                <a:pos x="254" y="1186"/>
              </a:cxn>
              <a:cxn ang="0">
                <a:pos x="376" y="1262"/>
              </a:cxn>
              <a:cxn ang="0">
                <a:pos x="510" y="1307"/>
              </a:cxn>
              <a:cxn ang="0">
                <a:pos x="652" y="1327"/>
              </a:cxn>
              <a:cxn ang="0">
                <a:pos x="795" y="1314"/>
              </a:cxn>
              <a:cxn ang="0">
                <a:pos x="928" y="1271"/>
              </a:cxn>
              <a:cxn ang="0">
                <a:pos x="1084" y="1177"/>
              </a:cxn>
              <a:cxn ang="0">
                <a:pos x="1225" y="1015"/>
              </a:cxn>
              <a:cxn ang="0">
                <a:pos x="1300" y="855"/>
              </a:cxn>
              <a:cxn ang="0">
                <a:pos x="1325" y="715"/>
              </a:cxn>
              <a:cxn ang="0">
                <a:pos x="1320" y="572"/>
              </a:cxn>
              <a:cxn ang="0">
                <a:pos x="1285" y="434"/>
              </a:cxn>
              <a:cxn ang="0">
                <a:pos x="1222" y="305"/>
              </a:cxn>
              <a:cxn ang="0">
                <a:pos x="1160" y="227"/>
              </a:cxn>
              <a:cxn ang="0">
                <a:pos x="993" y="416"/>
              </a:cxn>
              <a:cxn ang="0">
                <a:pos x="1036" y="472"/>
              </a:cxn>
              <a:cxn ang="0">
                <a:pos x="1064" y="528"/>
              </a:cxn>
              <a:cxn ang="0">
                <a:pos x="1085" y="656"/>
              </a:cxn>
              <a:cxn ang="0">
                <a:pos x="1075" y="763"/>
              </a:cxn>
              <a:cxn ang="0">
                <a:pos x="1029" y="873"/>
              </a:cxn>
              <a:cxn ang="0">
                <a:pos x="958" y="966"/>
              </a:cxn>
              <a:cxn ang="0">
                <a:pos x="859" y="1031"/>
              </a:cxn>
              <a:cxn ang="0">
                <a:pos x="746" y="1066"/>
              </a:cxn>
              <a:cxn ang="0">
                <a:pos x="630" y="1069"/>
              </a:cxn>
              <a:cxn ang="0">
                <a:pos x="515" y="1037"/>
              </a:cxn>
              <a:cxn ang="0">
                <a:pos x="414" y="973"/>
              </a:cxn>
              <a:cxn ang="0">
                <a:pos x="339" y="884"/>
              </a:cxn>
              <a:cxn ang="0">
                <a:pos x="289" y="777"/>
              </a:cxn>
              <a:cxn ang="0">
                <a:pos x="274" y="657"/>
              </a:cxn>
              <a:cxn ang="0">
                <a:pos x="285" y="567"/>
              </a:cxn>
              <a:cxn ang="0">
                <a:pos x="345" y="436"/>
              </a:cxn>
              <a:cxn ang="0">
                <a:pos x="427" y="351"/>
              </a:cxn>
              <a:cxn ang="0">
                <a:pos x="530" y="292"/>
              </a:cxn>
              <a:cxn ang="0">
                <a:pos x="673" y="262"/>
              </a:cxn>
              <a:cxn ang="0">
                <a:pos x="791" y="276"/>
              </a:cxn>
              <a:cxn ang="0">
                <a:pos x="900" y="325"/>
              </a:cxn>
              <a:cxn ang="0">
                <a:pos x="962" y="376"/>
              </a:cxn>
            </a:cxnLst>
            <a:rect l="0" t="0" r="r" b="b"/>
            <a:pathLst>
              <a:path w="1327" h="1327">
                <a:moveTo>
                  <a:pt x="962" y="376"/>
                </a:moveTo>
                <a:lnTo>
                  <a:pt x="1136" y="198"/>
                </a:lnTo>
                <a:lnTo>
                  <a:pt x="1067" y="138"/>
                </a:lnTo>
                <a:lnTo>
                  <a:pt x="1007" y="96"/>
                </a:lnTo>
                <a:lnTo>
                  <a:pt x="944" y="64"/>
                </a:lnTo>
                <a:lnTo>
                  <a:pt x="879" y="37"/>
                </a:lnTo>
                <a:lnTo>
                  <a:pt x="810" y="17"/>
                </a:lnTo>
                <a:lnTo>
                  <a:pt x="741" y="6"/>
                </a:lnTo>
                <a:lnTo>
                  <a:pt x="668" y="0"/>
                </a:lnTo>
                <a:lnTo>
                  <a:pt x="597" y="4"/>
                </a:lnTo>
                <a:lnTo>
                  <a:pt x="525" y="17"/>
                </a:lnTo>
                <a:lnTo>
                  <a:pt x="456" y="35"/>
                </a:lnTo>
                <a:lnTo>
                  <a:pt x="388" y="60"/>
                </a:lnTo>
                <a:lnTo>
                  <a:pt x="327" y="93"/>
                </a:lnTo>
                <a:lnTo>
                  <a:pt x="265" y="133"/>
                </a:lnTo>
                <a:lnTo>
                  <a:pt x="211" y="178"/>
                </a:lnTo>
                <a:lnTo>
                  <a:pt x="162" y="229"/>
                </a:lnTo>
                <a:lnTo>
                  <a:pt x="116" y="285"/>
                </a:lnTo>
                <a:lnTo>
                  <a:pt x="78" y="347"/>
                </a:lnTo>
                <a:lnTo>
                  <a:pt x="49" y="412"/>
                </a:lnTo>
                <a:lnTo>
                  <a:pt x="25" y="479"/>
                </a:lnTo>
                <a:lnTo>
                  <a:pt x="7" y="550"/>
                </a:lnTo>
                <a:lnTo>
                  <a:pt x="0" y="621"/>
                </a:lnTo>
                <a:lnTo>
                  <a:pt x="0" y="692"/>
                </a:lnTo>
                <a:lnTo>
                  <a:pt x="7" y="763"/>
                </a:lnTo>
                <a:lnTo>
                  <a:pt x="22" y="833"/>
                </a:lnTo>
                <a:lnTo>
                  <a:pt x="44" y="901"/>
                </a:lnTo>
                <a:lnTo>
                  <a:pt x="73" y="966"/>
                </a:lnTo>
                <a:lnTo>
                  <a:pt x="107" y="1028"/>
                </a:lnTo>
                <a:lnTo>
                  <a:pt x="151" y="1086"/>
                </a:lnTo>
                <a:lnTo>
                  <a:pt x="200" y="1138"/>
                </a:lnTo>
                <a:lnTo>
                  <a:pt x="254" y="1186"/>
                </a:lnTo>
                <a:lnTo>
                  <a:pt x="310" y="1226"/>
                </a:lnTo>
                <a:lnTo>
                  <a:pt x="376" y="1262"/>
                </a:lnTo>
                <a:lnTo>
                  <a:pt x="441" y="1287"/>
                </a:lnTo>
                <a:lnTo>
                  <a:pt x="510" y="1307"/>
                </a:lnTo>
                <a:lnTo>
                  <a:pt x="581" y="1322"/>
                </a:lnTo>
                <a:lnTo>
                  <a:pt x="652" y="1327"/>
                </a:lnTo>
                <a:lnTo>
                  <a:pt x="722" y="1324"/>
                </a:lnTo>
                <a:lnTo>
                  <a:pt x="795" y="1314"/>
                </a:lnTo>
                <a:lnTo>
                  <a:pt x="864" y="1296"/>
                </a:lnTo>
                <a:lnTo>
                  <a:pt x="928" y="1271"/>
                </a:lnTo>
                <a:lnTo>
                  <a:pt x="995" y="1238"/>
                </a:lnTo>
                <a:lnTo>
                  <a:pt x="1084" y="1177"/>
                </a:lnTo>
                <a:lnTo>
                  <a:pt x="1160" y="1100"/>
                </a:lnTo>
                <a:lnTo>
                  <a:pt x="1225" y="1015"/>
                </a:lnTo>
                <a:lnTo>
                  <a:pt x="1274" y="922"/>
                </a:lnTo>
                <a:lnTo>
                  <a:pt x="1300" y="855"/>
                </a:lnTo>
                <a:lnTo>
                  <a:pt x="1316" y="784"/>
                </a:lnTo>
                <a:lnTo>
                  <a:pt x="1325" y="715"/>
                </a:lnTo>
                <a:lnTo>
                  <a:pt x="1327" y="643"/>
                </a:lnTo>
                <a:lnTo>
                  <a:pt x="1320" y="572"/>
                </a:lnTo>
                <a:lnTo>
                  <a:pt x="1305" y="501"/>
                </a:lnTo>
                <a:lnTo>
                  <a:pt x="1285" y="434"/>
                </a:lnTo>
                <a:lnTo>
                  <a:pt x="1258" y="367"/>
                </a:lnTo>
                <a:lnTo>
                  <a:pt x="1222" y="305"/>
                </a:lnTo>
                <a:lnTo>
                  <a:pt x="1187" y="260"/>
                </a:lnTo>
                <a:lnTo>
                  <a:pt x="1160" y="227"/>
                </a:lnTo>
                <a:lnTo>
                  <a:pt x="984" y="403"/>
                </a:lnTo>
                <a:lnTo>
                  <a:pt x="993" y="416"/>
                </a:lnTo>
                <a:lnTo>
                  <a:pt x="1011" y="438"/>
                </a:lnTo>
                <a:lnTo>
                  <a:pt x="1036" y="472"/>
                </a:lnTo>
                <a:lnTo>
                  <a:pt x="1049" y="501"/>
                </a:lnTo>
                <a:lnTo>
                  <a:pt x="1064" y="528"/>
                </a:lnTo>
                <a:lnTo>
                  <a:pt x="1084" y="617"/>
                </a:lnTo>
                <a:lnTo>
                  <a:pt x="1085" y="656"/>
                </a:lnTo>
                <a:lnTo>
                  <a:pt x="1084" y="701"/>
                </a:lnTo>
                <a:lnTo>
                  <a:pt x="1075" y="763"/>
                </a:lnTo>
                <a:lnTo>
                  <a:pt x="1058" y="821"/>
                </a:lnTo>
                <a:lnTo>
                  <a:pt x="1029" y="873"/>
                </a:lnTo>
                <a:lnTo>
                  <a:pt x="997" y="921"/>
                </a:lnTo>
                <a:lnTo>
                  <a:pt x="958" y="966"/>
                </a:lnTo>
                <a:lnTo>
                  <a:pt x="909" y="1000"/>
                </a:lnTo>
                <a:lnTo>
                  <a:pt x="859" y="1031"/>
                </a:lnTo>
                <a:lnTo>
                  <a:pt x="804" y="1053"/>
                </a:lnTo>
                <a:lnTo>
                  <a:pt x="746" y="1066"/>
                </a:lnTo>
                <a:lnTo>
                  <a:pt x="686" y="1073"/>
                </a:lnTo>
                <a:lnTo>
                  <a:pt x="630" y="1069"/>
                </a:lnTo>
                <a:lnTo>
                  <a:pt x="572" y="1059"/>
                </a:lnTo>
                <a:lnTo>
                  <a:pt x="515" y="1037"/>
                </a:lnTo>
                <a:lnTo>
                  <a:pt x="461" y="1010"/>
                </a:lnTo>
                <a:lnTo>
                  <a:pt x="414" y="973"/>
                </a:lnTo>
                <a:lnTo>
                  <a:pt x="374" y="931"/>
                </a:lnTo>
                <a:lnTo>
                  <a:pt x="339" y="884"/>
                </a:lnTo>
                <a:lnTo>
                  <a:pt x="309" y="833"/>
                </a:lnTo>
                <a:lnTo>
                  <a:pt x="289" y="777"/>
                </a:lnTo>
                <a:lnTo>
                  <a:pt x="278" y="721"/>
                </a:lnTo>
                <a:lnTo>
                  <a:pt x="274" y="657"/>
                </a:lnTo>
                <a:lnTo>
                  <a:pt x="281" y="597"/>
                </a:lnTo>
                <a:lnTo>
                  <a:pt x="285" y="567"/>
                </a:lnTo>
                <a:lnTo>
                  <a:pt x="316" y="489"/>
                </a:lnTo>
                <a:lnTo>
                  <a:pt x="345" y="436"/>
                </a:lnTo>
                <a:lnTo>
                  <a:pt x="383" y="391"/>
                </a:lnTo>
                <a:lnTo>
                  <a:pt x="427" y="351"/>
                </a:lnTo>
                <a:lnTo>
                  <a:pt x="476" y="316"/>
                </a:lnTo>
                <a:lnTo>
                  <a:pt x="530" y="292"/>
                </a:lnTo>
                <a:lnTo>
                  <a:pt x="586" y="273"/>
                </a:lnTo>
                <a:lnTo>
                  <a:pt x="673" y="262"/>
                </a:lnTo>
                <a:lnTo>
                  <a:pt x="732" y="265"/>
                </a:lnTo>
                <a:lnTo>
                  <a:pt x="791" y="276"/>
                </a:lnTo>
                <a:lnTo>
                  <a:pt x="849" y="298"/>
                </a:lnTo>
                <a:lnTo>
                  <a:pt x="900" y="325"/>
                </a:lnTo>
                <a:lnTo>
                  <a:pt x="948" y="360"/>
                </a:lnTo>
                <a:lnTo>
                  <a:pt x="962" y="376"/>
                </a:lnTo>
                <a:close/>
              </a:path>
            </a:pathLst>
          </a:custGeom>
          <a:solidFill>
            <a:srgbClr val="BF0000"/>
          </a:solidFill>
          <a:ln w="9525">
            <a:noFill/>
            <a:round/>
            <a:headEnd/>
            <a:tailEnd/>
          </a:ln>
        </p:spPr>
        <p:txBody>
          <a:bodyPr/>
          <a:lstStyle/>
          <a:p>
            <a:endParaRPr lang="en-US"/>
          </a:p>
        </p:txBody>
      </p:sp>
      <p:sp>
        <p:nvSpPr>
          <p:cNvPr id="526354" name="Freeform 18"/>
          <p:cNvSpPr>
            <a:spLocks/>
          </p:cNvSpPr>
          <p:nvPr/>
        </p:nvSpPr>
        <p:spPr bwMode="auto">
          <a:xfrm>
            <a:off x="3449638" y="2630488"/>
            <a:ext cx="2106612" cy="2106612"/>
          </a:xfrm>
          <a:custGeom>
            <a:avLst/>
            <a:gdLst/>
            <a:ahLst/>
            <a:cxnLst>
              <a:cxn ang="0">
                <a:pos x="1136" y="198"/>
              </a:cxn>
              <a:cxn ang="0">
                <a:pos x="1007" y="96"/>
              </a:cxn>
              <a:cxn ang="0">
                <a:pos x="879" y="37"/>
              </a:cxn>
              <a:cxn ang="0">
                <a:pos x="741" y="6"/>
              </a:cxn>
              <a:cxn ang="0">
                <a:pos x="597" y="4"/>
              </a:cxn>
              <a:cxn ang="0">
                <a:pos x="456" y="35"/>
              </a:cxn>
              <a:cxn ang="0">
                <a:pos x="327" y="93"/>
              </a:cxn>
              <a:cxn ang="0">
                <a:pos x="211" y="178"/>
              </a:cxn>
              <a:cxn ang="0">
                <a:pos x="116" y="285"/>
              </a:cxn>
              <a:cxn ang="0">
                <a:pos x="49" y="412"/>
              </a:cxn>
              <a:cxn ang="0">
                <a:pos x="7" y="550"/>
              </a:cxn>
              <a:cxn ang="0">
                <a:pos x="0" y="692"/>
              </a:cxn>
              <a:cxn ang="0">
                <a:pos x="22" y="833"/>
              </a:cxn>
              <a:cxn ang="0">
                <a:pos x="73" y="966"/>
              </a:cxn>
              <a:cxn ang="0">
                <a:pos x="151" y="1086"/>
              </a:cxn>
              <a:cxn ang="0">
                <a:pos x="254" y="1186"/>
              </a:cxn>
              <a:cxn ang="0">
                <a:pos x="376" y="1262"/>
              </a:cxn>
              <a:cxn ang="0">
                <a:pos x="510" y="1307"/>
              </a:cxn>
              <a:cxn ang="0">
                <a:pos x="652" y="1327"/>
              </a:cxn>
              <a:cxn ang="0">
                <a:pos x="795" y="1314"/>
              </a:cxn>
              <a:cxn ang="0">
                <a:pos x="928" y="1271"/>
              </a:cxn>
              <a:cxn ang="0">
                <a:pos x="1084" y="1177"/>
              </a:cxn>
              <a:cxn ang="0">
                <a:pos x="1225" y="1015"/>
              </a:cxn>
              <a:cxn ang="0">
                <a:pos x="1300" y="855"/>
              </a:cxn>
              <a:cxn ang="0">
                <a:pos x="1325" y="715"/>
              </a:cxn>
              <a:cxn ang="0">
                <a:pos x="1320" y="572"/>
              </a:cxn>
              <a:cxn ang="0">
                <a:pos x="1285" y="434"/>
              </a:cxn>
              <a:cxn ang="0">
                <a:pos x="1222" y="305"/>
              </a:cxn>
              <a:cxn ang="0">
                <a:pos x="1160" y="227"/>
              </a:cxn>
              <a:cxn ang="0">
                <a:pos x="993" y="416"/>
              </a:cxn>
              <a:cxn ang="0">
                <a:pos x="1036" y="472"/>
              </a:cxn>
              <a:cxn ang="0">
                <a:pos x="1064" y="528"/>
              </a:cxn>
              <a:cxn ang="0">
                <a:pos x="1085" y="656"/>
              </a:cxn>
              <a:cxn ang="0">
                <a:pos x="1075" y="763"/>
              </a:cxn>
              <a:cxn ang="0">
                <a:pos x="1029" y="873"/>
              </a:cxn>
              <a:cxn ang="0">
                <a:pos x="958" y="966"/>
              </a:cxn>
              <a:cxn ang="0">
                <a:pos x="859" y="1031"/>
              </a:cxn>
              <a:cxn ang="0">
                <a:pos x="746" y="1066"/>
              </a:cxn>
              <a:cxn ang="0">
                <a:pos x="630" y="1069"/>
              </a:cxn>
              <a:cxn ang="0">
                <a:pos x="515" y="1037"/>
              </a:cxn>
              <a:cxn ang="0">
                <a:pos x="414" y="973"/>
              </a:cxn>
              <a:cxn ang="0">
                <a:pos x="339" y="884"/>
              </a:cxn>
              <a:cxn ang="0">
                <a:pos x="289" y="777"/>
              </a:cxn>
              <a:cxn ang="0">
                <a:pos x="274" y="657"/>
              </a:cxn>
              <a:cxn ang="0">
                <a:pos x="285" y="567"/>
              </a:cxn>
              <a:cxn ang="0">
                <a:pos x="345" y="436"/>
              </a:cxn>
              <a:cxn ang="0">
                <a:pos x="427" y="351"/>
              </a:cxn>
              <a:cxn ang="0">
                <a:pos x="530" y="292"/>
              </a:cxn>
              <a:cxn ang="0">
                <a:pos x="673" y="262"/>
              </a:cxn>
              <a:cxn ang="0">
                <a:pos x="791" y="276"/>
              </a:cxn>
              <a:cxn ang="0">
                <a:pos x="900" y="325"/>
              </a:cxn>
              <a:cxn ang="0">
                <a:pos x="962" y="376"/>
              </a:cxn>
            </a:cxnLst>
            <a:rect l="0" t="0" r="r" b="b"/>
            <a:pathLst>
              <a:path w="1327" h="1327">
                <a:moveTo>
                  <a:pt x="962" y="376"/>
                </a:moveTo>
                <a:lnTo>
                  <a:pt x="1136" y="198"/>
                </a:lnTo>
                <a:lnTo>
                  <a:pt x="1067" y="138"/>
                </a:lnTo>
                <a:lnTo>
                  <a:pt x="1007" y="96"/>
                </a:lnTo>
                <a:lnTo>
                  <a:pt x="944" y="64"/>
                </a:lnTo>
                <a:lnTo>
                  <a:pt x="879" y="37"/>
                </a:lnTo>
                <a:lnTo>
                  <a:pt x="810" y="17"/>
                </a:lnTo>
                <a:lnTo>
                  <a:pt x="741" y="6"/>
                </a:lnTo>
                <a:lnTo>
                  <a:pt x="668" y="0"/>
                </a:lnTo>
                <a:lnTo>
                  <a:pt x="597" y="4"/>
                </a:lnTo>
                <a:lnTo>
                  <a:pt x="525" y="17"/>
                </a:lnTo>
                <a:lnTo>
                  <a:pt x="456" y="35"/>
                </a:lnTo>
                <a:lnTo>
                  <a:pt x="388" y="60"/>
                </a:lnTo>
                <a:lnTo>
                  <a:pt x="327" y="93"/>
                </a:lnTo>
                <a:lnTo>
                  <a:pt x="265" y="133"/>
                </a:lnTo>
                <a:lnTo>
                  <a:pt x="211" y="178"/>
                </a:lnTo>
                <a:lnTo>
                  <a:pt x="162" y="229"/>
                </a:lnTo>
                <a:lnTo>
                  <a:pt x="116" y="285"/>
                </a:lnTo>
                <a:lnTo>
                  <a:pt x="78" y="347"/>
                </a:lnTo>
                <a:lnTo>
                  <a:pt x="49" y="412"/>
                </a:lnTo>
                <a:lnTo>
                  <a:pt x="25" y="479"/>
                </a:lnTo>
                <a:lnTo>
                  <a:pt x="7" y="550"/>
                </a:lnTo>
                <a:lnTo>
                  <a:pt x="0" y="621"/>
                </a:lnTo>
                <a:lnTo>
                  <a:pt x="0" y="692"/>
                </a:lnTo>
                <a:lnTo>
                  <a:pt x="7" y="763"/>
                </a:lnTo>
                <a:lnTo>
                  <a:pt x="22" y="833"/>
                </a:lnTo>
                <a:lnTo>
                  <a:pt x="44" y="901"/>
                </a:lnTo>
                <a:lnTo>
                  <a:pt x="73" y="966"/>
                </a:lnTo>
                <a:lnTo>
                  <a:pt x="107" y="1028"/>
                </a:lnTo>
                <a:lnTo>
                  <a:pt x="151" y="1086"/>
                </a:lnTo>
                <a:lnTo>
                  <a:pt x="200" y="1138"/>
                </a:lnTo>
                <a:lnTo>
                  <a:pt x="254" y="1186"/>
                </a:lnTo>
                <a:lnTo>
                  <a:pt x="310" y="1226"/>
                </a:lnTo>
                <a:lnTo>
                  <a:pt x="376" y="1262"/>
                </a:lnTo>
                <a:lnTo>
                  <a:pt x="441" y="1287"/>
                </a:lnTo>
                <a:lnTo>
                  <a:pt x="510" y="1307"/>
                </a:lnTo>
                <a:lnTo>
                  <a:pt x="581" y="1322"/>
                </a:lnTo>
                <a:lnTo>
                  <a:pt x="652" y="1327"/>
                </a:lnTo>
                <a:lnTo>
                  <a:pt x="722" y="1324"/>
                </a:lnTo>
                <a:lnTo>
                  <a:pt x="795" y="1314"/>
                </a:lnTo>
                <a:lnTo>
                  <a:pt x="864" y="1296"/>
                </a:lnTo>
                <a:lnTo>
                  <a:pt x="928" y="1271"/>
                </a:lnTo>
                <a:lnTo>
                  <a:pt x="995" y="1238"/>
                </a:lnTo>
                <a:lnTo>
                  <a:pt x="1084" y="1177"/>
                </a:lnTo>
                <a:lnTo>
                  <a:pt x="1160" y="1100"/>
                </a:lnTo>
                <a:lnTo>
                  <a:pt x="1225" y="1015"/>
                </a:lnTo>
                <a:lnTo>
                  <a:pt x="1274" y="922"/>
                </a:lnTo>
                <a:lnTo>
                  <a:pt x="1300" y="855"/>
                </a:lnTo>
                <a:lnTo>
                  <a:pt x="1316" y="784"/>
                </a:lnTo>
                <a:lnTo>
                  <a:pt x="1325" y="715"/>
                </a:lnTo>
                <a:lnTo>
                  <a:pt x="1327" y="643"/>
                </a:lnTo>
                <a:lnTo>
                  <a:pt x="1320" y="572"/>
                </a:lnTo>
                <a:lnTo>
                  <a:pt x="1305" y="501"/>
                </a:lnTo>
                <a:lnTo>
                  <a:pt x="1285" y="434"/>
                </a:lnTo>
                <a:lnTo>
                  <a:pt x="1258" y="367"/>
                </a:lnTo>
                <a:lnTo>
                  <a:pt x="1222" y="305"/>
                </a:lnTo>
                <a:lnTo>
                  <a:pt x="1187" y="260"/>
                </a:lnTo>
                <a:lnTo>
                  <a:pt x="1160" y="227"/>
                </a:lnTo>
                <a:lnTo>
                  <a:pt x="984" y="403"/>
                </a:lnTo>
                <a:lnTo>
                  <a:pt x="993" y="416"/>
                </a:lnTo>
                <a:lnTo>
                  <a:pt x="1011" y="438"/>
                </a:lnTo>
                <a:lnTo>
                  <a:pt x="1036" y="472"/>
                </a:lnTo>
                <a:lnTo>
                  <a:pt x="1049" y="501"/>
                </a:lnTo>
                <a:lnTo>
                  <a:pt x="1064" y="528"/>
                </a:lnTo>
                <a:lnTo>
                  <a:pt x="1084" y="617"/>
                </a:lnTo>
                <a:lnTo>
                  <a:pt x="1085" y="656"/>
                </a:lnTo>
                <a:lnTo>
                  <a:pt x="1084" y="701"/>
                </a:lnTo>
                <a:lnTo>
                  <a:pt x="1075" y="763"/>
                </a:lnTo>
                <a:lnTo>
                  <a:pt x="1058" y="821"/>
                </a:lnTo>
                <a:lnTo>
                  <a:pt x="1029" y="873"/>
                </a:lnTo>
                <a:lnTo>
                  <a:pt x="997" y="921"/>
                </a:lnTo>
                <a:lnTo>
                  <a:pt x="958" y="966"/>
                </a:lnTo>
                <a:lnTo>
                  <a:pt x="909" y="1000"/>
                </a:lnTo>
                <a:lnTo>
                  <a:pt x="859" y="1031"/>
                </a:lnTo>
                <a:lnTo>
                  <a:pt x="804" y="1053"/>
                </a:lnTo>
                <a:lnTo>
                  <a:pt x="746" y="1066"/>
                </a:lnTo>
                <a:lnTo>
                  <a:pt x="686" y="1073"/>
                </a:lnTo>
                <a:lnTo>
                  <a:pt x="630" y="1069"/>
                </a:lnTo>
                <a:lnTo>
                  <a:pt x="572" y="1059"/>
                </a:lnTo>
                <a:lnTo>
                  <a:pt x="515" y="1037"/>
                </a:lnTo>
                <a:lnTo>
                  <a:pt x="461" y="1010"/>
                </a:lnTo>
                <a:lnTo>
                  <a:pt x="414" y="973"/>
                </a:lnTo>
                <a:lnTo>
                  <a:pt x="374" y="931"/>
                </a:lnTo>
                <a:lnTo>
                  <a:pt x="339" y="884"/>
                </a:lnTo>
                <a:lnTo>
                  <a:pt x="309" y="833"/>
                </a:lnTo>
                <a:lnTo>
                  <a:pt x="289" y="777"/>
                </a:lnTo>
                <a:lnTo>
                  <a:pt x="278" y="721"/>
                </a:lnTo>
                <a:lnTo>
                  <a:pt x="274" y="657"/>
                </a:lnTo>
                <a:lnTo>
                  <a:pt x="281" y="597"/>
                </a:lnTo>
                <a:lnTo>
                  <a:pt x="285" y="567"/>
                </a:lnTo>
                <a:lnTo>
                  <a:pt x="316" y="489"/>
                </a:lnTo>
                <a:lnTo>
                  <a:pt x="345" y="436"/>
                </a:lnTo>
                <a:lnTo>
                  <a:pt x="383" y="391"/>
                </a:lnTo>
                <a:lnTo>
                  <a:pt x="427" y="351"/>
                </a:lnTo>
                <a:lnTo>
                  <a:pt x="476" y="316"/>
                </a:lnTo>
                <a:lnTo>
                  <a:pt x="530" y="292"/>
                </a:lnTo>
                <a:lnTo>
                  <a:pt x="586" y="273"/>
                </a:lnTo>
                <a:lnTo>
                  <a:pt x="673" y="262"/>
                </a:lnTo>
                <a:lnTo>
                  <a:pt x="732" y="265"/>
                </a:lnTo>
                <a:lnTo>
                  <a:pt x="791" y="276"/>
                </a:lnTo>
                <a:lnTo>
                  <a:pt x="849" y="298"/>
                </a:lnTo>
                <a:lnTo>
                  <a:pt x="900" y="325"/>
                </a:lnTo>
                <a:lnTo>
                  <a:pt x="948" y="360"/>
                </a:lnTo>
                <a:lnTo>
                  <a:pt x="962" y="376"/>
                </a:lnTo>
              </a:path>
            </a:pathLst>
          </a:custGeom>
          <a:noFill/>
          <a:ln w="0">
            <a:solidFill>
              <a:srgbClr val="000000"/>
            </a:solidFill>
            <a:prstDash val="solid"/>
            <a:round/>
            <a:headEnd/>
            <a:tailEnd/>
          </a:ln>
        </p:spPr>
        <p:txBody>
          <a:bodyPr/>
          <a:lstStyle/>
          <a:p>
            <a:endParaRPr lang="en-US"/>
          </a:p>
        </p:txBody>
      </p:sp>
      <p:sp>
        <p:nvSpPr>
          <p:cNvPr id="526355" name="Freeform 19"/>
          <p:cNvSpPr>
            <a:spLocks/>
          </p:cNvSpPr>
          <p:nvPr/>
        </p:nvSpPr>
        <p:spPr bwMode="auto">
          <a:xfrm>
            <a:off x="3032125" y="2203450"/>
            <a:ext cx="2933700" cy="2930525"/>
          </a:xfrm>
          <a:custGeom>
            <a:avLst/>
            <a:gdLst/>
            <a:ahLst/>
            <a:cxnLst>
              <a:cxn ang="0">
                <a:pos x="1452" y="521"/>
              </a:cxn>
              <a:cxn ang="0">
                <a:pos x="1521" y="628"/>
              </a:cxn>
              <a:cxn ang="0">
                <a:pos x="1568" y="762"/>
              </a:cxn>
              <a:cxn ang="0">
                <a:pos x="1590" y="904"/>
              </a:cxn>
              <a:cxn ang="0">
                <a:pos x="1579" y="1045"/>
              </a:cxn>
              <a:cxn ang="0">
                <a:pos x="1537" y="1183"/>
              </a:cxn>
              <a:cxn ang="0">
                <a:pos x="1423" y="1361"/>
              </a:cxn>
              <a:cxn ang="0">
                <a:pos x="1258" y="1499"/>
              </a:cxn>
              <a:cxn ang="0">
                <a:pos x="1127" y="1557"/>
              </a:cxn>
              <a:cxn ang="0">
                <a:pos x="985" y="1585"/>
              </a:cxn>
              <a:cxn ang="0">
                <a:pos x="846" y="1583"/>
              </a:cxn>
              <a:cxn ang="0">
                <a:pos x="704" y="1548"/>
              </a:cxn>
              <a:cxn ang="0">
                <a:pos x="573" y="1487"/>
              </a:cxn>
              <a:cxn ang="0">
                <a:pos x="463" y="1399"/>
              </a:cxn>
              <a:cxn ang="0">
                <a:pos x="370" y="1289"/>
              </a:cxn>
              <a:cxn ang="0">
                <a:pos x="307" y="1162"/>
              </a:cxn>
              <a:cxn ang="0">
                <a:pos x="270" y="1024"/>
              </a:cxn>
              <a:cxn ang="0">
                <a:pos x="263" y="882"/>
              </a:cxn>
              <a:cxn ang="0">
                <a:pos x="288" y="740"/>
              </a:cxn>
              <a:cxn ang="0">
                <a:pos x="341" y="608"/>
              </a:cxn>
              <a:cxn ang="0">
                <a:pos x="425" y="490"/>
              </a:cxn>
              <a:cxn ang="0">
                <a:pos x="528" y="394"/>
              </a:cxn>
              <a:cxn ang="0">
                <a:pos x="651" y="321"/>
              </a:cxn>
              <a:cxn ang="0">
                <a:pos x="788" y="278"/>
              </a:cxn>
              <a:cxn ang="0">
                <a:pos x="931" y="261"/>
              </a:cxn>
              <a:cxn ang="0">
                <a:pos x="1073" y="278"/>
              </a:cxn>
              <a:cxn ang="0">
                <a:pos x="1207" y="325"/>
              </a:cxn>
              <a:cxn ang="0">
                <a:pos x="1330" y="399"/>
              </a:cxn>
              <a:cxn ang="0">
                <a:pos x="1488" y="370"/>
              </a:cxn>
              <a:cxn ang="0">
                <a:pos x="1497" y="199"/>
              </a:cxn>
              <a:cxn ang="0">
                <a:pos x="1285" y="74"/>
              </a:cxn>
              <a:cxn ang="0">
                <a:pos x="1047" y="9"/>
              </a:cxn>
              <a:cxn ang="0">
                <a:pos x="800" y="7"/>
              </a:cxn>
              <a:cxn ang="0">
                <a:pos x="515" y="91"/>
              </a:cxn>
              <a:cxn ang="0">
                <a:pos x="288" y="254"/>
              </a:cxn>
              <a:cxn ang="0">
                <a:pos x="187" y="365"/>
              </a:cxn>
              <a:cxn ang="0">
                <a:pos x="74" y="559"/>
              </a:cxn>
              <a:cxn ang="0">
                <a:pos x="9" y="795"/>
              </a:cxn>
              <a:cxn ang="0">
                <a:pos x="7" y="1047"/>
              </a:cxn>
              <a:cxn ang="0">
                <a:pos x="71" y="1280"/>
              </a:cxn>
              <a:cxn ang="0">
                <a:pos x="196" y="1492"/>
              </a:cxn>
              <a:cxn ang="0">
                <a:pos x="357" y="1646"/>
              </a:cxn>
              <a:cxn ang="0">
                <a:pos x="593" y="1786"/>
              </a:cxn>
              <a:cxn ang="0">
                <a:pos x="829" y="1842"/>
              </a:cxn>
              <a:cxn ang="0">
                <a:pos x="1054" y="1837"/>
              </a:cxn>
              <a:cxn ang="0">
                <a:pos x="1238" y="1790"/>
              </a:cxn>
              <a:cxn ang="0">
                <a:pos x="1358" y="1741"/>
              </a:cxn>
              <a:cxn ang="0">
                <a:pos x="1534" y="1617"/>
              </a:cxn>
              <a:cxn ang="0">
                <a:pos x="1637" y="1510"/>
              </a:cxn>
              <a:cxn ang="0">
                <a:pos x="1731" y="1372"/>
              </a:cxn>
              <a:cxn ang="0">
                <a:pos x="1799" y="1220"/>
              </a:cxn>
              <a:cxn ang="0">
                <a:pos x="1839" y="1060"/>
              </a:cxn>
              <a:cxn ang="0">
                <a:pos x="1848" y="897"/>
              </a:cxn>
              <a:cxn ang="0">
                <a:pos x="1828" y="733"/>
              </a:cxn>
              <a:cxn ang="0">
                <a:pos x="1780" y="575"/>
              </a:cxn>
              <a:cxn ang="0">
                <a:pos x="1704" y="428"/>
              </a:cxn>
              <a:cxn ang="0">
                <a:pos x="1610" y="305"/>
              </a:cxn>
            </a:cxnLst>
            <a:rect l="0" t="0" r="r" b="b"/>
            <a:pathLst>
              <a:path w="1848" h="1846">
                <a:moveTo>
                  <a:pt x="1423" y="488"/>
                </a:moveTo>
                <a:lnTo>
                  <a:pt x="1452" y="521"/>
                </a:lnTo>
                <a:lnTo>
                  <a:pt x="1485" y="566"/>
                </a:lnTo>
                <a:lnTo>
                  <a:pt x="1521" y="628"/>
                </a:lnTo>
                <a:lnTo>
                  <a:pt x="1548" y="695"/>
                </a:lnTo>
                <a:lnTo>
                  <a:pt x="1568" y="762"/>
                </a:lnTo>
                <a:lnTo>
                  <a:pt x="1583" y="833"/>
                </a:lnTo>
                <a:lnTo>
                  <a:pt x="1590" y="904"/>
                </a:lnTo>
                <a:lnTo>
                  <a:pt x="1588" y="976"/>
                </a:lnTo>
                <a:lnTo>
                  <a:pt x="1579" y="1045"/>
                </a:lnTo>
                <a:lnTo>
                  <a:pt x="1563" y="1116"/>
                </a:lnTo>
                <a:lnTo>
                  <a:pt x="1537" y="1183"/>
                </a:lnTo>
                <a:lnTo>
                  <a:pt x="1488" y="1276"/>
                </a:lnTo>
                <a:lnTo>
                  <a:pt x="1423" y="1361"/>
                </a:lnTo>
                <a:lnTo>
                  <a:pt x="1347" y="1438"/>
                </a:lnTo>
                <a:lnTo>
                  <a:pt x="1258" y="1499"/>
                </a:lnTo>
                <a:lnTo>
                  <a:pt x="1192" y="1532"/>
                </a:lnTo>
                <a:lnTo>
                  <a:pt x="1127" y="1557"/>
                </a:lnTo>
                <a:lnTo>
                  <a:pt x="1058" y="1575"/>
                </a:lnTo>
                <a:lnTo>
                  <a:pt x="985" y="1585"/>
                </a:lnTo>
                <a:lnTo>
                  <a:pt x="915" y="1588"/>
                </a:lnTo>
                <a:lnTo>
                  <a:pt x="846" y="1583"/>
                </a:lnTo>
                <a:lnTo>
                  <a:pt x="773" y="1568"/>
                </a:lnTo>
                <a:lnTo>
                  <a:pt x="704" y="1548"/>
                </a:lnTo>
                <a:lnTo>
                  <a:pt x="639" y="1523"/>
                </a:lnTo>
                <a:lnTo>
                  <a:pt x="573" y="1487"/>
                </a:lnTo>
                <a:lnTo>
                  <a:pt x="517" y="1447"/>
                </a:lnTo>
                <a:lnTo>
                  <a:pt x="463" y="1399"/>
                </a:lnTo>
                <a:lnTo>
                  <a:pt x="414" y="1347"/>
                </a:lnTo>
                <a:lnTo>
                  <a:pt x="370" y="1289"/>
                </a:lnTo>
                <a:lnTo>
                  <a:pt x="336" y="1227"/>
                </a:lnTo>
                <a:lnTo>
                  <a:pt x="307" y="1162"/>
                </a:lnTo>
                <a:lnTo>
                  <a:pt x="285" y="1094"/>
                </a:lnTo>
                <a:lnTo>
                  <a:pt x="270" y="1024"/>
                </a:lnTo>
                <a:lnTo>
                  <a:pt x="263" y="955"/>
                </a:lnTo>
                <a:lnTo>
                  <a:pt x="263" y="882"/>
                </a:lnTo>
                <a:lnTo>
                  <a:pt x="270" y="811"/>
                </a:lnTo>
                <a:lnTo>
                  <a:pt x="288" y="740"/>
                </a:lnTo>
                <a:lnTo>
                  <a:pt x="312" y="673"/>
                </a:lnTo>
                <a:lnTo>
                  <a:pt x="341" y="608"/>
                </a:lnTo>
                <a:lnTo>
                  <a:pt x="379" y="548"/>
                </a:lnTo>
                <a:lnTo>
                  <a:pt x="425" y="490"/>
                </a:lnTo>
                <a:lnTo>
                  <a:pt x="474" y="439"/>
                </a:lnTo>
                <a:lnTo>
                  <a:pt x="528" y="394"/>
                </a:lnTo>
                <a:lnTo>
                  <a:pt x="590" y="354"/>
                </a:lnTo>
                <a:lnTo>
                  <a:pt x="651" y="321"/>
                </a:lnTo>
                <a:lnTo>
                  <a:pt x="719" y="296"/>
                </a:lnTo>
                <a:lnTo>
                  <a:pt x="788" y="278"/>
                </a:lnTo>
                <a:lnTo>
                  <a:pt x="860" y="265"/>
                </a:lnTo>
                <a:lnTo>
                  <a:pt x="931" y="261"/>
                </a:lnTo>
                <a:lnTo>
                  <a:pt x="1004" y="267"/>
                </a:lnTo>
                <a:lnTo>
                  <a:pt x="1073" y="278"/>
                </a:lnTo>
                <a:lnTo>
                  <a:pt x="1142" y="298"/>
                </a:lnTo>
                <a:lnTo>
                  <a:pt x="1207" y="325"/>
                </a:lnTo>
                <a:lnTo>
                  <a:pt x="1270" y="357"/>
                </a:lnTo>
                <a:lnTo>
                  <a:pt x="1330" y="399"/>
                </a:lnTo>
                <a:lnTo>
                  <a:pt x="1399" y="459"/>
                </a:lnTo>
                <a:lnTo>
                  <a:pt x="1488" y="370"/>
                </a:lnTo>
                <a:lnTo>
                  <a:pt x="1581" y="278"/>
                </a:lnTo>
                <a:lnTo>
                  <a:pt x="1497" y="199"/>
                </a:lnTo>
                <a:lnTo>
                  <a:pt x="1392" y="123"/>
                </a:lnTo>
                <a:lnTo>
                  <a:pt x="1285" y="74"/>
                </a:lnTo>
                <a:lnTo>
                  <a:pt x="1169" y="31"/>
                </a:lnTo>
                <a:lnTo>
                  <a:pt x="1047" y="9"/>
                </a:lnTo>
                <a:lnTo>
                  <a:pt x="882" y="0"/>
                </a:lnTo>
                <a:lnTo>
                  <a:pt x="800" y="7"/>
                </a:lnTo>
                <a:lnTo>
                  <a:pt x="661" y="36"/>
                </a:lnTo>
                <a:lnTo>
                  <a:pt x="515" y="91"/>
                </a:lnTo>
                <a:lnTo>
                  <a:pt x="381" y="176"/>
                </a:lnTo>
                <a:lnTo>
                  <a:pt x="288" y="254"/>
                </a:lnTo>
                <a:lnTo>
                  <a:pt x="201" y="345"/>
                </a:lnTo>
                <a:lnTo>
                  <a:pt x="187" y="365"/>
                </a:lnTo>
                <a:lnTo>
                  <a:pt x="152" y="412"/>
                </a:lnTo>
                <a:lnTo>
                  <a:pt x="74" y="559"/>
                </a:lnTo>
                <a:lnTo>
                  <a:pt x="43" y="639"/>
                </a:lnTo>
                <a:lnTo>
                  <a:pt x="9" y="795"/>
                </a:lnTo>
                <a:lnTo>
                  <a:pt x="0" y="877"/>
                </a:lnTo>
                <a:lnTo>
                  <a:pt x="7" y="1047"/>
                </a:lnTo>
                <a:lnTo>
                  <a:pt x="22" y="1122"/>
                </a:lnTo>
                <a:lnTo>
                  <a:pt x="71" y="1280"/>
                </a:lnTo>
                <a:lnTo>
                  <a:pt x="107" y="1358"/>
                </a:lnTo>
                <a:lnTo>
                  <a:pt x="196" y="1492"/>
                </a:lnTo>
                <a:lnTo>
                  <a:pt x="254" y="1561"/>
                </a:lnTo>
                <a:lnTo>
                  <a:pt x="357" y="1646"/>
                </a:lnTo>
                <a:lnTo>
                  <a:pt x="497" y="1742"/>
                </a:lnTo>
                <a:lnTo>
                  <a:pt x="593" y="1786"/>
                </a:lnTo>
                <a:lnTo>
                  <a:pt x="706" y="1819"/>
                </a:lnTo>
                <a:lnTo>
                  <a:pt x="829" y="1842"/>
                </a:lnTo>
                <a:lnTo>
                  <a:pt x="904" y="1846"/>
                </a:lnTo>
                <a:lnTo>
                  <a:pt x="1054" y="1837"/>
                </a:lnTo>
                <a:lnTo>
                  <a:pt x="1174" y="1813"/>
                </a:lnTo>
                <a:lnTo>
                  <a:pt x="1238" y="1790"/>
                </a:lnTo>
                <a:lnTo>
                  <a:pt x="1269" y="1779"/>
                </a:lnTo>
                <a:lnTo>
                  <a:pt x="1358" y="1741"/>
                </a:lnTo>
                <a:lnTo>
                  <a:pt x="1497" y="1644"/>
                </a:lnTo>
                <a:lnTo>
                  <a:pt x="1534" y="1617"/>
                </a:lnTo>
                <a:lnTo>
                  <a:pt x="1586" y="1568"/>
                </a:lnTo>
                <a:lnTo>
                  <a:pt x="1637" y="1510"/>
                </a:lnTo>
                <a:lnTo>
                  <a:pt x="1688" y="1441"/>
                </a:lnTo>
                <a:lnTo>
                  <a:pt x="1731" y="1372"/>
                </a:lnTo>
                <a:lnTo>
                  <a:pt x="1768" y="1298"/>
                </a:lnTo>
                <a:lnTo>
                  <a:pt x="1799" y="1220"/>
                </a:lnTo>
                <a:lnTo>
                  <a:pt x="1822" y="1142"/>
                </a:lnTo>
                <a:lnTo>
                  <a:pt x="1839" y="1060"/>
                </a:lnTo>
                <a:lnTo>
                  <a:pt x="1848" y="980"/>
                </a:lnTo>
                <a:lnTo>
                  <a:pt x="1848" y="897"/>
                </a:lnTo>
                <a:lnTo>
                  <a:pt x="1842" y="813"/>
                </a:lnTo>
                <a:lnTo>
                  <a:pt x="1828" y="733"/>
                </a:lnTo>
                <a:lnTo>
                  <a:pt x="1808" y="653"/>
                </a:lnTo>
                <a:lnTo>
                  <a:pt x="1780" y="575"/>
                </a:lnTo>
                <a:lnTo>
                  <a:pt x="1744" y="501"/>
                </a:lnTo>
                <a:lnTo>
                  <a:pt x="1704" y="428"/>
                </a:lnTo>
                <a:lnTo>
                  <a:pt x="1655" y="359"/>
                </a:lnTo>
                <a:lnTo>
                  <a:pt x="1610" y="305"/>
                </a:lnTo>
                <a:lnTo>
                  <a:pt x="1423" y="488"/>
                </a:lnTo>
                <a:close/>
              </a:path>
            </a:pathLst>
          </a:custGeom>
          <a:solidFill>
            <a:srgbClr val="FFFFFF"/>
          </a:solidFill>
          <a:ln w="9525">
            <a:noFill/>
            <a:round/>
            <a:headEnd/>
            <a:tailEnd/>
          </a:ln>
        </p:spPr>
        <p:txBody>
          <a:bodyPr/>
          <a:lstStyle/>
          <a:p>
            <a:endParaRPr lang="en-US"/>
          </a:p>
        </p:txBody>
      </p:sp>
      <p:sp>
        <p:nvSpPr>
          <p:cNvPr id="526356" name="Freeform 20"/>
          <p:cNvSpPr>
            <a:spLocks/>
          </p:cNvSpPr>
          <p:nvPr/>
        </p:nvSpPr>
        <p:spPr bwMode="auto">
          <a:xfrm>
            <a:off x="3032125" y="2216150"/>
            <a:ext cx="2933700" cy="2930525"/>
          </a:xfrm>
          <a:custGeom>
            <a:avLst/>
            <a:gdLst/>
            <a:ahLst/>
            <a:cxnLst>
              <a:cxn ang="0">
                <a:pos x="1452" y="521"/>
              </a:cxn>
              <a:cxn ang="0">
                <a:pos x="1521" y="628"/>
              </a:cxn>
              <a:cxn ang="0">
                <a:pos x="1568" y="762"/>
              </a:cxn>
              <a:cxn ang="0">
                <a:pos x="1590" y="904"/>
              </a:cxn>
              <a:cxn ang="0">
                <a:pos x="1579" y="1045"/>
              </a:cxn>
              <a:cxn ang="0">
                <a:pos x="1537" y="1183"/>
              </a:cxn>
              <a:cxn ang="0">
                <a:pos x="1423" y="1361"/>
              </a:cxn>
              <a:cxn ang="0">
                <a:pos x="1258" y="1499"/>
              </a:cxn>
              <a:cxn ang="0">
                <a:pos x="1127" y="1557"/>
              </a:cxn>
              <a:cxn ang="0">
                <a:pos x="985" y="1585"/>
              </a:cxn>
              <a:cxn ang="0">
                <a:pos x="846" y="1583"/>
              </a:cxn>
              <a:cxn ang="0">
                <a:pos x="704" y="1548"/>
              </a:cxn>
              <a:cxn ang="0">
                <a:pos x="573" y="1487"/>
              </a:cxn>
              <a:cxn ang="0">
                <a:pos x="463" y="1399"/>
              </a:cxn>
              <a:cxn ang="0">
                <a:pos x="370" y="1289"/>
              </a:cxn>
              <a:cxn ang="0">
                <a:pos x="307" y="1162"/>
              </a:cxn>
              <a:cxn ang="0">
                <a:pos x="270" y="1024"/>
              </a:cxn>
              <a:cxn ang="0">
                <a:pos x="263" y="882"/>
              </a:cxn>
              <a:cxn ang="0">
                <a:pos x="288" y="740"/>
              </a:cxn>
              <a:cxn ang="0">
                <a:pos x="341" y="608"/>
              </a:cxn>
              <a:cxn ang="0">
                <a:pos x="425" y="490"/>
              </a:cxn>
              <a:cxn ang="0">
                <a:pos x="528" y="394"/>
              </a:cxn>
              <a:cxn ang="0">
                <a:pos x="651" y="321"/>
              </a:cxn>
              <a:cxn ang="0">
                <a:pos x="788" y="278"/>
              </a:cxn>
              <a:cxn ang="0">
                <a:pos x="931" y="261"/>
              </a:cxn>
              <a:cxn ang="0">
                <a:pos x="1073" y="278"/>
              </a:cxn>
              <a:cxn ang="0">
                <a:pos x="1207" y="325"/>
              </a:cxn>
              <a:cxn ang="0">
                <a:pos x="1330" y="399"/>
              </a:cxn>
              <a:cxn ang="0">
                <a:pos x="1488" y="370"/>
              </a:cxn>
              <a:cxn ang="0">
                <a:pos x="1497" y="199"/>
              </a:cxn>
              <a:cxn ang="0">
                <a:pos x="1285" y="74"/>
              </a:cxn>
              <a:cxn ang="0">
                <a:pos x="1047" y="9"/>
              </a:cxn>
              <a:cxn ang="0">
                <a:pos x="800" y="7"/>
              </a:cxn>
              <a:cxn ang="0">
                <a:pos x="515" y="91"/>
              </a:cxn>
              <a:cxn ang="0">
                <a:pos x="288" y="254"/>
              </a:cxn>
              <a:cxn ang="0">
                <a:pos x="187" y="365"/>
              </a:cxn>
              <a:cxn ang="0">
                <a:pos x="74" y="559"/>
              </a:cxn>
              <a:cxn ang="0">
                <a:pos x="9" y="795"/>
              </a:cxn>
              <a:cxn ang="0">
                <a:pos x="7" y="1047"/>
              </a:cxn>
              <a:cxn ang="0">
                <a:pos x="71" y="1280"/>
              </a:cxn>
              <a:cxn ang="0">
                <a:pos x="196" y="1492"/>
              </a:cxn>
              <a:cxn ang="0">
                <a:pos x="357" y="1646"/>
              </a:cxn>
              <a:cxn ang="0">
                <a:pos x="593" y="1786"/>
              </a:cxn>
              <a:cxn ang="0">
                <a:pos x="829" y="1842"/>
              </a:cxn>
              <a:cxn ang="0">
                <a:pos x="1054" y="1837"/>
              </a:cxn>
              <a:cxn ang="0">
                <a:pos x="1238" y="1790"/>
              </a:cxn>
              <a:cxn ang="0">
                <a:pos x="1358" y="1741"/>
              </a:cxn>
              <a:cxn ang="0">
                <a:pos x="1534" y="1617"/>
              </a:cxn>
              <a:cxn ang="0">
                <a:pos x="1637" y="1510"/>
              </a:cxn>
              <a:cxn ang="0">
                <a:pos x="1731" y="1372"/>
              </a:cxn>
              <a:cxn ang="0">
                <a:pos x="1799" y="1220"/>
              </a:cxn>
              <a:cxn ang="0">
                <a:pos x="1839" y="1060"/>
              </a:cxn>
              <a:cxn ang="0">
                <a:pos x="1848" y="897"/>
              </a:cxn>
              <a:cxn ang="0">
                <a:pos x="1828" y="733"/>
              </a:cxn>
              <a:cxn ang="0">
                <a:pos x="1780" y="575"/>
              </a:cxn>
              <a:cxn ang="0">
                <a:pos x="1704" y="428"/>
              </a:cxn>
              <a:cxn ang="0">
                <a:pos x="1610" y="305"/>
              </a:cxn>
            </a:cxnLst>
            <a:rect l="0" t="0" r="r" b="b"/>
            <a:pathLst>
              <a:path w="1848" h="1846">
                <a:moveTo>
                  <a:pt x="1423" y="488"/>
                </a:moveTo>
                <a:lnTo>
                  <a:pt x="1452" y="521"/>
                </a:lnTo>
                <a:lnTo>
                  <a:pt x="1485" y="566"/>
                </a:lnTo>
                <a:lnTo>
                  <a:pt x="1521" y="628"/>
                </a:lnTo>
                <a:lnTo>
                  <a:pt x="1548" y="695"/>
                </a:lnTo>
                <a:lnTo>
                  <a:pt x="1568" y="762"/>
                </a:lnTo>
                <a:lnTo>
                  <a:pt x="1583" y="833"/>
                </a:lnTo>
                <a:lnTo>
                  <a:pt x="1590" y="904"/>
                </a:lnTo>
                <a:lnTo>
                  <a:pt x="1588" y="976"/>
                </a:lnTo>
                <a:lnTo>
                  <a:pt x="1579" y="1045"/>
                </a:lnTo>
                <a:lnTo>
                  <a:pt x="1563" y="1116"/>
                </a:lnTo>
                <a:lnTo>
                  <a:pt x="1537" y="1183"/>
                </a:lnTo>
                <a:lnTo>
                  <a:pt x="1488" y="1276"/>
                </a:lnTo>
                <a:lnTo>
                  <a:pt x="1423" y="1361"/>
                </a:lnTo>
                <a:lnTo>
                  <a:pt x="1347" y="1438"/>
                </a:lnTo>
                <a:lnTo>
                  <a:pt x="1258" y="1499"/>
                </a:lnTo>
                <a:lnTo>
                  <a:pt x="1192" y="1532"/>
                </a:lnTo>
                <a:lnTo>
                  <a:pt x="1127" y="1557"/>
                </a:lnTo>
                <a:lnTo>
                  <a:pt x="1058" y="1575"/>
                </a:lnTo>
                <a:lnTo>
                  <a:pt x="985" y="1585"/>
                </a:lnTo>
                <a:lnTo>
                  <a:pt x="915" y="1588"/>
                </a:lnTo>
                <a:lnTo>
                  <a:pt x="846" y="1583"/>
                </a:lnTo>
                <a:lnTo>
                  <a:pt x="773" y="1568"/>
                </a:lnTo>
                <a:lnTo>
                  <a:pt x="704" y="1548"/>
                </a:lnTo>
                <a:lnTo>
                  <a:pt x="639" y="1523"/>
                </a:lnTo>
                <a:lnTo>
                  <a:pt x="573" y="1487"/>
                </a:lnTo>
                <a:lnTo>
                  <a:pt x="517" y="1447"/>
                </a:lnTo>
                <a:lnTo>
                  <a:pt x="463" y="1399"/>
                </a:lnTo>
                <a:lnTo>
                  <a:pt x="414" y="1347"/>
                </a:lnTo>
                <a:lnTo>
                  <a:pt x="370" y="1289"/>
                </a:lnTo>
                <a:lnTo>
                  <a:pt x="336" y="1227"/>
                </a:lnTo>
                <a:lnTo>
                  <a:pt x="307" y="1162"/>
                </a:lnTo>
                <a:lnTo>
                  <a:pt x="285" y="1094"/>
                </a:lnTo>
                <a:lnTo>
                  <a:pt x="270" y="1024"/>
                </a:lnTo>
                <a:lnTo>
                  <a:pt x="263" y="955"/>
                </a:lnTo>
                <a:lnTo>
                  <a:pt x="263" y="882"/>
                </a:lnTo>
                <a:lnTo>
                  <a:pt x="270" y="811"/>
                </a:lnTo>
                <a:lnTo>
                  <a:pt x="288" y="740"/>
                </a:lnTo>
                <a:lnTo>
                  <a:pt x="312" y="673"/>
                </a:lnTo>
                <a:lnTo>
                  <a:pt x="341" y="608"/>
                </a:lnTo>
                <a:lnTo>
                  <a:pt x="379" y="548"/>
                </a:lnTo>
                <a:lnTo>
                  <a:pt x="425" y="490"/>
                </a:lnTo>
                <a:lnTo>
                  <a:pt x="474" y="439"/>
                </a:lnTo>
                <a:lnTo>
                  <a:pt x="528" y="394"/>
                </a:lnTo>
                <a:lnTo>
                  <a:pt x="590" y="354"/>
                </a:lnTo>
                <a:lnTo>
                  <a:pt x="651" y="321"/>
                </a:lnTo>
                <a:lnTo>
                  <a:pt x="719" y="296"/>
                </a:lnTo>
                <a:lnTo>
                  <a:pt x="788" y="278"/>
                </a:lnTo>
                <a:lnTo>
                  <a:pt x="860" y="265"/>
                </a:lnTo>
                <a:lnTo>
                  <a:pt x="931" y="261"/>
                </a:lnTo>
                <a:lnTo>
                  <a:pt x="1004" y="267"/>
                </a:lnTo>
                <a:lnTo>
                  <a:pt x="1073" y="278"/>
                </a:lnTo>
                <a:lnTo>
                  <a:pt x="1142" y="298"/>
                </a:lnTo>
                <a:lnTo>
                  <a:pt x="1207" y="325"/>
                </a:lnTo>
                <a:lnTo>
                  <a:pt x="1270" y="357"/>
                </a:lnTo>
                <a:lnTo>
                  <a:pt x="1330" y="399"/>
                </a:lnTo>
                <a:lnTo>
                  <a:pt x="1399" y="459"/>
                </a:lnTo>
                <a:lnTo>
                  <a:pt x="1488" y="370"/>
                </a:lnTo>
                <a:lnTo>
                  <a:pt x="1581" y="278"/>
                </a:lnTo>
                <a:lnTo>
                  <a:pt x="1497" y="199"/>
                </a:lnTo>
                <a:lnTo>
                  <a:pt x="1392" y="123"/>
                </a:lnTo>
                <a:lnTo>
                  <a:pt x="1285" y="74"/>
                </a:lnTo>
                <a:lnTo>
                  <a:pt x="1169" y="31"/>
                </a:lnTo>
                <a:lnTo>
                  <a:pt x="1047" y="9"/>
                </a:lnTo>
                <a:lnTo>
                  <a:pt x="882" y="0"/>
                </a:lnTo>
                <a:lnTo>
                  <a:pt x="800" y="7"/>
                </a:lnTo>
                <a:lnTo>
                  <a:pt x="661" y="36"/>
                </a:lnTo>
                <a:lnTo>
                  <a:pt x="515" y="91"/>
                </a:lnTo>
                <a:lnTo>
                  <a:pt x="381" y="176"/>
                </a:lnTo>
                <a:lnTo>
                  <a:pt x="288" y="254"/>
                </a:lnTo>
                <a:lnTo>
                  <a:pt x="201" y="345"/>
                </a:lnTo>
                <a:lnTo>
                  <a:pt x="187" y="365"/>
                </a:lnTo>
                <a:lnTo>
                  <a:pt x="152" y="412"/>
                </a:lnTo>
                <a:lnTo>
                  <a:pt x="74" y="559"/>
                </a:lnTo>
                <a:lnTo>
                  <a:pt x="43" y="639"/>
                </a:lnTo>
                <a:lnTo>
                  <a:pt x="9" y="795"/>
                </a:lnTo>
                <a:lnTo>
                  <a:pt x="0" y="877"/>
                </a:lnTo>
                <a:lnTo>
                  <a:pt x="7" y="1047"/>
                </a:lnTo>
                <a:lnTo>
                  <a:pt x="22" y="1122"/>
                </a:lnTo>
                <a:lnTo>
                  <a:pt x="71" y="1280"/>
                </a:lnTo>
                <a:lnTo>
                  <a:pt x="107" y="1358"/>
                </a:lnTo>
                <a:lnTo>
                  <a:pt x="196" y="1492"/>
                </a:lnTo>
                <a:lnTo>
                  <a:pt x="254" y="1561"/>
                </a:lnTo>
                <a:lnTo>
                  <a:pt x="357" y="1646"/>
                </a:lnTo>
                <a:lnTo>
                  <a:pt x="497" y="1742"/>
                </a:lnTo>
                <a:lnTo>
                  <a:pt x="593" y="1786"/>
                </a:lnTo>
                <a:lnTo>
                  <a:pt x="706" y="1819"/>
                </a:lnTo>
                <a:lnTo>
                  <a:pt x="829" y="1842"/>
                </a:lnTo>
                <a:lnTo>
                  <a:pt x="904" y="1846"/>
                </a:lnTo>
                <a:lnTo>
                  <a:pt x="1054" y="1837"/>
                </a:lnTo>
                <a:lnTo>
                  <a:pt x="1174" y="1813"/>
                </a:lnTo>
                <a:lnTo>
                  <a:pt x="1238" y="1790"/>
                </a:lnTo>
                <a:lnTo>
                  <a:pt x="1269" y="1779"/>
                </a:lnTo>
                <a:lnTo>
                  <a:pt x="1358" y="1741"/>
                </a:lnTo>
                <a:lnTo>
                  <a:pt x="1497" y="1644"/>
                </a:lnTo>
                <a:lnTo>
                  <a:pt x="1534" y="1617"/>
                </a:lnTo>
                <a:lnTo>
                  <a:pt x="1586" y="1568"/>
                </a:lnTo>
                <a:lnTo>
                  <a:pt x="1637" y="1510"/>
                </a:lnTo>
                <a:lnTo>
                  <a:pt x="1688" y="1441"/>
                </a:lnTo>
                <a:lnTo>
                  <a:pt x="1731" y="1372"/>
                </a:lnTo>
                <a:lnTo>
                  <a:pt x="1768" y="1298"/>
                </a:lnTo>
                <a:lnTo>
                  <a:pt x="1799" y="1220"/>
                </a:lnTo>
                <a:lnTo>
                  <a:pt x="1822" y="1142"/>
                </a:lnTo>
                <a:lnTo>
                  <a:pt x="1839" y="1060"/>
                </a:lnTo>
                <a:lnTo>
                  <a:pt x="1848" y="980"/>
                </a:lnTo>
                <a:lnTo>
                  <a:pt x="1848" y="897"/>
                </a:lnTo>
                <a:lnTo>
                  <a:pt x="1842" y="813"/>
                </a:lnTo>
                <a:lnTo>
                  <a:pt x="1828" y="733"/>
                </a:lnTo>
                <a:lnTo>
                  <a:pt x="1808" y="653"/>
                </a:lnTo>
                <a:lnTo>
                  <a:pt x="1780" y="575"/>
                </a:lnTo>
                <a:lnTo>
                  <a:pt x="1744" y="501"/>
                </a:lnTo>
                <a:lnTo>
                  <a:pt x="1704" y="428"/>
                </a:lnTo>
                <a:lnTo>
                  <a:pt x="1655" y="359"/>
                </a:lnTo>
                <a:lnTo>
                  <a:pt x="1610" y="305"/>
                </a:lnTo>
                <a:lnTo>
                  <a:pt x="1423" y="488"/>
                </a:lnTo>
              </a:path>
            </a:pathLst>
          </a:custGeom>
          <a:noFill/>
          <a:ln w="0">
            <a:solidFill>
              <a:srgbClr val="000000"/>
            </a:solidFill>
            <a:prstDash val="solid"/>
            <a:round/>
            <a:headEnd/>
            <a:tailEnd/>
          </a:ln>
        </p:spPr>
        <p:txBody>
          <a:bodyPr/>
          <a:lstStyle/>
          <a:p>
            <a:endParaRPr lang="en-US"/>
          </a:p>
        </p:txBody>
      </p:sp>
      <p:sp>
        <p:nvSpPr>
          <p:cNvPr id="526357" name="Freeform 21"/>
          <p:cNvSpPr>
            <a:spLocks/>
          </p:cNvSpPr>
          <p:nvPr/>
        </p:nvSpPr>
        <p:spPr bwMode="auto">
          <a:xfrm>
            <a:off x="2887663" y="2795588"/>
            <a:ext cx="2662237" cy="2506662"/>
          </a:xfrm>
          <a:custGeom>
            <a:avLst/>
            <a:gdLst/>
            <a:ahLst/>
            <a:cxnLst>
              <a:cxn ang="0">
                <a:pos x="1677" y="1203"/>
              </a:cxn>
              <a:cxn ang="0">
                <a:pos x="1581" y="1314"/>
              </a:cxn>
              <a:cxn ang="0">
                <a:pos x="1548" y="1347"/>
              </a:cxn>
              <a:cxn ang="0">
                <a:pos x="1501" y="1390"/>
              </a:cxn>
              <a:cxn ang="0">
                <a:pos x="1470" y="1414"/>
              </a:cxn>
              <a:cxn ang="0">
                <a:pos x="1430" y="1439"/>
              </a:cxn>
              <a:cxn ang="0">
                <a:pos x="1401" y="1457"/>
              </a:cxn>
              <a:cxn ang="0">
                <a:pos x="1336" y="1490"/>
              </a:cxn>
              <a:cxn ang="0">
                <a:pos x="1243" y="1528"/>
              </a:cxn>
              <a:cxn ang="0">
                <a:pos x="1149" y="1557"/>
              </a:cxn>
              <a:cxn ang="0">
                <a:pos x="1055" y="1574"/>
              </a:cxn>
              <a:cxn ang="0">
                <a:pos x="962" y="1579"/>
              </a:cxn>
              <a:cxn ang="0">
                <a:pos x="842" y="1579"/>
              </a:cxn>
              <a:cxn ang="0">
                <a:pos x="748" y="1563"/>
              </a:cxn>
              <a:cxn ang="0">
                <a:pos x="663" y="1545"/>
              </a:cxn>
              <a:cxn ang="0">
                <a:pos x="570" y="1512"/>
              </a:cxn>
              <a:cxn ang="0">
                <a:pos x="479" y="1468"/>
              </a:cxn>
              <a:cxn ang="0">
                <a:pos x="398" y="1417"/>
              </a:cxn>
              <a:cxn ang="0">
                <a:pos x="319" y="1356"/>
              </a:cxn>
              <a:cxn ang="0">
                <a:pos x="247" y="1287"/>
              </a:cxn>
              <a:cxn ang="0">
                <a:pos x="185" y="1212"/>
              </a:cxn>
              <a:cxn ang="0">
                <a:pos x="131" y="1129"/>
              </a:cxn>
              <a:cxn ang="0">
                <a:pos x="84" y="1040"/>
              </a:cxn>
              <a:cxn ang="0">
                <a:pos x="49" y="949"/>
              </a:cxn>
              <a:cxn ang="0">
                <a:pos x="22" y="853"/>
              </a:cxn>
              <a:cxn ang="0">
                <a:pos x="7" y="757"/>
              </a:cxn>
              <a:cxn ang="0">
                <a:pos x="0" y="659"/>
              </a:cxn>
              <a:cxn ang="0">
                <a:pos x="7" y="561"/>
              </a:cxn>
              <a:cxn ang="0">
                <a:pos x="22" y="463"/>
              </a:cxn>
              <a:cxn ang="0">
                <a:pos x="49" y="366"/>
              </a:cxn>
              <a:cxn ang="0">
                <a:pos x="84" y="276"/>
              </a:cxn>
              <a:cxn ang="0">
                <a:pos x="133" y="188"/>
              </a:cxn>
              <a:cxn ang="0">
                <a:pos x="187" y="107"/>
              </a:cxn>
              <a:cxn ang="0">
                <a:pos x="249" y="29"/>
              </a:cxn>
              <a:cxn ang="0">
                <a:pos x="278" y="0"/>
              </a:cxn>
              <a:cxn ang="0">
                <a:pos x="243" y="47"/>
              </a:cxn>
              <a:cxn ang="0">
                <a:pos x="207" y="116"/>
              </a:cxn>
              <a:cxn ang="0">
                <a:pos x="180" y="167"/>
              </a:cxn>
              <a:cxn ang="0">
                <a:pos x="165" y="194"/>
              </a:cxn>
              <a:cxn ang="0">
                <a:pos x="134" y="274"/>
              </a:cxn>
              <a:cxn ang="0">
                <a:pos x="100" y="430"/>
              </a:cxn>
              <a:cxn ang="0">
                <a:pos x="91" y="512"/>
              </a:cxn>
              <a:cxn ang="0">
                <a:pos x="98" y="682"/>
              </a:cxn>
              <a:cxn ang="0">
                <a:pos x="113" y="757"/>
              </a:cxn>
              <a:cxn ang="0">
                <a:pos x="163" y="916"/>
              </a:cxn>
              <a:cxn ang="0">
                <a:pos x="198" y="989"/>
              </a:cxn>
              <a:cxn ang="0">
                <a:pos x="287" y="1127"/>
              </a:cxn>
              <a:cxn ang="0">
                <a:pos x="345" y="1196"/>
              </a:cxn>
              <a:cxn ang="0">
                <a:pos x="448" y="1281"/>
              </a:cxn>
              <a:cxn ang="0">
                <a:pos x="588" y="1377"/>
              </a:cxn>
              <a:cxn ang="0">
                <a:pos x="684" y="1421"/>
              </a:cxn>
              <a:cxn ang="0">
                <a:pos x="797" y="1454"/>
              </a:cxn>
              <a:cxn ang="0">
                <a:pos x="920" y="1477"/>
              </a:cxn>
              <a:cxn ang="0">
                <a:pos x="995" y="1481"/>
              </a:cxn>
              <a:cxn ang="0">
                <a:pos x="1145" y="1472"/>
              </a:cxn>
              <a:cxn ang="0">
                <a:pos x="1265" y="1448"/>
              </a:cxn>
              <a:cxn ang="0">
                <a:pos x="1358" y="1414"/>
              </a:cxn>
              <a:cxn ang="0">
                <a:pos x="1449" y="1376"/>
              </a:cxn>
              <a:cxn ang="0">
                <a:pos x="1588" y="1279"/>
              </a:cxn>
              <a:cxn ang="0">
                <a:pos x="1625" y="1252"/>
              </a:cxn>
              <a:cxn ang="0">
                <a:pos x="1677" y="1203"/>
              </a:cxn>
            </a:cxnLst>
            <a:rect l="0" t="0" r="r" b="b"/>
            <a:pathLst>
              <a:path w="1677" h="1579">
                <a:moveTo>
                  <a:pt x="1677" y="1203"/>
                </a:moveTo>
                <a:lnTo>
                  <a:pt x="1581" y="1314"/>
                </a:lnTo>
                <a:lnTo>
                  <a:pt x="1548" y="1347"/>
                </a:lnTo>
                <a:lnTo>
                  <a:pt x="1501" y="1390"/>
                </a:lnTo>
                <a:lnTo>
                  <a:pt x="1470" y="1414"/>
                </a:lnTo>
                <a:lnTo>
                  <a:pt x="1430" y="1439"/>
                </a:lnTo>
                <a:lnTo>
                  <a:pt x="1401" y="1457"/>
                </a:lnTo>
                <a:lnTo>
                  <a:pt x="1336" y="1490"/>
                </a:lnTo>
                <a:lnTo>
                  <a:pt x="1243" y="1528"/>
                </a:lnTo>
                <a:lnTo>
                  <a:pt x="1149" y="1557"/>
                </a:lnTo>
                <a:lnTo>
                  <a:pt x="1055" y="1574"/>
                </a:lnTo>
                <a:lnTo>
                  <a:pt x="962" y="1579"/>
                </a:lnTo>
                <a:lnTo>
                  <a:pt x="842" y="1579"/>
                </a:lnTo>
                <a:lnTo>
                  <a:pt x="748" y="1563"/>
                </a:lnTo>
                <a:lnTo>
                  <a:pt x="663" y="1545"/>
                </a:lnTo>
                <a:lnTo>
                  <a:pt x="570" y="1512"/>
                </a:lnTo>
                <a:lnTo>
                  <a:pt x="479" y="1468"/>
                </a:lnTo>
                <a:lnTo>
                  <a:pt x="398" y="1417"/>
                </a:lnTo>
                <a:lnTo>
                  <a:pt x="319" y="1356"/>
                </a:lnTo>
                <a:lnTo>
                  <a:pt x="247" y="1287"/>
                </a:lnTo>
                <a:lnTo>
                  <a:pt x="185" y="1212"/>
                </a:lnTo>
                <a:lnTo>
                  <a:pt x="131" y="1129"/>
                </a:lnTo>
                <a:lnTo>
                  <a:pt x="84" y="1040"/>
                </a:lnTo>
                <a:lnTo>
                  <a:pt x="49" y="949"/>
                </a:lnTo>
                <a:lnTo>
                  <a:pt x="22" y="853"/>
                </a:lnTo>
                <a:lnTo>
                  <a:pt x="7" y="757"/>
                </a:lnTo>
                <a:lnTo>
                  <a:pt x="0" y="659"/>
                </a:lnTo>
                <a:lnTo>
                  <a:pt x="7" y="561"/>
                </a:lnTo>
                <a:lnTo>
                  <a:pt x="22" y="463"/>
                </a:lnTo>
                <a:lnTo>
                  <a:pt x="49" y="366"/>
                </a:lnTo>
                <a:lnTo>
                  <a:pt x="84" y="276"/>
                </a:lnTo>
                <a:lnTo>
                  <a:pt x="133" y="188"/>
                </a:lnTo>
                <a:lnTo>
                  <a:pt x="187" y="107"/>
                </a:lnTo>
                <a:lnTo>
                  <a:pt x="249" y="29"/>
                </a:lnTo>
                <a:lnTo>
                  <a:pt x="278" y="0"/>
                </a:lnTo>
                <a:lnTo>
                  <a:pt x="243" y="47"/>
                </a:lnTo>
                <a:lnTo>
                  <a:pt x="207" y="116"/>
                </a:lnTo>
                <a:lnTo>
                  <a:pt x="180" y="167"/>
                </a:lnTo>
                <a:lnTo>
                  <a:pt x="165" y="194"/>
                </a:lnTo>
                <a:lnTo>
                  <a:pt x="134" y="274"/>
                </a:lnTo>
                <a:lnTo>
                  <a:pt x="100" y="430"/>
                </a:lnTo>
                <a:lnTo>
                  <a:pt x="91" y="512"/>
                </a:lnTo>
                <a:lnTo>
                  <a:pt x="98" y="682"/>
                </a:lnTo>
                <a:lnTo>
                  <a:pt x="113" y="757"/>
                </a:lnTo>
                <a:lnTo>
                  <a:pt x="163" y="916"/>
                </a:lnTo>
                <a:lnTo>
                  <a:pt x="198" y="989"/>
                </a:lnTo>
                <a:lnTo>
                  <a:pt x="287" y="1127"/>
                </a:lnTo>
                <a:lnTo>
                  <a:pt x="345" y="1196"/>
                </a:lnTo>
                <a:lnTo>
                  <a:pt x="448" y="1281"/>
                </a:lnTo>
                <a:lnTo>
                  <a:pt x="588" y="1377"/>
                </a:lnTo>
                <a:lnTo>
                  <a:pt x="684" y="1421"/>
                </a:lnTo>
                <a:lnTo>
                  <a:pt x="797" y="1454"/>
                </a:lnTo>
                <a:lnTo>
                  <a:pt x="920" y="1477"/>
                </a:lnTo>
                <a:lnTo>
                  <a:pt x="995" y="1481"/>
                </a:lnTo>
                <a:lnTo>
                  <a:pt x="1145" y="1472"/>
                </a:lnTo>
                <a:lnTo>
                  <a:pt x="1265" y="1448"/>
                </a:lnTo>
                <a:lnTo>
                  <a:pt x="1358" y="1414"/>
                </a:lnTo>
                <a:lnTo>
                  <a:pt x="1449" y="1376"/>
                </a:lnTo>
                <a:lnTo>
                  <a:pt x="1588" y="1279"/>
                </a:lnTo>
                <a:lnTo>
                  <a:pt x="1625" y="1252"/>
                </a:lnTo>
                <a:lnTo>
                  <a:pt x="1677" y="1203"/>
                </a:lnTo>
                <a:close/>
              </a:path>
            </a:pathLst>
          </a:custGeom>
          <a:solidFill>
            <a:srgbClr val="0000FF"/>
          </a:solidFill>
          <a:ln w="9525">
            <a:noFill/>
            <a:round/>
            <a:headEnd/>
            <a:tailEnd/>
          </a:ln>
        </p:spPr>
        <p:txBody>
          <a:bodyPr/>
          <a:lstStyle/>
          <a:p>
            <a:endParaRPr lang="en-US"/>
          </a:p>
        </p:txBody>
      </p:sp>
      <p:sp>
        <p:nvSpPr>
          <p:cNvPr id="526358" name="Freeform 22"/>
          <p:cNvSpPr>
            <a:spLocks/>
          </p:cNvSpPr>
          <p:nvPr/>
        </p:nvSpPr>
        <p:spPr bwMode="auto">
          <a:xfrm>
            <a:off x="2887663" y="2795588"/>
            <a:ext cx="2662237" cy="2506662"/>
          </a:xfrm>
          <a:custGeom>
            <a:avLst/>
            <a:gdLst/>
            <a:ahLst/>
            <a:cxnLst>
              <a:cxn ang="0">
                <a:pos x="1677" y="1203"/>
              </a:cxn>
              <a:cxn ang="0">
                <a:pos x="1581" y="1314"/>
              </a:cxn>
              <a:cxn ang="0">
                <a:pos x="1548" y="1347"/>
              </a:cxn>
              <a:cxn ang="0">
                <a:pos x="1501" y="1390"/>
              </a:cxn>
              <a:cxn ang="0">
                <a:pos x="1470" y="1414"/>
              </a:cxn>
              <a:cxn ang="0">
                <a:pos x="1430" y="1439"/>
              </a:cxn>
              <a:cxn ang="0">
                <a:pos x="1401" y="1457"/>
              </a:cxn>
              <a:cxn ang="0">
                <a:pos x="1336" y="1490"/>
              </a:cxn>
              <a:cxn ang="0">
                <a:pos x="1243" y="1528"/>
              </a:cxn>
              <a:cxn ang="0">
                <a:pos x="1149" y="1557"/>
              </a:cxn>
              <a:cxn ang="0">
                <a:pos x="1055" y="1574"/>
              </a:cxn>
              <a:cxn ang="0">
                <a:pos x="962" y="1579"/>
              </a:cxn>
              <a:cxn ang="0">
                <a:pos x="842" y="1579"/>
              </a:cxn>
              <a:cxn ang="0">
                <a:pos x="748" y="1563"/>
              </a:cxn>
              <a:cxn ang="0">
                <a:pos x="663" y="1545"/>
              </a:cxn>
              <a:cxn ang="0">
                <a:pos x="570" y="1512"/>
              </a:cxn>
              <a:cxn ang="0">
                <a:pos x="479" y="1468"/>
              </a:cxn>
              <a:cxn ang="0">
                <a:pos x="398" y="1417"/>
              </a:cxn>
              <a:cxn ang="0">
                <a:pos x="319" y="1356"/>
              </a:cxn>
              <a:cxn ang="0">
                <a:pos x="247" y="1287"/>
              </a:cxn>
              <a:cxn ang="0">
                <a:pos x="185" y="1212"/>
              </a:cxn>
              <a:cxn ang="0">
                <a:pos x="131" y="1129"/>
              </a:cxn>
              <a:cxn ang="0">
                <a:pos x="84" y="1040"/>
              </a:cxn>
              <a:cxn ang="0">
                <a:pos x="49" y="949"/>
              </a:cxn>
              <a:cxn ang="0">
                <a:pos x="22" y="853"/>
              </a:cxn>
              <a:cxn ang="0">
                <a:pos x="7" y="757"/>
              </a:cxn>
              <a:cxn ang="0">
                <a:pos x="0" y="659"/>
              </a:cxn>
              <a:cxn ang="0">
                <a:pos x="7" y="561"/>
              </a:cxn>
              <a:cxn ang="0">
                <a:pos x="22" y="463"/>
              </a:cxn>
              <a:cxn ang="0">
                <a:pos x="49" y="366"/>
              </a:cxn>
              <a:cxn ang="0">
                <a:pos x="84" y="276"/>
              </a:cxn>
              <a:cxn ang="0">
                <a:pos x="133" y="188"/>
              </a:cxn>
              <a:cxn ang="0">
                <a:pos x="187" y="107"/>
              </a:cxn>
              <a:cxn ang="0">
                <a:pos x="249" y="29"/>
              </a:cxn>
              <a:cxn ang="0">
                <a:pos x="278" y="0"/>
              </a:cxn>
              <a:cxn ang="0">
                <a:pos x="243" y="47"/>
              </a:cxn>
              <a:cxn ang="0">
                <a:pos x="207" y="116"/>
              </a:cxn>
              <a:cxn ang="0">
                <a:pos x="180" y="167"/>
              </a:cxn>
              <a:cxn ang="0">
                <a:pos x="165" y="194"/>
              </a:cxn>
              <a:cxn ang="0">
                <a:pos x="134" y="274"/>
              </a:cxn>
              <a:cxn ang="0">
                <a:pos x="100" y="430"/>
              </a:cxn>
              <a:cxn ang="0">
                <a:pos x="91" y="512"/>
              </a:cxn>
              <a:cxn ang="0">
                <a:pos x="98" y="682"/>
              </a:cxn>
              <a:cxn ang="0">
                <a:pos x="113" y="757"/>
              </a:cxn>
              <a:cxn ang="0">
                <a:pos x="163" y="916"/>
              </a:cxn>
              <a:cxn ang="0">
                <a:pos x="198" y="989"/>
              </a:cxn>
              <a:cxn ang="0">
                <a:pos x="287" y="1127"/>
              </a:cxn>
              <a:cxn ang="0">
                <a:pos x="345" y="1196"/>
              </a:cxn>
              <a:cxn ang="0">
                <a:pos x="448" y="1281"/>
              </a:cxn>
              <a:cxn ang="0">
                <a:pos x="588" y="1377"/>
              </a:cxn>
              <a:cxn ang="0">
                <a:pos x="684" y="1421"/>
              </a:cxn>
              <a:cxn ang="0">
                <a:pos x="797" y="1454"/>
              </a:cxn>
              <a:cxn ang="0">
                <a:pos x="920" y="1477"/>
              </a:cxn>
              <a:cxn ang="0">
                <a:pos x="995" y="1481"/>
              </a:cxn>
              <a:cxn ang="0">
                <a:pos x="1145" y="1472"/>
              </a:cxn>
              <a:cxn ang="0">
                <a:pos x="1265" y="1448"/>
              </a:cxn>
              <a:cxn ang="0">
                <a:pos x="1358" y="1414"/>
              </a:cxn>
              <a:cxn ang="0">
                <a:pos x="1449" y="1376"/>
              </a:cxn>
              <a:cxn ang="0">
                <a:pos x="1588" y="1279"/>
              </a:cxn>
              <a:cxn ang="0">
                <a:pos x="1625" y="1252"/>
              </a:cxn>
              <a:cxn ang="0">
                <a:pos x="1677" y="1203"/>
              </a:cxn>
            </a:cxnLst>
            <a:rect l="0" t="0" r="r" b="b"/>
            <a:pathLst>
              <a:path w="1677" h="1579">
                <a:moveTo>
                  <a:pt x="1677" y="1203"/>
                </a:moveTo>
                <a:lnTo>
                  <a:pt x="1581" y="1314"/>
                </a:lnTo>
                <a:lnTo>
                  <a:pt x="1548" y="1347"/>
                </a:lnTo>
                <a:lnTo>
                  <a:pt x="1501" y="1390"/>
                </a:lnTo>
                <a:lnTo>
                  <a:pt x="1470" y="1414"/>
                </a:lnTo>
                <a:lnTo>
                  <a:pt x="1430" y="1439"/>
                </a:lnTo>
                <a:lnTo>
                  <a:pt x="1401" y="1457"/>
                </a:lnTo>
                <a:lnTo>
                  <a:pt x="1336" y="1490"/>
                </a:lnTo>
                <a:lnTo>
                  <a:pt x="1243" y="1528"/>
                </a:lnTo>
                <a:lnTo>
                  <a:pt x="1149" y="1557"/>
                </a:lnTo>
                <a:lnTo>
                  <a:pt x="1055" y="1574"/>
                </a:lnTo>
                <a:lnTo>
                  <a:pt x="962" y="1579"/>
                </a:lnTo>
                <a:lnTo>
                  <a:pt x="842" y="1579"/>
                </a:lnTo>
                <a:lnTo>
                  <a:pt x="748" y="1563"/>
                </a:lnTo>
                <a:lnTo>
                  <a:pt x="663" y="1545"/>
                </a:lnTo>
                <a:lnTo>
                  <a:pt x="570" y="1512"/>
                </a:lnTo>
                <a:lnTo>
                  <a:pt x="479" y="1468"/>
                </a:lnTo>
                <a:lnTo>
                  <a:pt x="398" y="1417"/>
                </a:lnTo>
                <a:lnTo>
                  <a:pt x="319" y="1356"/>
                </a:lnTo>
                <a:lnTo>
                  <a:pt x="247" y="1287"/>
                </a:lnTo>
                <a:lnTo>
                  <a:pt x="185" y="1212"/>
                </a:lnTo>
                <a:lnTo>
                  <a:pt x="131" y="1129"/>
                </a:lnTo>
                <a:lnTo>
                  <a:pt x="84" y="1040"/>
                </a:lnTo>
                <a:lnTo>
                  <a:pt x="49" y="949"/>
                </a:lnTo>
                <a:lnTo>
                  <a:pt x="22" y="853"/>
                </a:lnTo>
                <a:lnTo>
                  <a:pt x="7" y="757"/>
                </a:lnTo>
                <a:lnTo>
                  <a:pt x="0" y="659"/>
                </a:lnTo>
                <a:lnTo>
                  <a:pt x="7" y="561"/>
                </a:lnTo>
                <a:lnTo>
                  <a:pt x="22" y="463"/>
                </a:lnTo>
                <a:lnTo>
                  <a:pt x="49" y="366"/>
                </a:lnTo>
                <a:lnTo>
                  <a:pt x="84" y="276"/>
                </a:lnTo>
                <a:lnTo>
                  <a:pt x="133" y="188"/>
                </a:lnTo>
                <a:lnTo>
                  <a:pt x="187" y="107"/>
                </a:lnTo>
                <a:lnTo>
                  <a:pt x="249" y="29"/>
                </a:lnTo>
                <a:lnTo>
                  <a:pt x="278" y="0"/>
                </a:lnTo>
                <a:lnTo>
                  <a:pt x="243" y="47"/>
                </a:lnTo>
                <a:lnTo>
                  <a:pt x="207" y="116"/>
                </a:lnTo>
                <a:lnTo>
                  <a:pt x="180" y="167"/>
                </a:lnTo>
                <a:lnTo>
                  <a:pt x="165" y="194"/>
                </a:lnTo>
                <a:lnTo>
                  <a:pt x="134" y="274"/>
                </a:lnTo>
                <a:lnTo>
                  <a:pt x="100" y="430"/>
                </a:lnTo>
                <a:lnTo>
                  <a:pt x="91" y="512"/>
                </a:lnTo>
                <a:lnTo>
                  <a:pt x="98" y="682"/>
                </a:lnTo>
                <a:lnTo>
                  <a:pt x="113" y="757"/>
                </a:lnTo>
                <a:lnTo>
                  <a:pt x="163" y="916"/>
                </a:lnTo>
                <a:lnTo>
                  <a:pt x="198" y="989"/>
                </a:lnTo>
                <a:lnTo>
                  <a:pt x="287" y="1127"/>
                </a:lnTo>
                <a:lnTo>
                  <a:pt x="345" y="1196"/>
                </a:lnTo>
                <a:lnTo>
                  <a:pt x="448" y="1281"/>
                </a:lnTo>
                <a:lnTo>
                  <a:pt x="588" y="1377"/>
                </a:lnTo>
                <a:lnTo>
                  <a:pt x="684" y="1421"/>
                </a:lnTo>
                <a:lnTo>
                  <a:pt x="797" y="1454"/>
                </a:lnTo>
                <a:lnTo>
                  <a:pt x="920" y="1477"/>
                </a:lnTo>
                <a:lnTo>
                  <a:pt x="995" y="1481"/>
                </a:lnTo>
                <a:lnTo>
                  <a:pt x="1145" y="1472"/>
                </a:lnTo>
                <a:lnTo>
                  <a:pt x="1265" y="1448"/>
                </a:lnTo>
                <a:lnTo>
                  <a:pt x="1358" y="1414"/>
                </a:lnTo>
                <a:lnTo>
                  <a:pt x="1449" y="1376"/>
                </a:lnTo>
                <a:lnTo>
                  <a:pt x="1588" y="1279"/>
                </a:lnTo>
                <a:lnTo>
                  <a:pt x="1625" y="1252"/>
                </a:lnTo>
                <a:lnTo>
                  <a:pt x="1677" y="1203"/>
                </a:lnTo>
              </a:path>
            </a:pathLst>
          </a:custGeom>
          <a:solidFill>
            <a:srgbClr val="0099FF"/>
          </a:solidFill>
          <a:ln w="0">
            <a:solidFill>
              <a:srgbClr val="000000"/>
            </a:solidFill>
            <a:prstDash val="solid"/>
            <a:round/>
            <a:headEnd/>
            <a:tailEnd/>
          </a:ln>
        </p:spPr>
        <p:txBody>
          <a:bodyPr/>
          <a:lstStyle/>
          <a:p>
            <a:endParaRPr lang="en-US"/>
          </a:p>
        </p:txBody>
      </p:sp>
      <p:sp>
        <p:nvSpPr>
          <p:cNvPr id="526359" name="Freeform 23"/>
          <p:cNvSpPr>
            <a:spLocks/>
          </p:cNvSpPr>
          <p:nvPr/>
        </p:nvSpPr>
        <p:spPr bwMode="auto">
          <a:xfrm>
            <a:off x="4503738" y="2201863"/>
            <a:ext cx="1544637" cy="1520825"/>
          </a:xfrm>
          <a:custGeom>
            <a:avLst/>
            <a:gdLst/>
            <a:ahLst/>
            <a:cxnLst>
              <a:cxn ang="0">
                <a:pos x="173" y="771"/>
              </a:cxn>
              <a:cxn ang="0">
                <a:pos x="135" y="673"/>
              </a:cxn>
              <a:cxn ang="0">
                <a:pos x="0" y="958"/>
              </a:cxn>
              <a:cxn ang="0">
                <a:pos x="274" y="813"/>
              </a:cxn>
              <a:cxn ang="0">
                <a:pos x="198" y="793"/>
              </a:cxn>
              <a:cxn ang="0">
                <a:pos x="320" y="673"/>
              </a:cxn>
              <a:cxn ang="0">
                <a:pos x="496" y="499"/>
              </a:cxn>
              <a:cxn ang="0">
                <a:pos x="683" y="314"/>
              </a:cxn>
              <a:cxn ang="0">
                <a:pos x="723" y="277"/>
              </a:cxn>
              <a:cxn ang="0">
                <a:pos x="973" y="29"/>
              </a:cxn>
              <a:cxn ang="0">
                <a:pos x="939" y="29"/>
              </a:cxn>
              <a:cxn ang="0">
                <a:pos x="939" y="0"/>
              </a:cxn>
              <a:cxn ang="0">
                <a:pos x="696" y="245"/>
              </a:cxn>
              <a:cxn ang="0">
                <a:pos x="654" y="287"/>
              </a:cxn>
              <a:cxn ang="0">
                <a:pos x="472" y="468"/>
              </a:cxn>
              <a:cxn ang="0">
                <a:pos x="298" y="646"/>
              </a:cxn>
              <a:cxn ang="0">
                <a:pos x="173" y="771"/>
              </a:cxn>
            </a:cxnLst>
            <a:rect l="0" t="0" r="r" b="b"/>
            <a:pathLst>
              <a:path w="973" h="958">
                <a:moveTo>
                  <a:pt x="173" y="771"/>
                </a:moveTo>
                <a:lnTo>
                  <a:pt x="135" y="673"/>
                </a:lnTo>
                <a:lnTo>
                  <a:pt x="0" y="958"/>
                </a:lnTo>
                <a:lnTo>
                  <a:pt x="274" y="813"/>
                </a:lnTo>
                <a:lnTo>
                  <a:pt x="198" y="793"/>
                </a:lnTo>
                <a:lnTo>
                  <a:pt x="320" y="673"/>
                </a:lnTo>
                <a:lnTo>
                  <a:pt x="496" y="499"/>
                </a:lnTo>
                <a:lnTo>
                  <a:pt x="683" y="314"/>
                </a:lnTo>
                <a:lnTo>
                  <a:pt x="723" y="277"/>
                </a:lnTo>
                <a:lnTo>
                  <a:pt x="973" y="29"/>
                </a:lnTo>
                <a:lnTo>
                  <a:pt x="939" y="29"/>
                </a:lnTo>
                <a:lnTo>
                  <a:pt x="939" y="0"/>
                </a:lnTo>
                <a:lnTo>
                  <a:pt x="696" y="245"/>
                </a:lnTo>
                <a:lnTo>
                  <a:pt x="654" y="287"/>
                </a:lnTo>
                <a:lnTo>
                  <a:pt x="472" y="468"/>
                </a:lnTo>
                <a:lnTo>
                  <a:pt x="298" y="646"/>
                </a:lnTo>
                <a:lnTo>
                  <a:pt x="173" y="771"/>
                </a:lnTo>
                <a:close/>
              </a:path>
            </a:pathLst>
          </a:custGeom>
          <a:solidFill>
            <a:srgbClr val="FFFF00"/>
          </a:solidFill>
          <a:ln w="9525">
            <a:noFill/>
            <a:round/>
            <a:headEnd/>
            <a:tailEnd/>
          </a:ln>
        </p:spPr>
        <p:txBody>
          <a:bodyPr/>
          <a:lstStyle/>
          <a:p>
            <a:endParaRPr lang="en-US"/>
          </a:p>
        </p:txBody>
      </p:sp>
      <p:sp>
        <p:nvSpPr>
          <p:cNvPr id="526360" name="Freeform 24"/>
          <p:cNvSpPr>
            <a:spLocks/>
          </p:cNvSpPr>
          <p:nvPr/>
        </p:nvSpPr>
        <p:spPr bwMode="auto">
          <a:xfrm>
            <a:off x="4503738" y="2201863"/>
            <a:ext cx="1544637" cy="1520825"/>
          </a:xfrm>
          <a:custGeom>
            <a:avLst/>
            <a:gdLst/>
            <a:ahLst/>
            <a:cxnLst>
              <a:cxn ang="0">
                <a:pos x="173" y="771"/>
              </a:cxn>
              <a:cxn ang="0">
                <a:pos x="135" y="673"/>
              </a:cxn>
              <a:cxn ang="0">
                <a:pos x="0" y="958"/>
              </a:cxn>
              <a:cxn ang="0">
                <a:pos x="274" y="813"/>
              </a:cxn>
              <a:cxn ang="0">
                <a:pos x="198" y="793"/>
              </a:cxn>
              <a:cxn ang="0">
                <a:pos x="320" y="673"/>
              </a:cxn>
              <a:cxn ang="0">
                <a:pos x="496" y="499"/>
              </a:cxn>
              <a:cxn ang="0">
                <a:pos x="683" y="314"/>
              </a:cxn>
              <a:cxn ang="0">
                <a:pos x="723" y="277"/>
              </a:cxn>
              <a:cxn ang="0">
                <a:pos x="973" y="29"/>
              </a:cxn>
              <a:cxn ang="0">
                <a:pos x="939" y="29"/>
              </a:cxn>
              <a:cxn ang="0">
                <a:pos x="939" y="0"/>
              </a:cxn>
              <a:cxn ang="0">
                <a:pos x="696" y="245"/>
              </a:cxn>
              <a:cxn ang="0">
                <a:pos x="654" y="287"/>
              </a:cxn>
              <a:cxn ang="0">
                <a:pos x="472" y="468"/>
              </a:cxn>
              <a:cxn ang="0">
                <a:pos x="298" y="646"/>
              </a:cxn>
              <a:cxn ang="0">
                <a:pos x="173" y="771"/>
              </a:cxn>
            </a:cxnLst>
            <a:rect l="0" t="0" r="r" b="b"/>
            <a:pathLst>
              <a:path w="973" h="958">
                <a:moveTo>
                  <a:pt x="173" y="771"/>
                </a:moveTo>
                <a:lnTo>
                  <a:pt x="135" y="673"/>
                </a:lnTo>
                <a:lnTo>
                  <a:pt x="0" y="958"/>
                </a:lnTo>
                <a:lnTo>
                  <a:pt x="274" y="813"/>
                </a:lnTo>
                <a:lnTo>
                  <a:pt x="198" y="793"/>
                </a:lnTo>
                <a:lnTo>
                  <a:pt x="320" y="673"/>
                </a:lnTo>
                <a:lnTo>
                  <a:pt x="496" y="499"/>
                </a:lnTo>
                <a:lnTo>
                  <a:pt x="683" y="314"/>
                </a:lnTo>
                <a:lnTo>
                  <a:pt x="723" y="277"/>
                </a:lnTo>
                <a:lnTo>
                  <a:pt x="973" y="29"/>
                </a:lnTo>
                <a:lnTo>
                  <a:pt x="939" y="29"/>
                </a:lnTo>
                <a:lnTo>
                  <a:pt x="939" y="0"/>
                </a:lnTo>
                <a:lnTo>
                  <a:pt x="696" y="245"/>
                </a:lnTo>
                <a:lnTo>
                  <a:pt x="654" y="287"/>
                </a:lnTo>
                <a:lnTo>
                  <a:pt x="472" y="468"/>
                </a:lnTo>
                <a:lnTo>
                  <a:pt x="298" y="646"/>
                </a:lnTo>
                <a:lnTo>
                  <a:pt x="173" y="771"/>
                </a:lnTo>
              </a:path>
            </a:pathLst>
          </a:custGeom>
          <a:noFill/>
          <a:ln w="0">
            <a:solidFill>
              <a:srgbClr val="000000"/>
            </a:solidFill>
            <a:prstDash val="solid"/>
            <a:round/>
            <a:headEnd/>
            <a:tailEnd/>
          </a:ln>
        </p:spPr>
        <p:txBody>
          <a:bodyPr/>
          <a:lstStyle/>
          <a:p>
            <a:endParaRPr lang="en-US"/>
          </a:p>
        </p:txBody>
      </p:sp>
      <p:sp>
        <p:nvSpPr>
          <p:cNvPr id="526361" name="Freeform 25"/>
          <p:cNvSpPr>
            <a:spLocks/>
          </p:cNvSpPr>
          <p:nvPr/>
        </p:nvSpPr>
        <p:spPr bwMode="auto">
          <a:xfrm>
            <a:off x="5605463" y="2025650"/>
            <a:ext cx="388937" cy="565150"/>
          </a:xfrm>
          <a:custGeom>
            <a:avLst/>
            <a:gdLst/>
            <a:ahLst/>
            <a:cxnLst>
              <a:cxn ang="0">
                <a:pos x="245" y="0"/>
              </a:cxn>
              <a:cxn ang="0">
                <a:pos x="0" y="245"/>
              </a:cxn>
              <a:cxn ang="0">
                <a:pos x="2" y="356"/>
              </a:cxn>
              <a:cxn ang="0">
                <a:pos x="245" y="111"/>
              </a:cxn>
              <a:cxn ang="0">
                <a:pos x="245" y="0"/>
              </a:cxn>
            </a:cxnLst>
            <a:rect l="0" t="0" r="r" b="b"/>
            <a:pathLst>
              <a:path w="245" h="356">
                <a:moveTo>
                  <a:pt x="245" y="0"/>
                </a:moveTo>
                <a:lnTo>
                  <a:pt x="0" y="245"/>
                </a:lnTo>
                <a:lnTo>
                  <a:pt x="2" y="356"/>
                </a:lnTo>
                <a:lnTo>
                  <a:pt x="245" y="111"/>
                </a:lnTo>
                <a:lnTo>
                  <a:pt x="245" y="0"/>
                </a:lnTo>
                <a:close/>
              </a:path>
            </a:pathLst>
          </a:custGeom>
          <a:solidFill>
            <a:srgbClr val="BF0000"/>
          </a:solidFill>
          <a:ln w="9525">
            <a:noFill/>
            <a:round/>
            <a:headEnd/>
            <a:tailEnd/>
          </a:ln>
        </p:spPr>
        <p:txBody>
          <a:bodyPr/>
          <a:lstStyle/>
          <a:p>
            <a:endParaRPr lang="en-US"/>
          </a:p>
        </p:txBody>
      </p:sp>
      <p:sp>
        <p:nvSpPr>
          <p:cNvPr id="526362" name="Freeform 26"/>
          <p:cNvSpPr>
            <a:spLocks/>
          </p:cNvSpPr>
          <p:nvPr/>
        </p:nvSpPr>
        <p:spPr bwMode="auto">
          <a:xfrm>
            <a:off x="5605463" y="2025650"/>
            <a:ext cx="388937" cy="565150"/>
          </a:xfrm>
          <a:custGeom>
            <a:avLst/>
            <a:gdLst/>
            <a:ahLst/>
            <a:cxnLst>
              <a:cxn ang="0">
                <a:pos x="245" y="0"/>
              </a:cxn>
              <a:cxn ang="0">
                <a:pos x="0" y="245"/>
              </a:cxn>
              <a:cxn ang="0">
                <a:pos x="2" y="356"/>
              </a:cxn>
              <a:cxn ang="0">
                <a:pos x="245" y="111"/>
              </a:cxn>
              <a:cxn ang="0">
                <a:pos x="245" y="0"/>
              </a:cxn>
            </a:cxnLst>
            <a:rect l="0" t="0" r="r" b="b"/>
            <a:pathLst>
              <a:path w="245" h="356">
                <a:moveTo>
                  <a:pt x="245" y="0"/>
                </a:moveTo>
                <a:lnTo>
                  <a:pt x="0" y="245"/>
                </a:lnTo>
                <a:lnTo>
                  <a:pt x="2" y="356"/>
                </a:lnTo>
                <a:lnTo>
                  <a:pt x="245" y="111"/>
                </a:lnTo>
                <a:lnTo>
                  <a:pt x="245" y="0"/>
                </a:lnTo>
              </a:path>
            </a:pathLst>
          </a:custGeom>
          <a:noFill/>
          <a:ln w="0">
            <a:solidFill>
              <a:srgbClr val="000000"/>
            </a:solidFill>
            <a:prstDash val="solid"/>
            <a:round/>
            <a:headEnd/>
            <a:tailEnd/>
          </a:ln>
        </p:spPr>
        <p:txBody>
          <a:bodyPr/>
          <a:lstStyle/>
          <a:p>
            <a:endParaRPr lang="en-US"/>
          </a:p>
        </p:txBody>
      </p:sp>
      <p:sp>
        <p:nvSpPr>
          <p:cNvPr id="526363" name="Freeform 27"/>
          <p:cNvSpPr>
            <a:spLocks/>
          </p:cNvSpPr>
          <p:nvPr/>
        </p:nvSpPr>
        <p:spPr bwMode="auto">
          <a:xfrm>
            <a:off x="5651500" y="2247900"/>
            <a:ext cx="604838" cy="393700"/>
          </a:xfrm>
          <a:custGeom>
            <a:avLst/>
            <a:gdLst/>
            <a:ahLst/>
            <a:cxnLst>
              <a:cxn ang="0">
                <a:pos x="250" y="0"/>
              </a:cxn>
              <a:cxn ang="0">
                <a:pos x="381" y="0"/>
              </a:cxn>
              <a:cxn ang="0">
                <a:pos x="120" y="248"/>
              </a:cxn>
              <a:cxn ang="0">
                <a:pos x="0" y="248"/>
              </a:cxn>
              <a:cxn ang="0">
                <a:pos x="250" y="0"/>
              </a:cxn>
            </a:cxnLst>
            <a:rect l="0" t="0" r="r" b="b"/>
            <a:pathLst>
              <a:path w="381" h="248">
                <a:moveTo>
                  <a:pt x="250" y="0"/>
                </a:moveTo>
                <a:lnTo>
                  <a:pt x="381" y="0"/>
                </a:lnTo>
                <a:lnTo>
                  <a:pt x="120" y="248"/>
                </a:lnTo>
                <a:lnTo>
                  <a:pt x="0" y="248"/>
                </a:lnTo>
                <a:lnTo>
                  <a:pt x="250" y="0"/>
                </a:lnTo>
                <a:close/>
              </a:path>
            </a:pathLst>
          </a:custGeom>
          <a:solidFill>
            <a:srgbClr val="BF0000"/>
          </a:solidFill>
          <a:ln w="9525">
            <a:noFill/>
            <a:round/>
            <a:headEnd/>
            <a:tailEnd/>
          </a:ln>
        </p:spPr>
        <p:txBody>
          <a:bodyPr/>
          <a:lstStyle/>
          <a:p>
            <a:endParaRPr lang="en-US"/>
          </a:p>
        </p:txBody>
      </p:sp>
      <p:sp>
        <p:nvSpPr>
          <p:cNvPr id="526364" name="Freeform 28"/>
          <p:cNvSpPr>
            <a:spLocks/>
          </p:cNvSpPr>
          <p:nvPr/>
        </p:nvSpPr>
        <p:spPr bwMode="auto">
          <a:xfrm>
            <a:off x="5651500" y="2247900"/>
            <a:ext cx="604838" cy="393700"/>
          </a:xfrm>
          <a:custGeom>
            <a:avLst/>
            <a:gdLst/>
            <a:ahLst/>
            <a:cxnLst>
              <a:cxn ang="0">
                <a:pos x="250" y="0"/>
              </a:cxn>
              <a:cxn ang="0">
                <a:pos x="381" y="0"/>
              </a:cxn>
              <a:cxn ang="0">
                <a:pos x="120" y="248"/>
              </a:cxn>
              <a:cxn ang="0">
                <a:pos x="0" y="248"/>
              </a:cxn>
              <a:cxn ang="0">
                <a:pos x="250" y="0"/>
              </a:cxn>
            </a:cxnLst>
            <a:rect l="0" t="0" r="r" b="b"/>
            <a:pathLst>
              <a:path w="381" h="248">
                <a:moveTo>
                  <a:pt x="250" y="0"/>
                </a:moveTo>
                <a:lnTo>
                  <a:pt x="381" y="0"/>
                </a:lnTo>
                <a:lnTo>
                  <a:pt x="120" y="248"/>
                </a:lnTo>
                <a:lnTo>
                  <a:pt x="0" y="248"/>
                </a:lnTo>
                <a:lnTo>
                  <a:pt x="250" y="0"/>
                </a:lnTo>
              </a:path>
            </a:pathLst>
          </a:custGeom>
          <a:noFill/>
          <a:ln w="0">
            <a:solidFill>
              <a:srgbClr val="000000"/>
            </a:solidFill>
            <a:prstDash val="solid"/>
            <a:round/>
            <a:headEnd/>
            <a:tailEnd/>
          </a:ln>
        </p:spPr>
        <p:txBody>
          <a:bodyPr/>
          <a:lstStyle/>
          <a:p>
            <a:endParaRPr lang="en-US"/>
          </a:p>
        </p:txBody>
      </p:sp>
    </p:spTree>
    <p:extLst>
      <p:ext uri="{BB962C8B-B14F-4D97-AF65-F5344CB8AC3E}">
        <p14:creationId xmlns:p14="http://schemas.microsoft.com/office/powerpoint/2010/main" val="24544487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7952</TotalTime>
  <Pages>13</Pages>
  <Words>6214</Words>
  <Application>Microsoft Office PowerPoint</Application>
  <PresentationFormat>全屏显示(4:3)</PresentationFormat>
  <Paragraphs>777</Paragraphs>
  <Slides>59</Slides>
  <Notes>30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1" baseType="lpstr">
      <vt:lpstr>聚合</vt:lpstr>
      <vt:lpstr>位图图像</vt:lpstr>
      <vt:lpstr>Object-Oriented Analysis and Design with UML          </vt:lpstr>
      <vt:lpstr>Index</vt:lpstr>
      <vt:lpstr>What Is a Model?</vt:lpstr>
      <vt:lpstr>What is a Model?</vt:lpstr>
      <vt:lpstr>Why Model?</vt:lpstr>
      <vt:lpstr>The Importance of Modeling</vt:lpstr>
      <vt:lpstr>What Is the UML?</vt:lpstr>
      <vt:lpstr>The UML Is a Language for Visualizing</vt:lpstr>
      <vt:lpstr>The UML Is a Language for Specifying</vt:lpstr>
      <vt:lpstr>The UML Is a Language for Constructing</vt:lpstr>
      <vt:lpstr>The UML Is a Language for Documenting</vt:lpstr>
      <vt:lpstr>Why Unified?</vt:lpstr>
      <vt:lpstr>A Language Is Not Enough to Build a System</vt:lpstr>
      <vt:lpstr>Objects and UML</vt:lpstr>
      <vt:lpstr>UML Structure</vt:lpstr>
      <vt:lpstr>UML Building Blocks</vt:lpstr>
      <vt:lpstr>UML Things</vt:lpstr>
      <vt:lpstr>UML Relationships</vt:lpstr>
      <vt:lpstr>UML Relationships</vt:lpstr>
      <vt:lpstr>  UML Diagrams</vt:lpstr>
      <vt:lpstr>PowerPoint 演示文稿</vt:lpstr>
      <vt:lpstr>Common Diagrams (1 of 4)</vt:lpstr>
      <vt:lpstr>Common Diagrams (2 of 4)</vt:lpstr>
      <vt:lpstr>Common Diagrams (3 of 4)</vt:lpstr>
      <vt:lpstr>Common Diagrams (4 of 4)</vt:lpstr>
      <vt:lpstr>Use-Case Diagram</vt:lpstr>
      <vt:lpstr>Samples (UML1.x)</vt:lpstr>
      <vt:lpstr>Activity Diagram</vt:lpstr>
      <vt:lpstr>PowerPoint 演示文稿</vt:lpstr>
      <vt:lpstr>What is a Design Model?</vt:lpstr>
      <vt:lpstr>Class Diagram (Design Model)</vt:lpstr>
      <vt:lpstr>PowerPoint 演示文稿</vt:lpstr>
      <vt:lpstr>Sequence Diagram</vt:lpstr>
      <vt:lpstr>Sequence Diagram: Combined Fragments</vt:lpstr>
      <vt:lpstr>(UML1.x)</vt:lpstr>
      <vt:lpstr>Communication Diagram</vt:lpstr>
      <vt:lpstr>(UML1.x)</vt:lpstr>
      <vt:lpstr>PowerPoint 演示文稿</vt:lpstr>
      <vt:lpstr>Deployment Diagram</vt:lpstr>
      <vt:lpstr>PowerPoint 演示文稿</vt:lpstr>
      <vt:lpstr>Component Diagram</vt:lpstr>
      <vt:lpstr>PowerPoint 演示文稿</vt:lpstr>
      <vt:lpstr>composite structure diagram</vt:lpstr>
      <vt:lpstr>Sample: Structure Diagram With Ports</vt:lpstr>
      <vt:lpstr>Common Mechanisms</vt:lpstr>
      <vt:lpstr>UML Common Mechanisms</vt:lpstr>
      <vt:lpstr>Common Mechanisms: Specifications</vt:lpstr>
      <vt:lpstr>Specifications provide the semantic</vt:lpstr>
      <vt:lpstr>Common Mechanisms: Adornments</vt:lpstr>
      <vt:lpstr>UML Classifiers</vt:lpstr>
      <vt:lpstr>Common Mechanisms: Common Divisions</vt:lpstr>
      <vt:lpstr>Common Mechanisms: Extensibility Mechanisms</vt:lpstr>
      <vt:lpstr>PowerPoint 演示文稿</vt:lpstr>
      <vt:lpstr>Architecture</vt:lpstr>
      <vt:lpstr>Architecture Description</vt:lpstr>
      <vt:lpstr>Architecture Description (cont.)</vt:lpstr>
      <vt:lpstr>Architecture As a Basis for Project Management</vt:lpstr>
      <vt:lpstr>PowerPoint 演示文稿</vt:lpstr>
      <vt:lpstr>Reading</vt:lpstr>
    </vt:vector>
  </TitlesOfParts>
  <Company>Rabbit Factory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RU_SlideStandard</dc:subject>
  <dc:creator>Rachel LIu</dc:creator>
  <dc:description>Revised Power Point master slide using the "standard" Rational Software logo</dc:description>
  <cp:lastModifiedBy>Administrator</cp:lastModifiedBy>
  <cp:revision>294</cp:revision>
  <cp:lastPrinted>2000-01-25T00:11:26Z</cp:lastPrinted>
  <dcterms:created xsi:type="dcterms:W3CDTF">2000-02-15T21:32:37Z</dcterms:created>
  <dcterms:modified xsi:type="dcterms:W3CDTF">2013-09-18T03:50:18Z</dcterms:modified>
</cp:coreProperties>
</file>