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97" r:id="rId4"/>
    <p:sldId id="257" r:id="rId5"/>
    <p:sldId id="263" r:id="rId6"/>
    <p:sldId id="264" r:id="rId8"/>
    <p:sldId id="308" r:id="rId9"/>
    <p:sldId id="303" r:id="rId10"/>
    <p:sldId id="304" r:id="rId11"/>
    <p:sldId id="306" r:id="rId12"/>
    <p:sldId id="294" r:id="rId13"/>
    <p:sldId id="305" r:id="rId14"/>
    <p:sldId id="307" r:id="rId15"/>
    <p:sldId id="269" r:id="rId16"/>
    <p:sldId id="270" r:id="rId17"/>
    <p:sldId id="310" r:id="rId18"/>
    <p:sldId id="271" r:id="rId19"/>
    <p:sldId id="272" r:id="rId20"/>
    <p:sldId id="309" r:id="rId21"/>
    <p:sldId id="273" r:id="rId22"/>
    <p:sldId id="274" r:id="rId23"/>
    <p:sldId id="311" r:id="rId24"/>
    <p:sldId id="312" r:id="rId25"/>
    <p:sldId id="314" r:id="rId26"/>
    <p:sldId id="313" r:id="rId27"/>
    <p:sldId id="276" r:id="rId28"/>
    <p:sldId id="277" r:id="rId29"/>
    <p:sldId id="278" r:id="rId30"/>
    <p:sldId id="279" r:id="rId31"/>
    <p:sldId id="287" r:id="rId32"/>
    <p:sldId id="296"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70000" autoAdjust="0"/>
  </p:normalViewPr>
  <p:slideViewPr>
    <p:cSldViewPr>
      <p:cViewPr varScale="1">
        <p:scale>
          <a:sx n="73" d="100"/>
          <a:sy n="73" d="100"/>
        </p:scale>
        <p:origin x="-1026"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4" Type="http://schemas.openxmlformats.org/officeDocument/2006/relationships/slide" Target="slides/slide19.xml"/><Relationship Id="rId3" Type="http://schemas.openxmlformats.org/officeDocument/2006/relationships/slide" Target="slides/slide16.xml"/><Relationship Id="rId2" Type="http://schemas.openxmlformats.org/officeDocument/2006/relationships/slide" Target="slides/slide6.xml"/><Relationship Id="rId1"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1023" units="cm"/>
        </inkml:traceFormat>
        <inkml:channelProperties>
          <inkml:channelProperty channel="X" name="resolution" value="0.000852869335166326" units="cm"/>
          <inkml:channelProperty channel="Y" name="resolution" value="0.000852915131448812" units="cm"/>
          <inkml:channelProperty channel="F" name="resolution" value="2.84167" units="1/cm"/>
        </inkml:channelProperties>
      </inkml:inkSource>
      <inkml:timestamp xml:id="ts0" timeString="2012-09-11T09:56:34"/>
    </inkml:context>
    <inkml:brush xml:id="br0">
      <inkml:brushProperty name="width" value="0.24694" units="cm"/>
      <inkml:brushProperty name="height" value="0.10583" units="cm"/>
      <inkml:brushProperty name="color" value="#1faecd"/>
      <inkml:brushProperty name="fitToCurve" value="1"/>
    </inkml:brush>
  </inkml:definitions>
  <inkml:trace contextRef="#ctx0" brushRef="#br0">2481 364 12,'-17'31'11,"17"-31"-1,-11 31-1,6-16-1,5-15 0,-2 21 0,2-21-2,0 0 0,0 0-1,0 0 1,2-28-2,-2 10-1,0-8-2,5-2-1,-5-6 0,-2-2 1,2-2-1,-18 4 1,14 1-1,-14 2 0,7 0 0,-15 2 1,4 7-1,-11 1 0,4 5 0,-4 1 0,-13 5 0,-5 3 0,-8 5 0,-3 6 0,-9 4 0,-6 8 0,-4 8 0,-3 5 0,-1 7 0,-3 9-1,2 6 2,-2 8-2,4 2 1,3 7 0,-1 4 0,3 2-1,-2 3 1,3 5 0,4 4 0,3 0 0,-1 4 0,3 2 0,6 10 0,-1 1 1,9 2-1,2 3 1,2 4 0,5 3 0,-3-7 0,12 6-1,-2-8 1,12 1-1,-2-4 1,3 0-1,6-3 1,3-4-2,10 3 1,-2-7 1,7 0-1,-5-6 1,10-2-1,14-3 2,-1-7-1,4-5 0,6-4 0,5-3 1,0-4-1,10-3 0,-1-6 0,-5-6 0,7-2 0,4-7 0,5-6 0,2-6 0,4-10 0,5-9-1,4-3 1,0-5-1,0-8 1,2-6-1,-4-4 1,-1-6-1,-3-2 0,4-2 1,0-3-1,-3-5 1,-4 3-1,1 2 1,-1-3-1,0-3 0,2 5 1,-8-8-1,0 2 0,-1-2-1,-3 1 1,3-3 0,-1-3 0,-1-6 0,1-1 0,-5-5 0,0-3 1,-1-6-1,-1-1 0,-6-2 0,-1 2 0,-2-5 0,-4 8 0,-1-7 0,-2 8 0,-3 6 1,-2-3-1,-7 6 0,3-3 0,-6 2 0,0-2 0,5 6 0,-10-6 0,8-2 0,1 4 1,2-5-1,-5 3 0,9 2 1,-7 3-1,-6 4 0,8-1 0,-10 5 0,1 0 0,-5 0 0,3-1-1,-3 7 1,0-2-1,2-1 1,-8 3 0,4-2-1,-2 2 1,0 7-1,-1 5 1,-3 0 0,-10 4 0,8 6 0,-6 2 0,-5 4 0,19 15 0,-29-18 0,12 15 0,1 1-1,16 2 0,-28 7 1,28-7-1,-23 19 1,1-5 0,5 3 0,-1 2-1,-1 3 1,-3 1 0,4 2 0,-2 3 0,0 1 0,1 4-1,-3 3 1,2-2 0,2 4 0,-2 3-1,2 2 2,-1 4-2,3 1 1,-1 3 0,1 6 0,1 0 0,0 5 0,-1 5 0,5 0 0,-2 0 0,2 3 0,-4-6 0,6 3 1,0-11-1,0 1 0,2 3 0,-1-1 0,-1-3 0,4 1 0,1 2 0,-2-1 0,3 2 0,-1 4 0,2-8 0,0-1 0,4 0 0,0-1 1,-2-3-1,4-1 0,-2-4 0,1-3 1,3-1-1,-1-5 0,3 0 1,1-1-1,2-4 0,-2-1 0,4-2 1,0-1-1,-1-6 0,3 2 0,-2-1 0,3-3 0,1-1 1,-4-2-1,3 1 0,3-5 1,-1 5-1,0-5 0,4-4 0,0-2 1,0-2-1,4-3 0,-2-2 0,3 0 1,1-4-1,-5 1 0,3-4 0,7-7 1,0 6-1,-2-6 0,2 3 0,-3-1 1,3-3-2,0-1 2,-1 3-1,-4 2 0,-1-4 0,-1 1 0,3-5 0,-3 4 0,2-1 0,-5-4 0,3-1 0,0 1 0,-1-1 0,-1-1-1,-2-3 1,-2 3 0,4-4 0,-5 1 0,1-1-1,-4-3 1,1 1-1,1-3 1,-2-1-1,1 1 0,-1-2 0,1 0 0,-6 2-1,4 0 0,-6 2 1,0 0-1,-4 5 1,5 0 0,-9 3-1,3 4 2,-4 17-1,2-24 1,-2 24-1,0 0 1,-6-19 0,6 19 0,0 0-1,0 0 1,-18 4 0,18-4 0,-16 17-1,16-17 1,-17 29 0,6-12 0,-2 5 0,4-1 0,0 5 0,-6 1 0,12 4 0,-12 2 0,8 0 1,-4 1-1,3 2 0,-1 2 1,2-2 0,1 0-1,-1-3 1,5-1-1,-1-1 1,3 0 0,-2-3 0,2-3-1,0 1 1,0-2-1,2 0 1,-1-3-1,3-6 0,-6 1 1,8 5-1,-6-21 1,9 30-1,-5-14 0,3 5 1,2-6-1,4 6 0,0-2 1,-13-19-1,31 32 0,-13-23 0,0 1 0,4-3 0,-3-2 0,3 0 0,-2-3 0,2 1 1,-2-1-1,4-4 0,0 1 0,1-3 0,-1-1 1,2-2-1,0 0 0,-1-3 0,1 0 1,-1-2-1,-3-5 0,4 1 0,5 1 0,-3-4 0,-1 2 0,3 1 0,-3-3 0,-1 0 0,1 7 0,1-8 0,-4-1 0,-1 4 0,-2-7 0,1 0 0,-2-2 0,0 4 0,0-8 0,-2 3 0,-1 1 0,-3-3 0,1-2 0,-2 0 0,0-2 0,-2 2 0,0 1 0,-4-3 0,2 4 0,-1-2 0,1 5 0,-7 0 0,7 6 0,-7 2 0,-2 18 0,3-29 0,-3 29 0,-3-15 0,3 15 0,0 0 0,0 0-1,-19 3 1,19-3 0,-18 16 0,18-16-1,-24 27 1,11-6 0,0-1 0,1 1 0,1 3 0,1-2 0,1 4 0,0-2 1,0 4-1,0-3 0,0 1 0,1 0 0,3 0 0,-4 1 0,1-1 0,1 3 0,2-6 0,1 1 0,0-2 1,2 2-1,2-2 0,0-1 0,2-2 0,2 2 0,1-6 0,1 2 1,-1 2-1,-5-19 0,15 31 1,-15-31-1,18 22 1,-18-22-1,24 31 1,-24-31-1,31 24 0,-14-12 1,1-3-1,4 6 0,-2-9 0,8-1 1,-1-4-1,3-2 0,1 1 0,2 0 0,2-5 0,-1-1 0,1 1 0,-2 0 1,4-3-1,-6-4 0,4 1 0,-4 1 0,4-6 0,-4 1 0,2-1 0,0 1 0,-2 0 0,0 1 0,0-5 0,0 2 0,-7 3 0,7-7 1,-1 2-2,-3-1 2,3-3-1,-1 3 0,-3-2 0,1-1 0,6-1 0,-7 0 0,-2 0 0,-2-5 0,1 0 0,-1-1 0,-3-1 0,1 2 0,-4-2 0,-3 4 0,-4-4 0,0 5 0,-1 0 0,-3 6 0,-1-4 0,0 1 0,-4 3 0,1 4 0,-1 1 0,0 15 0,-5-24 0,5 24 0,-9-18 0,9 18 0,0 0 0,-22-10-1,22 10 1,-20-2 0,20 2 0,-22 4 0,22-4 0,-26 10 0,26-10 0,-33 16 0,33-16-1,-27 24 1,27-24 0,-28 29 1,13-10-2,1-2 1,-3 4 0,6-2 0,-3 3 0,-1-1 0,-5 1 1,7 2-2,-5-2 2,-4 4-2,5 0 2,1 5-2,1-4 2,0 1-1,13-2-1,-10-1 1,8 1 0,4-4 0,-2 1 0,2-4 0,-4 0 0,4-1 0,2 1 0,-2 0 0,2-2 0,7 1 1,-3 1-1,5-2 0,-11-17 0,29 26 0,-12-20 0,5 5 1,-4-1-1,0-5 0,6 2 0,0-5 0,0-2 0,1 0 0,1 0 0,2-2 0,1-7 0,4 6 0,2-6 0,-1 1-1,3 3 2,2-4-1,-1 0 0,2-3 0,1 0 0,1-3 0,-2-1 0,1-4 0,-3 3 0,-1-7 0,-1 3 0,-3-1 0,4-4 0,-10 0 0,1 0 0,1-5 0,-5-1 0,2-3 0,-2-1 0,-2 4 0,0-4 0,-6 1 0,2 1 0,3 5 0,-9-1 0,5 8 0,-10-2 0,6 7 0,0 0 0,-13 17 0,29-23 0,-29 23 0,20-15 0,-20 15 0,20-5 0,-20 5 0,0 0 0,17 1-1,-17-1 1,0 0 0,11 21 0,-11-21 0,7 21 0,-7-21 0,8 31 0,-5-13 0,1 0 1,0 6-1,-1 0 0,3 3 1,-1 2-1,1 2 1,1 0-1,0-1 1,3 4 0,1 0-1,1-1 1,3-2 0,0 2-1,3-1 1,0-1-1,3 2 1,-3-4-1,0 2 1,-1-7 0,-3 3-1,-3-1 1,-3 3-1,-3-1 1,-3-6-1,-6 4 0,-3-5 1,-6-1-1,0 1 1,-3-6-1,-2-4 0,-1-1 0,-1 0 0,2-5 0,-4 1 0,3-1 0,-3 0 0,-1-5 1,-1 0-1,-6-3 0,1-3 0,-2-1 0,-2-1 0,-2-4 0,0 2 0,-3-6 0,3 4 0,4-2 0,0 2-1,-2-1 1,2-6 0,3 1 0,2-2 0,3 1 0,1 2 0,3-2-1,3 2 1,3-4 0,13 21-1,-18-26 1,18 26 0,-10-20 0,10 20-1,0-16 1,0 16 0,0 0 0,0 0-1,0 0 1,0 0 0,17 0-1,-17 0 1,16 16 0,-16-16 0,22 22 0,-5-8 0,3-4 0,0 2 0,2 2 1,2-4-1,2 6 0,1-11 0,3 5 1,-3 4-1,2-2 0,6 2 1,2-8-2,1 5 2,-1-6-2,3 5 2,2-5-2,2-5 2,2 0-2,-4-10 1,2 5 0,0-2 0,2-2 1,0-1-2,0-2 1,0 2 0,-1-4 0,-1 4 0,0-7 1,2 1-1,-2-3 0,-3 0 0,1-1 0,0-4 0,-4-2 0,4-3 0,-3-2 0,-4-9 0,-2 2 0,-8-8 0,1 0 0,3-6 0,-3 4 0,-2-4 0,-4-3 0,0 4 0,-2-3 0,4 3 0,-1-6 0,-9-3 0,3-4 0,-2 3-1,3 0 1,-3-2 0,-2 1 0,-2 2-1,1 3 1,-7 6-1,3 4 1,-3 3 0,-3 7-1,0 3 1,0 3 0,2 9 0,-4 3 0,1 3 0,1 16 0,0-17 0,0 17 0,0 0-1,0 0 1,-17 14 0,17-14 0,-16 34-1,3-10 1,0 7 0,0 4 0,0 3 0,-1 1 1,-3 2-1,-3-1 0,-2 3 0,9 0 1,-9 3-1,6-3 1,1 3-1,-1 1 0,-3 3 1,8 0-1,4 1 1,-8 1-1,2-1 0,2 1 0,-1-1 0,1 6 0,3-5 0,1-4 1,1 2-1,3-4 0,-1-5 0,2 0 0,2-8 0,2-4 0,0 2 0,-2-5 0,4-5 0,1-1 0,-1 1 0,-1-2 0,3-2 0,1 0 0,-7-17 0,13 28 0,-13-28 1,17 24-1,-17-24 0,22 19 0,-22-19 0,18 12 0,-18-12 0,0 0 0,31 13 0,-14-13 0,1 6 0,4-10 0,2 8 0,-4-4 0,11-4 0,-5 4 0,-6-2 0,0 2 0,-2-5 0,6 0 0,-7-3 0,3 1 0,-2-4-1,2 1 1,-1-5 0,1-1 0,-2 1 0,-1-1 0,-1-1 0,2-4-1,-1 1 1,-1-1 0,3-3-1,-3-2 1,4-1 0,-3-2-1,-1-4 1,-1 4-1,1-6 1,3 3 0,-3-1-1,3 4 1,-3 0 0,-1 1-1,1 2 1,1 1 0,-4 4 0,-1 0 0,3 1-1,-6-1 1,0 6 0,-1-1 1,-8 16-1,13-26 0,-13 26 0,12-22 0,-12 22 0,0 0 0,8-19 0,-8 19 0,0 0 0,0 0 0,0 0 0,0 0-1,0 0 1,-17 4 0,17-4 0,-16 15 0,16-15 0,-24 24 0,24-24 0,-24 31 0,9-14 0,4 6 0,0-1 0,0 0 0,0-1 0,2 3 0,2 0 0,-2 2 1,0-1-1,1 3 0,1-2 0,3 1 1,-3 1-1,3-1 0,1 1 0,-1-6 0,4 4 0,0-6 0,4 5 0,-3-8 1,5 2-1,-2-2 0,3 0 0,0 0 0,-7-17 0,22 29 0,-22-29 0,28 28 0,-28-28 1,35 22-1,-17-11 1,2-5-1,0 1 1,2-2 0,-2-3-1,4 2 1,-2-6 0,0 2-1,0-4 1,2-1 0,-4-2-1,4-1 1,0 1-1,-2-3 0,0-2 1,2 0-1,-2-4 0,1 2 0,5 1 0,-2-1 0,3-3 0,-2 1 0,5-3 0,1 0 0,0-1 0,-4-1 0,0-3 0,0 2 0,-1-7 0,-1 1 0,-1-3 0,2 0 0,-6 0 0,3 0 0,-3 0 0,2-5 0,-2 9 0,0-2 0,0 3 0,-4 0 0,1 4 0,-3 3 0,-8 2 0,-8 17 0,16-21 0,-16 21 0,0 0 0,0 0 0,0 0 0,0 0 0,0 0 0,0 0 1,0 0-1,-26 17 1,26-17-1,-27 31 1,10-12 0,1 2 0,-2 1 0,1 2 0,1 2 0,5 1 0,-6 3 0,8-3-1,-2 4 1,2-5 0,-2 5-1,5-4 1,1 2-1,1-1 1,2 1-1,2-3 2,2 5-2,2-5 1,1-1-1,3 1 0,-3 0 1,10-4-1,-2 2 0,3-3 0,2-4 0,3 2 1,2-7-1,1 2 0,4-7 0,-1 1 1,2-6-1,3 1 0,-1-3 0,0-3 0,-5 1 1,1-8-1,-1 5 0,-1-6 0,-3 1 0,-3-2 1,1-2-1,-4-1 0,1-2 0,-1-2 0,-5 2 0,6-4 0,-2-3 0,-3 3 0,1-4 0,-4-1 0,1 0 0,-3 0 0,0-1 0,-5-2 0,-2-1 0,2-2 1,-6 2-2,-1 0 1,-1-1 0,-3-2 0,-2 2 0,-4 0 0,-1 4 0,-2-1 0,-1 2 0,-5 2 0,-5 4 0,2 1 0,-5 3 0,1 1-1,0 4 1,0 3 0,2 1 0,-3 4 0,5 1 0,-1 4 0,3 1 0,1 4 0,6 0 0,-2 3 0,3 2 0,17-12 0,-26 29 0,19-13-1,7-16 1,-5 31 0,6-16 0,3 1 0,-4-16 0,17 22 0,-17-22 0,33 19 0,-17-12 0,8-4 1,2-1-1,1-2 0,0 0 0,3 0 0,3-2 0,0-3 0,3-2 0,-1 0 0,0-1 0,-2-1 0,-2-1 0,2-2 0,-3 1 0,-3 1 0,2 2 0,-1-3 0,-1 1 0,4 0 0,2 1 0,-1-1 0,1-1 0,3-1 0,1 0 0,0 0-1,-1 0 2,-1 0-2,-2 0 1,0 4 0,-4 1 0,-1-2 0,-3 4 0,-3 0 0,-1 3 0,-1-1 0,-4 1 0,1 2 0,-17 0 0,27 2 0,-27-2 0,0 0 0,19 13 0,-19-13 0,0 21 0,0-5 0,-8 4 0,3 6 0,1 0 1,-3 5-1,-2 5 0,-1 2 0,1 1 1,-5 4-1,1 2 1,-2 1-1,-1 1 0,-5-3 1,3-1-1,2 0 0,-3-5 1,-1-5-1,4-3 0,-3-4 0,3-2 0,1-6 1,15-18-1,-29 27 0,29-27 0,-20 14 0,20-14 0,0 0 1,0 0-1,0 0 0,0 0 0,0 0 0,-6-19 0,6 19 1,19-26-1,-8 7 0,3-3 0,5-2 0,2-2 0,5-3 0,2-6-1,1-2 1,4-1 0,4-3 0,3-1 0,-3-2 0,-1 2 0,1 1 0,1 0 0,-3 8 0,2 2 0,-2 0 0,-1 2 0,1 7 0,4-2 0,1 3 0,-1-1-1,1 3 2,-2 2-2,1 3 1,1 0 0,-1 6 0,1-1 1,2 4-2,-2 0 2,1 5-1,-1 1 0,0 3 0,-1 1 0,-4 2 0,-4 3-1,-2 1 1,-5 4 0,-4 0 0,-2 4 0,-5 2 0,-2 3 0,-5 2 1,-4 1-1,-4 6 0,-4-2 0,-1 0 0,-8 3 0,1-1 0,-5 3 1,-1-3-1,-2-1 0,-2-3 0,1 2 1,1 0-1,-2-1 0,5-5 0,1-1 1,2 0-1,1-1 0,2 1 0,4-4 0,3 3 1,3-8-1,1 1 0,4-1 0,-2-15 0,7 26 0,-7-26 0,13 19 1,-13-19-1,18 10 0,-18-10 0,24 2 0,-24-2 0,31 0 0,-11-5 1,1 0-1,1-2 0,3-2 0,3-3 0,-1 2 0,6-6 0,2 1 0,2-1 0,-1-1 0,3-2 0,1 0 0,-1-3 0,1 0 0,2-6 0,-3 2 0,3-3 0,-2-3 0,4-4 0,2-4 0,-2 2 0,-4-8 0,2-1 0,4 1 0,-4 0 0,-1 4 1,-7 1-2,-1 0 2,-5 8-2,1 4 2,-3 3-2,-6 2 2,2 5-2,-6 4 1,6 1 0,-5 4 0,1 1 0,-18 9 0,26-12 0,-26 12 0,22-5 0,-22 5-1,0 0 1,13 15 0,-13-15 0,0 30 0,3-10 0,-1 6 0,2 3 0,1 4 0,6 3 1,2 3-1,4 4 0,7 4 0,1 1 1,1 4-1,3 4 1,0-4-1,1-1 1,-5 1-1,-1-4 0,-5 0 1,-7-5-1,-1-2 0,-5-5 1,-6-5-1,-7 0 0,-6-5 1,-2-5-1,-5-6 0,-2 4 0,-4-3 1,-3-4-1,-4 0 0,4-9 0,-4-3 1,0 0-1,0 0 0,-2-10 0,2-1 0,-7 1 0,-1-5-1,-3 1 2,0 2-2,4-2 2,-4-3-2,2 3 1,2-3 0,1 2 0,6-1 0,4 1 0,3 3 0,2-2 0,2 5 0,6-1 0,16 10-1,-20-12 1,20 12 0,0 0 0,0 0 0,0 0-1,0 0 1,0 0 0,0 0 0,18 19 0,-2-14 0,8 2 0,2 0 0,7-2 0,7 3 0,2-1 0,8-2 0,3 4 0,4-4 0,1 6 0,5-6 1,1 0-2,2 0 2,-4-2-1,8-1 0,-1-2 0,5-5 0,1 0 0,0-2 1,4-3-1,1-2 0,8-4 0,-3-1 1,5-2-1,1-2 1,3-1-1,1-4 0,4 2 0,2-2 1,-4-1-1,-6 1 0,-1-1 0,-7 1 0,-10-2 0,-9 8 0,-13 3 0,-14-2 0,-8 7 0,-7 3 0,-22 9 0,22-15 0,-22 15-1,0 0 0,0 0-1,-16-12-3,-10 10-3,1-8-14,-18 4-14,-21-4 0,-11-5-2,-22-3 3</inkml:trace>
  <inkml:trace contextRef="#ctx0" brushRef="#br0">6217 2172 21,'0'0'14,"0"0"0,0 0-2,19 3-1,5-6-2,5 1-1,13-5-1,9 4 0,17-7-1,7-1 0,10-4 0,-1-1-2,2-1 0,9 3 0,1-6-2,-7 3 0,-1-6-1,-2 4 0,-1 0 0,-10-1-1,2 4 1,-9-1-1,-8 3 0,-5 1 0,-9 6 0,-6-2-3,-10 4-4,-8 0-15,1-2-8,-23 7 1,21-10-1</inkml:trace>
  <inkml:trace contextRef="#ctx0" brushRef="#br0">8050 1112 21,'-18'5'23,"-4"5"-8,1 5-3,5-1-1,5 5-2,11-19-3,-2 21-2,2-21-1,22 5-1,-2-9 0,-1-2-1,3-6 0,-22 12-1,27-30 1,-21 13-1,-10-2 0,-7 2 0,-6 2 0,-8 4 0,-3 3 0,-3 4-1,-4 4-4,-5 0-18,20 4-3,-2 3 1,22-7-2</inkml:trace>
</inkml:ink>
</file>

<file path=ppt/ink/ink2.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1023" units="cm"/>
        </inkml:traceFormat>
        <inkml:channelProperties>
          <inkml:channelProperty channel="X" name="resolution" value="0.000852869335166326" units="cm"/>
          <inkml:channelProperty channel="Y" name="resolution" value="0.000852915131448812" units="cm"/>
          <inkml:channelProperty channel="F" name="resolution" value="2.84167" units="1/cm"/>
        </inkml:channelProperties>
      </inkml:inkSource>
      <inkml:timestamp xml:id="ts0" timeString="2012-09-11T09:56:34"/>
    </inkml:context>
    <inkml:brush xml:id="br0">
      <inkml:brushProperty name="width" value="0.24694" units="cm"/>
      <inkml:brushProperty name="height" value="0.10583" units="cm"/>
      <inkml:brushProperty name="color" value="#1faecd"/>
      <inkml:brushProperty name="fitToCurve" value="1"/>
    </inkml:brush>
  </inkml:definitions>
  <inkml:trace contextRef="#ctx0" brushRef="#br0">0 906 10,'0'0'14,"-7"-17"0,7 17-2,0-17-1,0 17-2,7-26-1,3 10 0,1 1-1,6-6-1,-17 21 0,39-36-1,-24 12 0,19-4 0,-11 4 0,7-7 0,-4 6-1,6-6-1,0 5 1,3-10-2,3 3 1,5-1-1,2-2-1,4 0 1,0-1 0,7 0-1,2 1 0,2 3 1,-2 2-1,2 0 0,-2 2 0,4 5 0,-5 3 0,-1-3 0,-2 7-1,1-4 0,5 11 1,-2-6 0,4 6-1,-4 0 0,2 5 1,0 5-1,2 0 0,-4 3 1,-3 4-1,1 3 0,-2 4 0,-5 3 0,7 4 0,-7-1 1,0 5-1,0-1 0,-2 5 0,-4 0 2,-4 0-2,-1 0 0,-10 8 0,0-1 0,-7-2 1,-1 6-1,-5-1 0,-2-3 1,-7 4-1,-2 1 0,-2-3 1,1 3-1,-6 4 0,-1 0 1,-4-2-1,-1 6 0,-2 0 1,1-3-1,-3 0 1,-4 1-1,-3-4 0,-1 1 1,2-6-1,-3 4 1,-3-3-1,-1-3 1,-2 7-1,0-2 0,2 2 1,-4-3-1,-4-2 0,2 0 1,2-1-1,-2-6 0,0-1 0,2-1 1,-4-3-1,4-2 0,-2 0 1,2-2-1,0-1 0,-5 1 1,5-3-1,3 0 1,-6 0-1,6-2 0,-3-2 1,2 4-1,0-1 0,0 1 1,-2 3-1,0-2 0,0-1 0,2 2 1,-2 3-1,3-3 0,-3-1 0,0 1 0,4-2 0,2 3 0,-4 1 0,1 1 1,-1-2-1,0 2 0,4-2 0,1 6 0,-1-4 1,1 5-1,1-1 0,3-1 0,-2 2 0,1 2 0,1 0 1,0 2-1,2 1 0,0-3 0,-1 2 0,6 1 1,1-3-1,2 2 0,3 1 0,2-6 0,-1 3 1,1 0-1,8 1 0,-4-1 0,2-3 0,1 6 1,-1-3-1,2-3 0,0 1 0,1-1 0,-1-6 0,-2 2-1,7-3-1,-5-6-1,-4-15-4,23 26-3,3-21-12,-4 5-15,-3 1 0,2-1 1,-2 5 1</inkml:trace>
  <inkml:trace contextRef="#ctx0" brushRef="#br0">736 4516 14,'0'0'13,"7"-15"0,-7 15 0,0 0-2,-3-17-1,3 17 1,0 0-3,-10-16 0,10 16-1,0 0-1,-13-17-1,13 17 0,0 0-1,-28-2 0,28 2-1,-21 5-1,21-5 0,-22 16 0,22-16-1,-19 21 0,19-21 0,-19 25 0,19-25 0,-15 31 0,15-31 0,-11 31 0,11-15-1,0-16 1,0 25-1,0-25 1,9 26-1,-9-26 0,15 21 0,-15-21 0,21 15 1,-21-15-1,26 16 0,-26-16 0,32 5 0,-32-5 0,36-2 0,-14-1 1,-3-4-1,2-2 0,-1 4 0,-1-7 0,0 4 0,-19 8 1,32-21-1,-32 21 0,28-22 0,-28 22 0,19-31 0,-19 31 0,13-30 0,-13 30 0,4-29 1,-4 29-1,-4-27 0,4 27 0,-11-28 0,11 28 1,-19-19-1,19 19 0,-25-19 0,25 19 1,-28-7-1,28 7 0,-32 2 0,32-2 0,-35 9 1,35-9-1,-30 17 0,30-17 1,-32 29-1,32-29 0,-25 31 1,14-12-1,2 2 1,3 1-1,2-1 1,-1-2-1,7-2 0,-2-2 1,7 1-1,-7-16 0,15 24 0,-15-24 1,21 15-1,-21-15 0,24 7 0,-24-7 0,28-5 0,-28 5 0,34-12 1,-34 12-1,32-16 0,-32 16 0,34-20 0,-34 20 0,26-26 1,-26 26-1,23-26 0,-16 11 0,-5-1 0,0-1 0,-6 0 1,0 1-1,4 16 0,-15-27 0,15 27 0,-28-21 0,28 21 0,-30-13 0,11 9 0,19 4 0,-37 4 0,16 1 0,1 0 0,20-5 0,-34 21 0,15-6 0,2 0 0,4 1 0,-2 5 0,6-3 0,7 3 0,-4 0 0,6-21 0,4 26 0,-4-26 1,19 22-2,-19-22 2,30 8-1,-30-8 0,35-3 0,-14-2 0,-21 5 0,32-12 0,-32 12 0,30-21 0,-30 21 0,17-24 0,-17 24 2,2-26-2,-2 26 0,-12-15 0,12 15 0,-24-10 0,24 10 1,-30-6-1,30 6 0,-39 6 0,20-3 0,0 4-1,0 3 1,19-10 0,-30 16-3,30-16-1,-24 24-7,24-24-16,-8 22-7,8-22-1,0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09B07D80-619B-4BF9-802C-F47C754D9B9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45090" name="Text Box 2"/>
          <p:cNvSpPr txBox="1">
            <a:spLocks noChangeArrowheads="1"/>
          </p:cNvSpPr>
          <p:nvPr/>
        </p:nvSpPr>
        <p:spPr bwMode="auto">
          <a:xfrm>
            <a:off x="569181" y="1201078"/>
            <a:ext cx="1910156" cy="2323503"/>
          </a:xfrm>
          <a:prstGeom prst="rect">
            <a:avLst/>
          </a:prstGeom>
          <a:noFill/>
          <a:ln w="9525">
            <a:noFill/>
            <a:miter lim="800000"/>
          </a:ln>
          <a:effectLst/>
        </p:spPr>
        <p:txBody>
          <a:bodyPr lIns="106471" tIns="53236" rIns="106471" bIns="53236">
            <a:spAutoFit/>
          </a:bodyPr>
          <a:lstStyle/>
          <a:p>
            <a:pPr>
              <a:spcBef>
                <a:spcPct val="50000"/>
              </a:spcBef>
            </a:pPr>
            <a:r>
              <a:rPr lang="en-US">
                <a:latin typeface="ZapfHumnst BT" pitchFamily="34" charset="0"/>
              </a:rPr>
              <a:t>This is the hump back chart that was first introduced in the Best Practices of Software Engineering module.</a:t>
            </a:r>
            <a:endParaRPr lang="en-US">
              <a:latin typeface="ZapfHumnst BT" pitchFamily="34" charset="0"/>
            </a:endParaRPr>
          </a:p>
        </p:txBody>
      </p:sp>
      <p:sp>
        <p:nvSpPr>
          <p:cNvPr id="345091"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5092"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The Business Modeling discipline provides organizational context for the </a:t>
            </a:r>
            <a:r>
              <a:rPr lang="en-US" sz="1000" dirty="0" err="1">
                <a:latin typeface="ZapfHumnst BT" pitchFamily="34" charset="0"/>
              </a:rPr>
              <a:t>system.This</a:t>
            </a:r>
            <a:r>
              <a:rPr lang="en-US" sz="1000" dirty="0">
                <a:latin typeface="ZapfHumnst BT" pitchFamily="34" charset="0"/>
              </a:rPr>
              <a:t> is the context in which the requirements are defined and analyzed.</a:t>
            </a:r>
            <a:endParaRPr lang="en-US" sz="1000" dirty="0">
              <a:latin typeface="ZapfHumnst BT" pitchFamily="34" charset="0"/>
            </a:endParaRPr>
          </a:p>
          <a:p>
            <a:pPr fontAlgn="t"/>
            <a:r>
              <a:rPr lang="en-US" sz="1000" dirty="0">
                <a:latin typeface="ZapfHumnst BT" pitchFamily="34" charset="0"/>
              </a:rPr>
              <a:t>The purpose of the Requirements discipline is: </a:t>
            </a:r>
            <a:endParaRPr lang="en-US" sz="1000" dirty="0">
              <a:latin typeface="ZapfHumnst BT" pitchFamily="34" charset="0"/>
            </a:endParaRPr>
          </a:p>
          <a:p>
            <a:pPr marL="225425" lvl="1" indent="-113030" fontAlgn="t">
              <a:buFontTx/>
              <a:buChar char="•"/>
            </a:pPr>
            <a:r>
              <a:rPr lang="en-US" sz="1000" dirty="0">
                <a:latin typeface="ZapfHumnst BT" pitchFamily="34" charset="0"/>
              </a:rPr>
              <a:t>To establish and maintain agreement with the customers and other stakeholders on what the system should do. </a:t>
            </a:r>
            <a:endParaRPr lang="en-US" sz="1000" dirty="0">
              <a:latin typeface="ZapfHumnst BT" pitchFamily="34" charset="0"/>
            </a:endParaRPr>
          </a:p>
          <a:p>
            <a:pPr marL="225425" lvl="1" indent="-113030" fontAlgn="t">
              <a:buFontTx/>
              <a:buChar char="•"/>
            </a:pPr>
            <a:r>
              <a:rPr lang="en-US" sz="1000" dirty="0">
                <a:latin typeface="ZapfHumnst BT" pitchFamily="34" charset="0"/>
              </a:rPr>
              <a:t>To provide system developers with a better understanding of the system requirements. </a:t>
            </a:r>
            <a:endParaRPr lang="en-US" sz="1000" dirty="0">
              <a:latin typeface="ZapfHumnst BT" pitchFamily="34" charset="0"/>
            </a:endParaRPr>
          </a:p>
          <a:p>
            <a:pPr marL="225425" lvl="1" indent="-113030" fontAlgn="t">
              <a:buFontTx/>
              <a:buChar char="•"/>
            </a:pPr>
            <a:r>
              <a:rPr lang="en-US" sz="1000" dirty="0">
                <a:latin typeface="ZapfHumnst BT" pitchFamily="34" charset="0"/>
              </a:rPr>
              <a:t>To define the boundaries of (delimit) the system. </a:t>
            </a:r>
            <a:endParaRPr lang="en-US" sz="1000" dirty="0">
              <a:latin typeface="ZapfHumnst BT" pitchFamily="34" charset="0"/>
            </a:endParaRPr>
          </a:p>
          <a:p>
            <a:pPr marL="225425" lvl="1" indent="-113030" fontAlgn="t">
              <a:buFontTx/>
              <a:buChar char="•"/>
            </a:pPr>
            <a:r>
              <a:rPr lang="en-US" sz="1000" dirty="0">
                <a:latin typeface="ZapfHumnst BT" pitchFamily="34" charset="0"/>
              </a:rPr>
              <a:t>To provide a basis for planning the technical contents of iterations. </a:t>
            </a:r>
            <a:endParaRPr lang="en-US" sz="1000" dirty="0">
              <a:latin typeface="ZapfHumnst BT" pitchFamily="34" charset="0"/>
            </a:endParaRPr>
          </a:p>
          <a:p>
            <a:pPr marL="225425" lvl="1" indent="-113030" fontAlgn="t">
              <a:buFontTx/>
              <a:buChar char="•"/>
            </a:pPr>
            <a:r>
              <a:rPr lang="en-US" sz="1000" dirty="0">
                <a:latin typeface="ZapfHumnst BT" pitchFamily="34" charset="0"/>
              </a:rPr>
              <a:t>To provide a basis for estimating cost and time to develop the system. </a:t>
            </a:r>
            <a:endParaRPr lang="en-US" sz="1000" dirty="0">
              <a:latin typeface="ZapfHumnst BT" pitchFamily="34" charset="0"/>
            </a:endParaRPr>
          </a:p>
          <a:p>
            <a:pPr marL="225425" lvl="1" indent="-113030" fontAlgn="t">
              <a:buFontTx/>
              <a:buChar char="•"/>
            </a:pPr>
            <a:r>
              <a:rPr lang="en-US" sz="1000" dirty="0">
                <a:latin typeface="ZapfHumnst BT" pitchFamily="34" charset="0"/>
              </a:rPr>
              <a:t>To define a user-interface for the system, focusing on the needs and goals of the users. </a:t>
            </a:r>
            <a:endParaRPr lang="en-US" sz="1000" dirty="0">
              <a:latin typeface="ZapfHumnst BT" pitchFamily="34" charset="0"/>
            </a:endParaRPr>
          </a:p>
          <a:p>
            <a:pPr fontAlgn="t"/>
            <a:r>
              <a:rPr lang="en-US" sz="1000" dirty="0">
                <a:latin typeface="ZapfHumnst BT" pitchFamily="34" charset="0"/>
              </a:rPr>
              <a:t>The Analysis and Design discipline gets its primary input (the Use-Case Model and the Glossary) from Requirements. Flaws in the Use-Case Model can be discovered during Analysis and Design; change requests are then generated, and applied to the Use-Case Model. </a:t>
            </a:r>
            <a:endParaRPr lang="en-US" sz="1000" dirty="0">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67618" name="Rectangle 2"/>
          <p:cNvSpPr>
            <a:spLocks noGrp="1" noRot="1" noChangeAspect="1" noChangeArrowheads="1" noTextEdit="1"/>
          </p:cNvSpPr>
          <p:nvPr>
            <p:ph type="sldImg"/>
          </p:nvPr>
        </p:nvSpPr>
        <p:spPr bwMode="auto">
          <a:xfrm>
            <a:off x="2463800" y="833438"/>
            <a:ext cx="4037013" cy="3028950"/>
          </a:xfrm>
          <a:prstGeom prst="rect">
            <a:avLst/>
          </a:prstGeom>
          <a:solidFill>
            <a:srgbClr val="FFFFFF"/>
          </a:solidFill>
          <a:ln>
            <a:solidFill>
              <a:srgbClr val="000000"/>
            </a:solidFill>
            <a:miter lim="800000"/>
          </a:ln>
        </p:spPr>
      </p:sp>
      <p:sp>
        <p:nvSpPr>
          <p:cNvPr id="367619" name="Rectangle 3"/>
          <p:cNvSpPr>
            <a:spLocks noGrp="1" noChangeArrowheads="1"/>
          </p:cNvSpPr>
          <p:nvPr>
            <p:ph type="body" idx="1"/>
          </p:nvPr>
        </p:nvSpPr>
        <p:spPr bwMode="auto">
          <a:xfrm>
            <a:off x="2487069" y="4096310"/>
            <a:ext cx="3971886" cy="4020452"/>
          </a:xfrm>
          <a:prstGeom prst="rect">
            <a:avLst/>
          </a:prstGeom>
          <a:noFill/>
          <a:ln>
            <a:miter lim="800000"/>
          </a:ln>
        </p:spPr>
        <p:txBody>
          <a:bodyPr/>
          <a:lstStyle/>
          <a:p>
            <a:pPr marL="113030" indent="-113030" fontAlgn="t"/>
            <a:r>
              <a:rPr lang="en-US" sz="1000" dirty="0">
                <a:latin typeface="ZapfHumnst BT" pitchFamily="34" charset="0"/>
              </a:rPr>
              <a:t>An activity diagram may include the following elements:</a:t>
            </a:r>
            <a:endParaRPr lang="en-US" sz="1000" dirty="0">
              <a:latin typeface="ZapfHumnst BT" pitchFamily="34" charset="0"/>
            </a:endParaRPr>
          </a:p>
          <a:p>
            <a:pPr marL="113030" indent="-113030" fontAlgn="t">
              <a:buFontTx/>
              <a:buChar char="•"/>
            </a:pPr>
            <a:r>
              <a:rPr lang="en-US" sz="1000" b="1" dirty="0">
                <a:latin typeface="ZapfHumnst BT" pitchFamily="34" charset="0"/>
              </a:rPr>
              <a:t>Activity/Action</a:t>
            </a:r>
            <a:r>
              <a:rPr lang="en-US" sz="1000" dirty="0">
                <a:latin typeface="ZapfHumnst BT" pitchFamily="34" charset="0"/>
              </a:rPr>
              <a:t> represents the performance of a step within the workflow. </a:t>
            </a:r>
            <a:endParaRPr lang="en-US" sz="1000" dirty="0">
              <a:latin typeface="ZapfHumnst BT" pitchFamily="34" charset="0"/>
            </a:endParaRPr>
          </a:p>
          <a:p>
            <a:pPr marL="113030" indent="-113030" fontAlgn="t">
              <a:buFontTx/>
              <a:buChar char="•"/>
            </a:pPr>
            <a:r>
              <a:rPr lang="en-US" sz="1000" b="1" dirty="0">
                <a:latin typeface="ZapfHumnst BT" pitchFamily="34" charset="0"/>
              </a:rPr>
              <a:t>Transitions</a:t>
            </a:r>
            <a:r>
              <a:rPr lang="en-US" sz="1000" dirty="0">
                <a:latin typeface="ZapfHumnst BT" pitchFamily="34" charset="0"/>
              </a:rPr>
              <a:t> show the activity/action that follows. </a:t>
            </a:r>
            <a:endParaRPr lang="en-US" sz="1000" dirty="0">
              <a:latin typeface="ZapfHumnst BT" pitchFamily="34" charset="0"/>
            </a:endParaRPr>
          </a:p>
          <a:p>
            <a:pPr marL="113030" indent="-113030" fontAlgn="t">
              <a:buFontTx/>
              <a:buChar char="•"/>
            </a:pPr>
            <a:r>
              <a:rPr lang="en-US" sz="1000" b="1" dirty="0">
                <a:latin typeface="ZapfHumnst BT" pitchFamily="34" charset="0"/>
              </a:rPr>
              <a:t>Decisions</a:t>
            </a:r>
            <a:r>
              <a:rPr lang="en-US" sz="1000" dirty="0">
                <a:latin typeface="ZapfHumnst BT" pitchFamily="34" charset="0"/>
              </a:rPr>
              <a:t> evaluate conditions defined by guard conditions. These guard conditions determine which of the alternative transitions will be made and, thus, which activities are performed. You may also use the decision icon to show where the threads merge again. Decisions and guard conditions allow you to show alternative threads in the workflow of a use case. </a:t>
            </a:r>
            <a:endParaRPr lang="en-US" sz="1000" dirty="0">
              <a:latin typeface="ZapfHumnst BT" pitchFamily="34" charset="0"/>
            </a:endParaRPr>
          </a:p>
          <a:p>
            <a:pPr marL="113030" indent="-113030" fontAlgn="t">
              <a:buFontTx/>
              <a:buChar char="•"/>
            </a:pPr>
            <a:r>
              <a:rPr lang="en-US" sz="1000" b="1" dirty="0">
                <a:latin typeface="ZapfHumnst BT" pitchFamily="34" charset="0"/>
              </a:rPr>
              <a:t>Synchronization bars</a:t>
            </a:r>
            <a:r>
              <a:rPr lang="en-US" sz="1000" dirty="0">
                <a:latin typeface="ZapfHumnst BT" pitchFamily="34" charset="0"/>
              </a:rPr>
              <a:t> show parallel sub-flows. They allow you to show concurrent threads in the workflow of a use case. </a:t>
            </a:r>
            <a:endParaRPr lang="en-US" sz="1000" dirty="0">
              <a:latin typeface="ZapfHumnst BT" pitchFamily="34" charset="0"/>
            </a:endParaRPr>
          </a:p>
        </p:txBody>
      </p:sp>
      <p:sp>
        <p:nvSpPr>
          <p:cNvPr id="367620" name="Text Box 4"/>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pPr>
              <a:lnSpc>
                <a:spcPct val="87000"/>
              </a:lnSpc>
              <a:spcBef>
                <a:spcPct val="40000"/>
              </a:spcBef>
            </a:pPr>
            <a:r>
              <a:rPr lang="en-US">
                <a:latin typeface="ZapfHumnst BT" pitchFamily="34" charset="0"/>
              </a:rPr>
              <a:t>Walk the students through the activity diagram and explain each component (decision, fork, join, and so on).</a:t>
            </a:r>
            <a:endParaRPr lang="en-US">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422914" name="Rectangle 2"/>
          <p:cNvSpPr>
            <a:spLocks noGrp="1" noRot="1" noChangeAspect="1" noChangeArrowheads="1" noTextEdit="1"/>
          </p:cNvSpPr>
          <p:nvPr>
            <p:ph type="sldImg"/>
          </p:nvPr>
        </p:nvSpPr>
        <p:spPr bwMode="auto">
          <a:xfrm>
            <a:off x="2463800" y="833438"/>
            <a:ext cx="4037013" cy="3028950"/>
          </a:xfrm>
          <a:prstGeom prst="rect">
            <a:avLst/>
          </a:prstGeom>
          <a:solidFill>
            <a:srgbClr val="FFFFFF"/>
          </a:solidFill>
          <a:ln>
            <a:solidFill>
              <a:srgbClr val="000000"/>
            </a:solidFill>
            <a:miter lim="800000"/>
          </a:ln>
        </p:spPr>
      </p:sp>
      <p:sp>
        <p:nvSpPr>
          <p:cNvPr id="422915" name="Rectangle 3"/>
          <p:cNvSpPr>
            <a:spLocks noGrp="1" noChangeArrowheads="1"/>
          </p:cNvSpPr>
          <p:nvPr>
            <p:ph type="body" idx="1"/>
          </p:nvPr>
        </p:nvSpPr>
        <p:spPr bwMode="auto">
          <a:xfrm>
            <a:off x="2487069" y="4096310"/>
            <a:ext cx="3971886" cy="4020452"/>
          </a:xfrm>
          <a:prstGeom prst="rect">
            <a:avLst/>
          </a:prstGeom>
          <a:noFill/>
          <a:ln>
            <a:miter lim="800000"/>
          </a:ln>
        </p:spPr>
        <p:txBody>
          <a:bodyPr/>
          <a:lstStyle/>
          <a:p>
            <a:pPr fontAlgn="t"/>
            <a:r>
              <a:rPr lang="en-US" sz="1000" dirty="0">
                <a:latin typeface="ZapfHumnst BT" pitchFamily="34" charset="0"/>
              </a:rPr>
              <a:t>An activity diagram may be partitioned using solid vertical lines. </a:t>
            </a:r>
            <a:endParaRPr lang="en-US" sz="1000" dirty="0">
              <a:latin typeface="ZapfHumnst BT" pitchFamily="34" charset="0"/>
            </a:endParaRPr>
          </a:p>
          <a:p>
            <a:pPr fontAlgn="t"/>
            <a:r>
              <a:rPr lang="en-US" sz="1000" dirty="0">
                <a:latin typeface="ZapfHumnst BT" pitchFamily="34" charset="0"/>
              </a:rPr>
              <a:t>Each partition should represent a responsibility for part of the overall workflow, carried by a part of the organization. A partition may eventually be implemented by an organization unit or a set of classes in the business object model. </a:t>
            </a:r>
            <a:endParaRPr lang="en-US" sz="1000" dirty="0">
              <a:latin typeface="ZapfHumnst BT" pitchFamily="34" charset="0"/>
            </a:endParaRPr>
          </a:p>
          <a:p>
            <a:pPr fontAlgn="t"/>
            <a:r>
              <a:rPr lang="en-US" sz="1000" dirty="0">
                <a:latin typeface="ZapfHumnst BT" pitchFamily="34" charset="0"/>
              </a:rPr>
              <a:t>The relative ordering of partitions has no semantic significance. Each action state is assigned to one partition, and activity edges may cross lanes. </a:t>
            </a:r>
            <a:endParaRPr lang="en-US" sz="1000" dirty="0">
              <a:latin typeface="ZapfHumnst BT" pitchFamily="34" charset="0"/>
            </a:endParaRPr>
          </a:p>
          <a:p>
            <a:pPr fontAlgn="t"/>
            <a:r>
              <a:rPr lang="en-US" sz="1000" dirty="0">
                <a:latin typeface="ZapfHumnst BT" pitchFamily="34" charset="0"/>
              </a:rPr>
              <a:t>This slide shows </a:t>
            </a:r>
            <a:r>
              <a:rPr lang="en-US" sz="1000" dirty="0">
                <a:latin typeface="ZapfHumnst BT" pitchFamily="34" charset="0"/>
                <a:cs typeface="Arial" panose="020B0604020202020204" pitchFamily="34" charset="0"/>
              </a:rPr>
              <a:t>an activity diagram illustrating the workflow of a business use case that represents a (generic) sales process. In this example, the partitions represent departments in the organization. </a:t>
            </a:r>
            <a:endParaRPr lang="en-US" sz="1000" dirty="0">
              <a:latin typeface="ZapfHumnst BT" pitchFamily="34" charset="0"/>
              <a:cs typeface="Arial" panose="020B0604020202020204" pitchFamily="34" charset="0"/>
            </a:endParaRPr>
          </a:p>
          <a:p>
            <a:pPr fontAlgn="t"/>
            <a:endParaRPr lang="en-US" sz="1000" dirty="0">
              <a:latin typeface="ZapfHumnst BT" pitchFamily="34" charset="0"/>
            </a:endParaRPr>
          </a:p>
        </p:txBody>
      </p:sp>
      <p:sp>
        <p:nvSpPr>
          <p:cNvPr id="422916" name="Text Box 4"/>
          <p:cNvSpPr txBox="1">
            <a:spLocks noChangeArrowheads="1"/>
          </p:cNvSpPr>
          <p:nvPr/>
        </p:nvSpPr>
        <p:spPr bwMode="auto">
          <a:xfrm>
            <a:off x="445445" y="1227946"/>
            <a:ext cx="1732287" cy="6752905"/>
          </a:xfrm>
          <a:prstGeom prst="rect">
            <a:avLst/>
          </a:prstGeom>
          <a:noFill/>
          <a:ln w="9525">
            <a:noFill/>
            <a:miter lim="800000"/>
          </a:ln>
          <a:effectLst/>
        </p:spPr>
        <p:txBody>
          <a:bodyPr lIns="106471" tIns="53236" rIns="106471" bIns="53236"/>
          <a:lstStyle/>
          <a:p>
            <a:r>
              <a:rPr lang="en-US">
                <a:latin typeface="ZapfHumnst BT" pitchFamily="34" charset="0"/>
              </a:rPr>
              <a:t>Introduce the concept of partitions to the students.</a:t>
            </a:r>
            <a:endParaRPr lang="en-US">
              <a:latin typeface="ZapfHumnst BT" pitchFamily="34" charset="0"/>
            </a:endParaRPr>
          </a:p>
          <a:p>
            <a:endParaRPr lang="en-US">
              <a:latin typeface="ZapfHumnst BT" pitchFamily="34" charset="0"/>
            </a:endParaRPr>
          </a:p>
          <a:p>
            <a:endParaRPr lang="en-US">
              <a:latin typeface="ZapfHumnst BT"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75810" name="Text Box 2"/>
          <p:cNvSpPr txBox="1">
            <a:spLocks noChangeArrowheads="1"/>
          </p:cNvSpPr>
          <p:nvPr/>
        </p:nvSpPr>
        <p:spPr bwMode="auto">
          <a:xfrm>
            <a:off x="569180" y="1201079"/>
            <a:ext cx="1831275" cy="11171025"/>
          </a:xfrm>
          <a:prstGeom prst="rect">
            <a:avLst/>
          </a:prstGeom>
          <a:noFill/>
          <a:ln w="9525">
            <a:noFill/>
            <a:miter lim="800000"/>
          </a:ln>
          <a:effectLst/>
        </p:spPr>
        <p:txBody>
          <a:bodyPr lIns="90187" tIns="45094" rIns="90187" bIns="45094">
            <a:spAutoFit/>
          </a:bodyPr>
          <a:lstStyle/>
          <a:p>
            <a:r>
              <a:rPr lang="en-US">
                <a:latin typeface="ZapfHumnst BT" pitchFamily="34" charset="0"/>
              </a:rPr>
              <a:t>The Glossary does not document things purely in the solution space, such as mechanisms, key abstractions related only to the solution space, architectural patterns being used, and the like.  Do not overload the Glossary with those sorts of things — it is primarily a ‘user-oriented’ document. The Software Architectural Document (SAD) is better at communicating the common architectural “house rules.”</a:t>
            </a:r>
            <a:endParaRPr lang="en-US">
              <a:latin typeface="ZapfHumnst BT" pitchFamily="34" charset="0"/>
            </a:endParaRPr>
          </a:p>
          <a:p>
            <a:endParaRPr lang="en-GB">
              <a:latin typeface="ZapfHumnst BT" pitchFamily="34" charset="0"/>
            </a:endParaRPr>
          </a:p>
          <a:p>
            <a:r>
              <a:rPr lang="en-GB">
                <a:latin typeface="ZapfHumnst BT" pitchFamily="34" charset="0"/>
              </a:rPr>
              <a:t>The Rational Unified Process ships with a template for the SAD and the Glossary.</a:t>
            </a:r>
            <a:endParaRPr lang="en-GB">
              <a:latin typeface="ZapfHumnst BT" pitchFamily="34" charset="0"/>
            </a:endParaRPr>
          </a:p>
          <a:p>
            <a:endParaRPr lang="en-GB">
              <a:latin typeface="ZapfHumnst BT" pitchFamily="34" charset="0"/>
            </a:endParaRPr>
          </a:p>
        </p:txBody>
      </p:sp>
      <p:sp>
        <p:nvSpPr>
          <p:cNvPr id="375811"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75812"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The </a:t>
            </a:r>
            <a:r>
              <a:rPr lang="en-US" sz="1000" b="1" dirty="0">
                <a:latin typeface="ZapfHumnst BT" pitchFamily="34" charset="0"/>
              </a:rPr>
              <a:t>Glossary</a:t>
            </a:r>
            <a:r>
              <a:rPr lang="en-US" sz="1000" dirty="0">
                <a:latin typeface="ZapfHumnst BT" pitchFamily="34" charset="0"/>
              </a:rPr>
              <a:t> defines important terms used in the project.</a:t>
            </a:r>
            <a:endParaRPr lang="en-US" sz="1000" dirty="0">
              <a:latin typeface="ZapfHumnst BT" pitchFamily="34" charset="0"/>
            </a:endParaRPr>
          </a:p>
          <a:p>
            <a:r>
              <a:rPr lang="en-US" sz="1000" dirty="0">
                <a:latin typeface="ZapfHumnst BT" pitchFamily="34" charset="0"/>
              </a:rPr>
              <a:t>There is one Glossary for the system. This document is important to many developers, especially when they need to understand and use the terms that are specific to the project. The Glossary is used to facilitate communications between domain experts and developers. </a:t>
            </a:r>
            <a:endParaRPr lang="en-US" sz="1000" dirty="0">
              <a:latin typeface="ZapfHumnst BT" pitchFamily="34" charset="0"/>
            </a:endParaRPr>
          </a:p>
          <a:p>
            <a:r>
              <a:rPr lang="en-US" sz="1000" dirty="0">
                <a:latin typeface="ZapfHumnst BT" pitchFamily="34" charset="0"/>
              </a:rPr>
              <a:t>The Glossary is developed primarily during the Inception and Elaboration phases, because it is important to agree on a common terminology early in the project. In Inception and Elaboration, it is used by domain experts (for example, business analysts) to explain all the domain-specific terminology used in their use cases. In Elaboration and Construction, developers use the Glossary to explain technical terms used in the other four models.</a:t>
            </a:r>
            <a:endParaRPr lang="en-US" sz="1000" dirty="0">
              <a:latin typeface="ZapfHumnst BT" pitchFamily="34" charset="0"/>
            </a:endParaRPr>
          </a:p>
          <a:p>
            <a:r>
              <a:rPr lang="en-US" sz="1000" dirty="0">
                <a:latin typeface="ZapfHumnst BT" pitchFamily="34" charset="0"/>
              </a:rPr>
              <a:t>A system analyst is responsible for the integrity of the Glossary, ensuring that it is produced in a timely manner and is continuously kept consistent with the results of development. </a:t>
            </a:r>
            <a:endParaRPr lang="en-US" sz="1000" dirty="0">
              <a:latin typeface="ZapfHumnst BT" pitchFamily="34" charset="0"/>
            </a:endParaRPr>
          </a:p>
          <a:p>
            <a:r>
              <a:rPr lang="en-US" sz="1000" dirty="0">
                <a:latin typeface="ZapfHumnst BT" pitchFamily="34" charset="0"/>
              </a:rPr>
              <a:t>The above is just a sample outline for the Glossary. Not all of these elements need to be in it. A project needs to establish the template to be used on that particular project.</a:t>
            </a:r>
            <a:endParaRPr lang="en-US" sz="1000" dirty="0">
              <a:latin typeface="ZapfHumnst BT" pitchFamily="34" charset="0"/>
            </a:endParaRPr>
          </a:p>
          <a:p>
            <a:r>
              <a:rPr lang="en-US" sz="1000" b="1" dirty="0">
                <a:latin typeface="ZapfHumnst BT" pitchFamily="34" charset="0"/>
              </a:rPr>
              <a:t>Introduction</a:t>
            </a:r>
            <a:r>
              <a:rPr lang="en-US" sz="1000" dirty="0">
                <a:latin typeface="ZapfHumnst BT" pitchFamily="34" charset="0"/>
              </a:rPr>
              <a:t>: Provides a brief description of the Glossary and its purpose.</a:t>
            </a:r>
            <a:endParaRPr lang="en-US" sz="1000" dirty="0">
              <a:latin typeface="ZapfHumnst BT" pitchFamily="34" charset="0"/>
            </a:endParaRPr>
          </a:p>
          <a:p>
            <a:r>
              <a:rPr lang="en-US" sz="1000" b="1" dirty="0">
                <a:latin typeface="ZapfHumnst BT" pitchFamily="34" charset="0"/>
              </a:rPr>
              <a:t>Terms</a:t>
            </a:r>
            <a:r>
              <a:rPr lang="en-US" sz="1000" dirty="0">
                <a:latin typeface="ZapfHumnst BT" pitchFamily="34" charset="0"/>
              </a:rPr>
              <a:t>: Define the term in as much detail as necessary to completely and unambiguously characterize it. </a:t>
            </a:r>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77858"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77859" name="Rectangle 3"/>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The idea is not to go over the </a:t>
            </a:r>
            <a:r>
              <a:rPr lang="en-GB" sz="1000" dirty="0">
                <a:latin typeface="ZapfHumnst BT" pitchFamily="34" charset="0"/>
              </a:rPr>
              <a:t>Glossary</a:t>
            </a:r>
            <a:r>
              <a:rPr lang="en-US" sz="1000" dirty="0">
                <a:latin typeface="ZapfHumnst BT" pitchFamily="34" charset="0"/>
              </a:rPr>
              <a:t> in vivid detail, but to demonstrate how to read it, where to look for information you will need during the Analysis and Design activities, and how to detect if it is insufficient.</a:t>
            </a:r>
            <a:endParaRPr lang="en-US" sz="1000" dirty="0">
              <a:latin typeface="ZapfHumnst BT" pitchFamily="34" charset="0"/>
            </a:endParaRPr>
          </a:p>
          <a:p>
            <a:endParaRPr lang="en-US" sz="1000" dirty="0">
              <a:latin typeface="ZapfHumnst BT" pitchFamily="34" charset="0"/>
            </a:endParaRPr>
          </a:p>
        </p:txBody>
      </p:sp>
      <p:sp>
        <p:nvSpPr>
          <p:cNvPr id="377861" name="Text Box 5"/>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pPr>
              <a:spcBef>
                <a:spcPct val="50000"/>
              </a:spcBef>
            </a:pPr>
            <a:r>
              <a:rPr lang="en-US">
                <a:latin typeface="ZapfHumnst BT" pitchFamily="34" charset="0"/>
              </a:rPr>
              <a:t>Direct the students to the Glossary in the Exercise Workbook: Course Registration Requirements section. Give them an opportunity to read it themselves and discuss any questions, comments, and issues.</a:t>
            </a:r>
            <a:endParaRPr lang="en-US">
              <a:latin typeface="ZapfHumnst BT"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81954" name="Text Box 2"/>
          <p:cNvSpPr txBox="1">
            <a:spLocks noChangeArrowheads="1"/>
          </p:cNvSpPr>
          <p:nvPr/>
        </p:nvSpPr>
        <p:spPr bwMode="auto">
          <a:xfrm>
            <a:off x="569180" y="1201079"/>
            <a:ext cx="1831275" cy="5908046"/>
          </a:xfrm>
          <a:prstGeom prst="rect">
            <a:avLst/>
          </a:prstGeom>
          <a:noFill/>
          <a:ln w="9525">
            <a:noFill/>
            <a:miter lim="800000"/>
          </a:ln>
          <a:effectLst/>
        </p:spPr>
        <p:txBody>
          <a:bodyPr lIns="90187" tIns="45094" rIns="90187" bIns="45094">
            <a:spAutoFit/>
          </a:bodyPr>
          <a:lstStyle/>
          <a:p>
            <a:r>
              <a:rPr lang="en-AU">
                <a:solidFill>
                  <a:srgbClr val="000000"/>
                </a:solidFill>
                <a:latin typeface="ZapfHumnst BT" pitchFamily="34" charset="0"/>
              </a:rPr>
              <a:t>Those nonfunctional requirements that can be tied to a particular use case should be documented in the use case “special requirements” property.</a:t>
            </a:r>
            <a:r>
              <a:rPr lang="en-GB">
                <a:latin typeface="ZapfHumnst BT" pitchFamily="34" charset="0"/>
              </a:rPr>
              <a:t> </a:t>
            </a:r>
            <a:endParaRPr lang="en-GB">
              <a:latin typeface="ZapfHumnst BT" pitchFamily="34" charset="0"/>
            </a:endParaRPr>
          </a:p>
          <a:p>
            <a:endParaRPr lang="en-GB">
              <a:latin typeface="ZapfHumnst BT" pitchFamily="34" charset="0"/>
            </a:endParaRPr>
          </a:p>
          <a:p>
            <a:r>
              <a:rPr lang="en-GB">
                <a:latin typeface="ZapfHumnst BT" pitchFamily="34" charset="0"/>
              </a:rPr>
              <a:t>The Rational Unified Process ships with templates for the Supplementary Specification.</a:t>
            </a:r>
            <a:endParaRPr lang="en-GB">
              <a:latin typeface="ZapfHumnst BT" pitchFamily="34" charset="0"/>
            </a:endParaRPr>
          </a:p>
          <a:p>
            <a:endParaRPr lang="en-GB">
              <a:latin typeface="ZapfHumnst BT" pitchFamily="34" charset="0"/>
            </a:endParaRPr>
          </a:p>
        </p:txBody>
      </p:sp>
      <p:sp>
        <p:nvSpPr>
          <p:cNvPr id="381955"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81956"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sv-SE" sz="1000" dirty="0">
                <a:latin typeface="ZapfHumnst BT" pitchFamily="34" charset="0"/>
              </a:rPr>
              <a:t>The nonfunctional requirements and functional requirements not captured by the use cases are included in the Supplementary Specifications. </a:t>
            </a:r>
            <a:r>
              <a:rPr lang="en-US" sz="1000" dirty="0">
                <a:latin typeface="ZapfHumnst BT" pitchFamily="34" charset="0"/>
              </a:rPr>
              <a:t>The Glossary defines a common terminology for all models. The Supplementary Specification contains those requirements that do not map to a specific use case.</a:t>
            </a:r>
            <a:endParaRPr lang="en-US" sz="1000" dirty="0">
              <a:latin typeface="ZapfHumnst BT" pitchFamily="34" charset="0"/>
            </a:endParaRPr>
          </a:p>
          <a:p>
            <a:r>
              <a:rPr lang="en-US" sz="1000" b="1" dirty="0">
                <a:latin typeface="ZapfHumnst BT" pitchFamily="34" charset="0"/>
              </a:rPr>
              <a:t>Functionality</a:t>
            </a:r>
            <a:r>
              <a:rPr lang="en-US" sz="1000" dirty="0">
                <a:latin typeface="ZapfHumnst BT" pitchFamily="34" charset="0"/>
              </a:rPr>
              <a:t>: List of the functional requirements that are general to many use cases.</a:t>
            </a:r>
            <a:endParaRPr lang="en-US" sz="1000" dirty="0">
              <a:latin typeface="ZapfHumnst BT" pitchFamily="34" charset="0"/>
            </a:endParaRPr>
          </a:p>
          <a:p>
            <a:r>
              <a:rPr lang="en-US" sz="1000" b="1" dirty="0">
                <a:latin typeface="ZapfHumnst BT" pitchFamily="34" charset="0"/>
              </a:rPr>
              <a:t>Usability</a:t>
            </a:r>
            <a:r>
              <a:rPr lang="en-US" sz="1000" dirty="0">
                <a:latin typeface="ZapfHumnst BT" pitchFamily="34" charset="0"/>
              </a:rPr>
              <a:t>: Requirements that relate to, or affect, the usability of the system. Examples include ease-of-use requirements or training requirements that specify how readily the system can be used by its actors.</a:t>
            </a:r>
            <a:endParaRPr lang="en-US" sz="1000" dirty="0">
              <a:latin typeface="ZapfHumnst BT" pitchFamily="34" charset="0"/>
            </a:endParaRPr>
          </a:p>
          <a:p>
            <a:r>
              <a:rPr lang="en-US" sz="1000" b="1" dirty="0">
                <a:latin typeface="ZapfHumnst BT" pitchFamily="34" charset="0"/>
              </a:rPr>
              <a:t>Reliability</a:t>
            </a:r>
            <a:r>
              <a:rPr lang="en-US" sz="1000" dirty="0">
                <a:latin typeface="ZapfHumnst BT" pitchFamily="34" charset="0"/>
              </a:rPr>
              <a:t>: Any requirements concerning the reliability of the system.  Quantitative measures such as mean time between failure or defects per thousand lines of code should be stated.</a:t>
            </a:r>
            <a:endParaRPr lang="en-US" sz="1000" dirty="0">
              <a:latin typeface="ZapfHumnst BT" pitchFamily="34" charset="0"/>
            </a:endParaRPr>
          </a:p>
          <a:p>
            <a:r>
              <a:rPr lang="en-US" sz="1000" b="1" dirty="0">
                <a:latin typeface="ZapfHumnst BT" pitchFamily="34" charset="0"/>
              </a:rPr>
              <a:t>Performance</a:t>
            </a:r>
            <a:r>
              <a:rPr lang="en-US" sz="1000" dirty="0">
                <a:latin typeface="ZapfHumnst BT" pitchFamily="34" charset="0"/>
              </a:rPr>
              <a:t>: The performance characteristics of the system.  Include specific response times.  Reference related use cases by name. </a:t>
            </a:r>
            <a:endParaRPr lang="en-US" sz="1000" dirty="0">
              <a:latin typeface="ZapfHumnst BT" pitchFamily="34" charset="0"/>
            </a:endParaRPr>
          </a:p>
          <a:p>
            <a:r>
              <a:rPr lang="en-US" sz="1000" b="1" dirty="0">
                <a:latin typeface="ZapfHumnst BT" pitchFamily="34" charset="0"/>
              </a:rPr>
              <a:t>Supportability</a:t>
            </a:r>
            <a:r>
              <a:rPr lang="en-US" sz="1000" dirty="0">
                <a:latin typeface="ZapfHumnst BT" pitchFamily="34" charset="0"/>
              </a:rPr>
              <a:t>: Any requirements that will enhance the supportability or maintainability of the system being built.</a:t>
            </a:r>
            <a:endParaRPr lang="en-US" sz="1000" dirty="0">
              <a:latin typeface="ZapfHumnst BT" pitchFamily="34" charset="0"/>
            </a:endParaRPr>
          </a:p>
          <a:p>
            <a:r>
              <a:rPr lang="en-US" sz="1000" b="1" dirty="0">
                <a:latin typeface="ZapfHumnst BT" pitchFamily="34" charset="0"/>
              </a:rPr>
              <a:t>Design Constraints</a:t>
            </a:r>
            <a:r>
              <a:rPr lang="en-US" sz="1000" dirty="0">
                <a:latin typeface="ZapfHumnst BT" pitchFamily="34" charset="0"/>
              </a:rPr>
              <a:t>: Any design constraints on the system being built.</a:t>
            </a:r>
            <a:endParaRPr lang="en-US" sz="1000" dirty="0">
              <a:latin typeface="ZapfHumnst BT" pitchFamily="34" charset="0"/>
            </a:endParaRPr>
          </a:p>
          <a:p>
            <a:pPr fontAlgn="t"/>
            <a:r>
              <a:rPr lang="en-US" sz="1000" dirty="0">
                <a:latin typeface="ZapfHumnst BT" pitchFamily="34" charset="0"/>
              </a:rPr>
              <a:t>Supplementary Specifications go hand-in-hand with the Use-Case Model, implying that: </a:t>
            </a:r>
            <a:endParaRPr lang="en-US" sz="1000" dirty="0">
              <a:latin typeface="ZapfHumnst BT" pitchFamily="34" charset="0"/>
            </a:endParaRPr>
          </a:p>
          <a:p>
            <a:pPr marL="225425" lvl="1" indent="-113030" fontAlgn="t">
              <a:buFontTx/>
              <a:buChar char="•"/>
            </a:pPr>
            <a:r>
              <a:rPr lang="en-US" sz="1000" dirty="0">
                <a:latin typeface="ZapfHumnst BT" pitchFamily="34" charset="0"/>
              </a:rPr>
              <a:t>They are initially considered in the Inception phase as a complement to defining the scope of the system. </a:t>
            </a:r>
            <a:endParaRPr lang="en-US" sz="1000" dirty="0">
              <a:latin typeface="ZapfHumnst BT" pitchFamily="34" charset="0"/>
            </a:endParaRPr>
          </a:p>
          <a:p>
            <a:pPr marL="225425" lvl="1" indent="-113030" fontAlgn="t">
              <a:buFontTx/>
              <a:buChar char="•"/>
            </a:pPr>
            <a:r>
              <a:rPr lang="en-US" sz="1000" dirty="0">
                <a:latin typeface="ZapfHumnst BT" pitchFamily="34" charset="0"/>
              </a:rPr>
              <a:t>They are refined in an incremental fashion during the Elaboration and Construction phases. </a:t>
            </a:r>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84002" name="Text Box 2"/>
          <p:cNvSpPr txBox="1">
            <a:spLocks noChangeArrowheads="1"/>
          </p:cNvSpPr>
          <p:nvPr/>
        </p:nvSpPr>
        <p:spPr bwMode="auto">
          <a:xfrm>
            <a:off x="569180" y="1197918"/>
            <a:ext cx="1834368" cy="9786030"/>
          </a:xfrm>
          <a:prstGeom prst="rect">
            <a:avLst/>
          </a:prstGeom>
          <a:noFill/>
          <a:ln w="9525">
            <a:noFill/>
            <a:miter lim="800000"/>
          </a:ln>
          <a:effectLst/>
        </p:spPr>
        <p:txBody>
          <a:bodyPr lIns="90187" tIns="45094" rIns="90187" bIns="45094">
            <a:spAutoFit/>
          </a:bodyPr>
          <a:lstStyle/>
          <a:p>
            <a:pPr>
              <a:spcBef>
                <a:spcPct val="50000"/>
              </a:spcBef>
            </a:pPr>
            <a:r>
              <a:rPr lang="en-US">
                <a:latin typeface="ZapfHumnst BT" pitchFamily="34" charset="0"/>
              </a:rPr>
              <a:t>Direct the students to the Supplementary Specification in the Exercise Workbook: Course Registration Requirements section. Give them an opportunity to read it themselves and discuss any questions, comments, and issues. Highlight the different sections and stress that each project may include its own specific sections.</a:t>
            </a:r>
            <a:endParaRPr lang="en-US">
              <a:latin typeface="ZapfHumnst BT" pitchFamily="34" charset="0"/>
            </a:endParaRPr>
          </a:p>
          <a:p>
            <a:endParaRPr lang="en-US">
              <a:latin typeface="ZapfHumnst BT" pitchFamily="34" charset="0"/>
            </a:endParaRPr>
          </a:p>
          <a:p>
            <a:r>
              <a:rPr lang="en-US">
                <a:latin typeface="ZapfHumnst BT" pitchFamily="34" charset="0"/>
              </a:rPr>
              <a:t>Emphasize those nonfunctional requirements that will end up being modeled on interaction diagrams.</a:t>
            </a:r>
            <a:endParaRPr lang="en-US">
              <a:latin typeface="ZapfHumnst BT" pitchFamily="34" charset="0"/>
            </a:endParaRPr>
          </a:p>
        </p:txBody>
      </p:sp>
      <p:sp>
        <p:nvSpPr>
          <p:cNvPr id="384003"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84004"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The idea is not to go over the </a:t>
            </a:r>
            <a:r>
              <a:rPr lang="en-GB" sz="1000" dirty="0">
                <a:latin typeface="ZapfHumnst BT" pitchFamily="34" charset="0"/>
              </a:rPr>
              <a:t>Supplementary Specification</a:t>
            </a:r>
            <a:r>
              <a:rPr lang="en-US" sz="1000" dirty="0">
                <a:latin typeface="ZapfHumnst BT" pitchFamily="34" charset="0"/>
              </a:rPr>
              <a:t> in vivid detail, but to demonstrate how to read it, where to look for information you will need during the Analysis and Design activities, as well as how to detect if it is insufficient.</a:t>
            </a:r>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400386" name="Text Box 2"/>
          <p:cNvSpPr txBox="1">
            <a:spLocks noChangeArrowheads="1"/>
          </p:cNvSpPr>
          <p:nvPr/>
        </p:nvSpPr>
        <p:spPr bwMode="auto">
          <a:xfrm>
            <a:off x="569180" y="1201079"/>
            <a:ext cx="1831275" cy="14495012"/>
          </a:xfrm>
          <a:prstGeom prst="rect">
            <a:avLst/>
          </a:prstGeom>
          <a:noFill/>
          <a:ln w="9525">
            <a:noFill/>
            <a:miter lim="800000"/>
          </a:ln>
          <a:effectLst/>
        </p:spPr>
        <p:txBody>
          <a:bodyPr lIns="90187" tIns="45094" rIns="90187" bIns="45094">
            <a:spAutoFit/>
          </a:bodyPr>
          <a:lstStyle/>
          <a:p>
            <a:pPr>
              <a:spcBef>
                <a:spcPct val="50000"/>
              </a:spcBef>
            </a:pPr>
            <a:r>
              <a:rPr lang="en-US">
                <a:latin typeface="ZapfHumnst BT" pitchFamily="34" charset="0"/>
              </a:rPr>
              <a:t>Pass out the Exercise Workbook and refer the students to the Payroll Requirements section. Have the students review each of the artifacts and note any questions, comments, and/or concerns. Then discuss the comments as a group.</a:t>
            </a:r>
            <a:endParaRPr lang="en-US">
              <a:latin typeface="ZapfHumnst BT" pitchFamily="34" charset="0"/>
            </a:endParaRPr>
          </a:p>
          <a:p>
            <a:pPr>
              <a:spcBef>
                <a:spcPct val="50000"/>
              </a:spcBef>
            </a:pPr>
            <a:r>
              <a:rPr lang="en-US">
                <a:latin typeface="ZapfHumnst BT" pitchFamily="34" charset="0"/>
              </a:rPr>
              <a:t>During the artifact discussion, display the Use-Case Model main diagram from the Payroll System Use-Case Model, and then walk through it with the students to make sure that they understand the system they will be working with in the exercises throughout the course.</a:t>
            </a:r>
            <a:endParaRPr lang="en-US">
              <a:latin typeface="ZapfHumnst BT" pitchFamily="34" charset="0"/>
            </a:endParaRPr>
          </a:p>
          <a:p>
            <a:pPr>
              <a:spcBef>
                <a:spcPct val="50000"/>
              </a:spcBef>
            </a:pPr>
            <a:r>
              <a:rPr lang="en-US">
                <a:latin typeface="ZapfHumnst BT" pitchFamily="34" charset="0"/>
              </a:rPr>
              <a:t>Some students may question why Printer is included as an actor. See the Instructor Best Practices document for a discussion of the rationale.</a:t>
            </a:r>
            <a:endParaRPr lang="en-US">
              <a:latin typeface="ZapfHumnst BT" pitchFamily="34" charset="0"/>
            </a:endParaRPr>
          </a:p>
          <a:p>
            <a:endParaRPr lang="en-US">
              <a:latin typeface="ZapfHumnst BT" pitchFamily="34" charset="0"/>
            </a:endParaRPr>
          </a:p>
          <a:p>
            <a:endParaRPr lang="en-US">
              <a:latin typeface="ZapfHumnst BT" pitchFamily="34" charset="0"/>
            </a:endParaRPr>
          </a:p>
        </p:txBody>
      </p:sp>
      <p:sp>
        <p:nvSpPr>
          <p:cNvPr id="400387"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400388"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This exercise is based on the Payroll Requirements document, which is found in the Exercise Workbook. See the workbook’s table of contents for specific page numbers. These artifacts will be used as the basis for the remainder of the examples and exercises in this course, so you need to have a good foundation for moving forward. All questions, issues, etc. regarding the Requirements artifacts will be recorded and addressed here.</a:t>
            </a:r>
            <a:endParaRPr lang="en-US" sz="1000" dirty="0">
              <a:latin typeface="ZapfHumnst BT" pitchFamily="34" charset="0"/>
            </a:endParaRPr>
          </a:p>
          <a:p>
            <a:r>
              <a:rPr lang="en-US" sz="1000" dirty="0">
                <a:latin typeface="ZapfHumnst BT" pitchFamily="34" charset="0"/>
              </a:rPr>
              <a:t>You will not be reviewing the use-case flow of events at this point. They will be reviewed in detail later in the course.</a:t>
            </a:r>
            <a:endParaRPr lang="en-US" sz="1000" dirty="0">
              <a:latin typeface="ZapfHumnst BT" pitchFamily="34" charset="0"/>
            </a:endParaRPr>
          </a:p>
          <a:p>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47138" name="Text Box 2"/>
          <p:cNvSpPr txBox="1">
            <a:spLocks noChangeArrowheads="1"/>
          </p:cNvSpPr>
          <p:nvPr/>
        </p:nvSpPr>
        <p:spPr bwMode="auto">
          <a:xfrm>
            <a:off x="569180" y="1201079"/>
            <a:ext cx="1908609" cy="22527980"/>
          </a:xfrm>
          <a:prstGeom prst="rect">
            <a:avLst/>
          </a:prstGeom>
          <a:noFill/>
          <a:ln w="9525">
            <a:noFill/>
            <a:miter lim="800000"/>
          </a:ln>
          <a:effectLst/>
        </p:spPr>
        <p:txBody>
          <a:bodyPr lIns="90187" tIns="45094" rIns="90187" bIns="45094">
            <a:spAutoFit/>
          </a:bodyPr>
          <a:lstStyle/>
          <a:p>
            <a:pPr>
              <a:spcBef>
                <a:spcPct val="50000"/>
              </a:spcBef>
            </a:pPr>
            <a:r>
              <a:rPr lang="en-US">
                <a:latin typeface="ZapfHumnst BT" pitchFamily="34" charset="0"/>
              </a:rPr>
              <a:t>These are the artifacts that drive the Analysis and Design of the system, and each will be discussed, in detail, later in this module.</a:t>
            </a:r>
            <a:endParaRPr lang="en-US">
              <a:latin typeface="ZapfHumnst BT" pitchFamily="34" charset="0"/>
            </a:endParaRPr>
          </a:p>
          <a:p>
            <a:pPr>
              <a:spcBef>
                <a:spcPct val="50000"/>
              </a:spcBef>
            </a:pPr>
            <a:r>
              <a:rPr lang="en-US">
                <a:latin typeface="ZapfHumnst BT" pitchFamily="34" charset="0"/>
              </a:rPr>
              <a:t>Emphasize that the Use-Case Model not only contains the actors and use cases and their relationships, but also contains the detailed information for each use case (documented in Use-Case Specifications). Please note: in UML 2, actors must be named.</a:t>
            </a:r>
            <a:endParaRPr lang="en-US">
              <a:latin typeface="ZapfHumnst BT" pitchFamily="34" charset="0"/>
            </a:endParaRPr>
          </a:p>
          <a:p>
            <a:pPr>
              <a:spcBef>
                <a:spcPct val="50000"/>
              </a:spcBef>
            </a:pPr>
            <a:r>
              <a:rPr lang="en-US">
                <a:latin typeface="ZapfHumnst BT" pitchFamily="34" charset="0"/>
              </a:rPr>
              <a:t>The other artifacts produced during Requirements do not have as much of an impact on the Analysis and Design activities, so they are not listed here and will not be covered in this course. For more information on the Requirements discipline, suggest that the students take the </a:t>
            </a:r>
            <a:r>
              <a:rPr lang="en-US" i="1">
                <a:latin typeface="ZapfHumnst BT" pitchFamily="34" charset="0"/>
              </a:rPr>
              <a:t>Mastering</a:t>
            </a:r>
            <a:r>
              <a:rPr lang="en-US">
                <a:latin typeface="ZapfHumnst BT" pitchFamily="34" charset="0"/>
              </a:rPr>
              <a:t> </a:t>
            </a:r>
            <a:r>
              <a:rPr lang="en-US" i="1">
                <a:latin typeface="ZapfHumnst BT" pitchFamily="34" charset="0"/>
              </a:rPr>
              <a:t>Requirements Management with Use Cases</a:t>
            </a:r>
            <a:r>
              <a:rPr lang="en-US">
                <a:latin typeface="ZapfHumnst BT" pitchFamily="34" charset="0"/>
              </a:rPr>
              <a:t> (REQ480) course.</a:t>
            </a:r>
            <a:endParaRPr lang="en-US">
              <a:latin typeface="ZapfHumnst BT" pitchFamily="34" charset="0"/>
            </a:endParaRPr>
          </a:p>
          <a:p>
            <a:pPr>
              <a:spcBef>
                <a:spcPct val="50000"/>
              </a:spcBef>
            </a:pPr>
            <a:r>
              <a:rPr lang="en-US">
                <a:latin typeface="ZapfHumnst BT" pitchFamily="34" charset="0"/>
              </a:rPr>
              <a:t>Though not explicitly listed as a Requirements artifact, the Use-Case Modeling Guidelines document is very important, as it is where the conventions for how to write use cases are described (for example, how to reference actors and glossary terms; and the use of caps, italics, and bold-face). </a:t>
            </a:r>
            <a:endParaRPr lang="en-US">
              <a:latin typeface="ZapfHumnst BT" pitchFamily="34" charset="0"/>
            </a:endParaRPr>
          </a:p>
          <a:p>
            <a:pPr>
              <a:spcBef>
                <a:spcPct val="50000"/>
              </a:spcBef>
            </a:pPr>
            <a:r>
              <a:rPr lang="en-US">
                <a:latin typeface="ZapfHumnst BT" pitchFamily="34" charset="0"/>
              </a:rPr>
              <a:t>Templates for these artifacts are delivered with the Rational Unified Process.</a:t>
            </a:r>
            <a:endParaRPr lang="en-US">
              <a:latin typeface="ZapfHumnst BT" pitchFamily="34" charset="0"/>
            </a:endParaRPr>
          </a:p>
        </p:txBody>
      </p:sp>
      <p:sp>
        <p:nvSpPr>
          <p:cNvPr id="347139"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7140"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The </a:t>
            </a:r>
            <a:r>
              <a:rPr lang="en-US" sz="1000" b="1" dirty="0">
                <a:latin typeface="ZapfHumnst BT" pitchFamily="34" charset="0"/>
              </a:rPr>
              <a:t>Use-Case Model</a:t>
            </a:r>
            <a:r>
              <a:rPr lang="en-US" sz="1000" dirty="0">
                <a:latin typeface="ZapfHumnst BT" pitchFamily="34" charset="0"/>
              </a:rPr>
              <a:t> describes what the system will do. The Use-Case Model serves as a contract between the customer, the users, and the system developers. It allows customers and users to validate that the system will become what they expected and allows system developers to ensure that what they build is what is expected. The Use-Case Model consists of use cases and actors. Each use case in the model is described in detail, showing step-by-step how the system interacts with the actors and what the system does in the use case. The Use-Case Specification is the document where all of the use-case properties are documented (for example, brief description and use-case flows of events). </a:t>
            </a:r>
            <a:endParaRPr lang="en-US" sz="1000" dirty="0">
              <a:latin typeface="ZapfHumnst BT" pitchFamily="34" charset="0"/>
            </a:endParaRPr>
          </a:p>
          <a:p>
            <a:r>
              <a:rPr lang="en-US" sz="1000" dirty="0">
                <a:latin typeface="ZapfHumnst BT" pitchFamily="34" charset="0"/>
              </a:rPr>
              <a:t>Note: The OOAD course requirements documentation includes Use-Case Specifications because it is the textual description that will drive Analysis and Design activities. (Use-case specifications only include the textual use-case properties.) </a:t>
            </a:r>
            <a:endParaRPr lang="en-US" sz="1000" dirty="0">
              <a:latin typeface="ZapfHumnst BT" pitchFamily="34" charset="0"/>
            </a:endParaRPr>
          </a:p>
          <a:p>
            <a:r>
              <a:rPr lang="en-US" sz="1000" dirty="0">
                <a:latin typeface="ZapfHumnst BT" pitchFamily="34" charset="0"/>
              </a:rPr>
              <a:t>The </a:t>
            </a:r>
            <a:r>
              <a:rPr lang="en-US" sz="1000" b="1" dirty="0">
                <a:latin typeface="ZapfHumnst BT" pitchFamily="34" charset="0"/>
              </a:rPr>
              <a:t>Glossary</a:t>
            </a:r>
            <a:r>
              <a:rPr lang="en-US" sz="1000" dirty="0">
                <a:latin typeface="ZapfHumnst BT" pitchFamily="34" charset="0"/>
              </a:rPr>
              <a:t> defines a common terminology for all models and contains textual descriptions of the required system.</a:t>
            </a:r>
            <a:endParaRPr lang="en-US" sz="1000" dirty="0">
              <a:latin typeface="ZapfHumnst BT" pitchFamily="34" charset="0"/>
            </a:endParaRPr>
          </a:p>
          <a:p>
            <a:r>
              <a:rPr lang="en-US" sz="1000" dirty="0">
                <a:latin typeface="ZapfHumnst BT" pitchFamily="34" charset="0"/>
              </a:rPr>
              <a:t>The </a:t>
            </a:r>
            <a:r>
              <a:rPr lang="en-US" sz="1000" b="1" dirty="0">
                <a:latin typeface="ZapfHumnst BT" pitchFamily="34" charset="0"/>
              </a:rPr>
              <a:t>Supplementary Specification</a:t>
            </a:r>
            <a:r>
              <a:rPr lang="en-US" sz="1000" dirty="0">
                <a:latin typeface="ZapfHumnst BT" pitchFamily="34" charset="0"/>
              </a:rPr>
              <a:t> contains those requirements that do not map to a specific use case (for example, nonfunctional requirements). The Supplementary Specification is an important complement to the Use-Case Model. Together they capture all requirements (functional and nonfunctional) that need to be described for a complete System Requirements Specification. </a:t>
            </a:r>
            <a:endParaRPr lang="en-US" sz="1000" dirty="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53282" name="Rectangle 2"/>
          <p:cNvSpPr>
            <a:spLocks noGrp="1" noRot="1" noChangeAspect="1" noChangeArrowheads="1" noTextEdit="1"/>
          </p:cNvSpPr>
          <p:nvPr>
            <p:ph type="sldImg"/>
          </p:nvPr>
        </p:nvSpPr>
        <p:spPr bwMode="auto">
          <a:xfrm>
            <a:off x="2463800" y="833438"/>
            <a:ext cx="4037013" cy="3028950"/>
          </a:xfrm>
          <a:prstGeom prst="rect">
            <a:avLst/>
          </a:prstGeom>
          <a:solidFill>
            <a:srgbClr val="FFFFFF"/>
          </a:solidFill>
          <a:ln>
            <a:solidFill>
              <a:srgbClr val="000000"/>
            </a:solidFill>
            <a:miter lim="800000"/>
          </a:ln>
        </p:spPr>
      </p:sp>
      <p:sp>
        <p:nvSpPr>
          <p:cNvPr id="353283" name="Rectangle 3"/>
          <p:cNvSpPr>
            <a:spLocks noGrp="1" noChangeArrowheads="1"/>
          </p:cNvSpPr>
          <p:nvPr>
            <p:ph type="body" idx="1"/>
          </p:nvPr>
        </p:nvSpPr>
        <p:spPr bwMode="auto">
          <a:xfrm>
            <a:off x="2487069" y="4096310"/>
            <a:ext cx="3971886" cy="4020452"/>
          </a:xfrm>
          <a:prstGeom prst="rect">
            <a:avLst/>
          </a:prstGeom>
          <a:noFill/>
          <a:ln>
            <a:miter lim="800000"/>
          </a:ln>
        </p:spPr>
        <p:txBody>
          <a:bodyPr/>
          <a:lstStyle/>
          <a:p>
            <a:pPr marL="113030" indent="-113030">
              <a:buFontTx/>
              <a:buChar char="•"/>
            </a:pPr>
            <a:r>
              <a:rPr lang="en-US" sz="1000" dirty="0">
                <a:latin typeface="ZapfHumnst BT" pitchFamily="34" charset="0"/>
              </a:rPr>
              <a:t>A </a:t>
            </a:r>
            <a:r>
              <a:rPr lang="en-US" sz="1000" b="1" dirty="0">
                <a:latin typeface="ZapfHumnst BT" pitchFamily="34" charset="0"/>
              </a:rPr>
              <a:t>Use-Case Model</a:t>
            </a:r>
            <a:r>
              <a:rPr lang="en-US" sz="1000" dirty="0">
                <a:latin typeface="ZapfHumnst BT" pitchFamily="34" charset="0"/>
              </a:rPr>
              <a:t> describes a system’s functional requirements in terms of use cases. It is a model of the system's intended functionality and its environment. The Use-Case Model serves as a contract between the customer and the developers. Because it is a very powerful planning instrument, the Use-Case Model is generally used in all phases of the development cycle.</a:t>
            </a:r>
            <a:endParaRPr lang="en-US" sz="1000" dirty="0">
              <a:latin typeface="ZapfHumnst BT" pitchFamily="34" charset="0"/>
            </a:endParaRPr>
          </a:p>
          <a:p>
            <a:pPr marL="113030" indent="-113030" fontAlgn="t">
              <a:buFontTx/>
              <a:buChar char="•"/>
            </a:pPr>
            <a:r>
              <a:rPr lang="en-US" sz="1000" dirty="0">
                <a:latin typeface="ZapfHumnst BT" pitchFamily="34" charset="0"/>
              </a:rPr>
              <a:t>When the customer approves the Use-Case Model, it’s a mutual understanding with the development team of what the customer wants. You can use the model to discuss the system with the customer during development. </a:t>
            </a:r>
            <a:endParaRPr lang="en-US" sz="1000" dirty="0">
              <a:latin typeface="ZapfHumnst BT" pitchFamily="34" charset="0"/>
            </a:endParaRPr>
          </a:p>
          <a:p>
            <a:pPr marL="113030" indent="-113030" fontAlgn="t">
              <a:buFontTx/>
              <a:buChar char="•"/>
            </a:pPr>
            <a:r>
              <a:rPr lang="en-US" sz="1000" dirty="0">
                <a:latin typeface="ZapfHumnst BT" pitchFamily="34" charset="0"/>
              </a:rPr>
              <a:t>Potential users use the Use-Case Model to better understand the system. </a:t>
            </a:r>
            <a:endParaRPr lang="en-US" sz="1000" dirty="0">
              <a:latin typeface="ZapfHumnst BT" pitchFamily="34" charset="0"/>
            </a:endParaRPr>
          </a:p>
          <a:p>
            <a:pPr marL="113030" indent="-113030" fontAlgn="t">
              <a:buFontTx/>
              <a:buChar char="•"/>
            </a:pPr>
            <a:r>
              <a:rPr lang="en-US" sz="1000" dirty="0">
                <a:latin typeface="ZapfHumnst BT" pitchFamily="34" charset="0"/>
              </a:rPr>
              <a:t>Designers use it as a basis for their work and to get a system overview. </a:t>
            </a:r>
            <a:endParaRPr lang="en-US" sz="1000" dirty="0">
              <a:latin typeface="ZapfHumnst BT" pitchFamily="34" charset="0"/>
            </a:endParaRPr>
          </a:p>
          <a:p>
            <a:pPr marL="113030" indent="-113030" fontAlgn="t">
              <a:buFontTx/>
              <a:buChar char="•"/>
            </a:pPr>
            <a:r>
              <a:rPr lang="en-US" sz="1000" dirty="0">
                <a:latin typeface="ZapfHumnst BT" pitchFamily="34" charset="0"/>
              </a:rPr>
              <a:t>Testers use it to plan testing activities (use case and integration testing) as early as possible. </a:t>
            </a:r>
            <a:endParaRPr lang="en-US" sz="1000" dirty="0">
              <a:latin typeface="ZapfHumnst BT" pitchFamily="34" charset="0"/>
            </a:endParaRPr>
          </a:p>
          <a:p>
            <a:pPr marL="113030" indent="-113030" fontAlgn="t">
              <a:buFontTx/>
              <a:buChar char="•"/>
            </a:pPr>
            <a:r>
              <a:rPr lang="en-US" sz="1000" dirty="0">
                <a:latin typeface="ZapfHumnst BT" pitchFamily="34" charset="0"/>
              </a:rPr>
              <a:t>Those developing the next version of the system use it to understand how the existing version works. </a:t>
            </a:r>
            <a:endParaRPr lang="en-US" sz="1000" dirty="0">
              <a:latin typeface="ZapfHumnst BT" pitchFamily="34" charset="0"/>
            </a:endParaRPr>
          </a:p>
          <a:p>
            <a:pPr marL="113030" indent="-113030" fontAlgn="t">
              <a:buFontTx/>
              <a:buChar char="•"/>
            </a:pPr>
            <a:r>
              <a:rPr lang="en-US" sz="1000" dirty="0">
                <a:latin typeface="ZapfHumnst BT" pitchFamily="34" charset="0"/>
              </a:rPr>
              <a:t>Documentation writers use the use cases as a basis for writing the system user guides. </a:t>
            </a:r>
            <a:endParaRPr lang="en-US" sz="1000" dirty="0">
              <a:latin typeface="ZapfHumnst BT" pitchFamily="34" charset="0"/>
            </a:endParaRPr>
          </a:p>
          <a:p>
            <a:pPr marL="113030" indent="-113030" fontAlgn="t">
              <a:buFontTx/>
              <a:buChar char="•"/>
            </a:pPr>
            <a:r>
              <a:rPr lang="en-US" sz="1000" dirty="0">
                <a:latin typeface="ZapfHumnst BT" pitchFamily="34" charset="0"/>
              </a:rPr>
              <a:t>The architect uses the Use-Case Model to identify architecturally significant functionality. </a:t>
            </a:r>
            <a:endParaRPr lang="en-US" sz="1000" dirty="0">
              <a:latin typeface="ZapfHumnst BT" pitchFamily="34" charset="0"/>
            </a:endParaRPr>
          </a:p>
          <a:p>
            <a:pPr marL="113030" indent="-113030" fontAlgn="t">
              <a:buFontTx/>
              <a:buChar char="•"/>
            </a:pPr>
            <a:r>
              <a:rPr lang="en-US" sz="1000" dirty="0">
                <a:latin typeface="ZapfHumnst BT" pitchFamily="34" charset="0"/>
              </a:rPr>
              <a:t>The manager uses it to plan and follow up on use-case modeling and subsequent design. </a:t>
            </a:r>
            <a:endParaRPr lang="en-US" sz="1000" dirty="0">
              <a:latin typeface="ZapfHumnst BT" pitchFamily="34" charset="0"/>
            </a:endParaRPr>
          </a:p>
          <a:p>
            <a:pPr marL="113030" indent="-113030"/>
            <a:endParaRPr lang="en-US" sz="1000" dirty="0">
              <a:latin typeface="ZapfHumnst BT" pitchFamily="34" charset="0"/>
            </a:endParaRPr>
          </a:p>
          <a:p>
            <a:pPr marL="113030" indent="-113030"/>
            <a:endParaRPr lang="en-US" sz="1000" dirty="0">
              <a:latin typeface="ZapfHumnst BT" pitchFamily="34" charset="0"/>
            </a:endParaRPr>
          </a:p>
          <a:p>
            <a:pPr marL="113030" indent="-113030"/>
            <a:endParaRPr lang="en-US" sz="1000" dirty="0">
              <a:latin typeface="ZapfHumnst BT" pitchFamily="34" charset="0"/>
            </a:endParaRPr>
          </a:p>
        </p:txBody>
      </p:sp>
      <p:sp>
        <p:nvSpPr>
          <p:cNvPr id="353284" name="Text Box 4"/>
          <p:cNvSpPr txBox="1">
            <a:spLocks noChangeArrowheads="1"/>
          </p:cNvSpPr>
          <p:nvPr/>
        </p:nvSpPr>
        <p:spPr bwMode="auto">
          <a:xfrm>
            <a:off x="569180" y="1201078"/>
            <a:ext cx="1856022" cy="6827183"/>
          </a:xfrm>
          <a:prstGeom prst="rect">
            <a:avLst/>
          </a:prstGeom>
          <a:noFill/>
          <a:ln w="9525">
            <a:noFill/>
            <a:miter lim="800000"/>
          </a:ln>
          <a:effectLst/>
        </p:spPr>
        <p:txBody>
          <a:bodyPr lIns="106471" tIns="53236" rIns="106471" bIns="53236"/>
          <a:lstStyle/>
          <a:p>
            <a:pPr>
              <a:lnSpc>
                <a:spcPct val="87000"/>
              </a:lnSpc>
              <a:spcBef>
                <a:spcPct val="40000"/>
              </a:spcBef>
            </a:pPr>
            <a:r>
              <a:rPr lang="en-US">
                <a:latin typeface="ZapfHumnst BT" pitchFamily="34" charset="0"/>
              </a:rPr>
              <a:t>Use this slide to begin a discussion regarding actors and use cases.</a:t>
            </a:r>
            <a:endParaRPr lang="en-US">
              <a:latin typeface="ZapfHumnst BT" pitchFamily="34" charset="0"/>
            </a:endParaRPr>
          </a:p>
          <a:p>
            <a:pPr>
              <a:lnSpc>
                <a:spcPct val="87000"/>
              </a:lnSpc>
              <a:spcBef>
                <a:spcPct val="40000"/>
              </a:spcBef>
            </a:pPr>
            <a:r>
              <a:rPr lang="en-US">
                <a:latin typeface="ZapfHumnst BT" pitchFamily="34" charset="0"/>
              </a:rPr>
              <a:t>You might describe a Use-Case Model as a menu. The person can place themselves in a role (actor) and see the options available to them on this system.  </a:t>
            </a:r>
            <a:endParaRPr lang="en-US">
              <a:latin typeface="ZapfHumnst BT" pitchFamily="34" charset="0"/>
            </a:endParaRPr>
          </a:p>
          <a:p>
            <a:pPr>
              <a:lnSpc>
                <a:spcPct val="87000"/>
              </a:lnSpc>
              <a:spcBef>
                <a:spcPct val="40000"/>
              </a:spcBef>
            </a:pPr>
            <a:r>
              <a:rPr lang="en-US">
                <a:latin typeface="ZapfHumnst BT" pitchFamily="34" charset="0"/>
              </a:rPr>
              <a:t>A Use-Case Model does </a:t>
            </a:r>
            <a:r>
              <a:rPr lang="en-US" i="1">
                <a:latin typeface="ZapfHumnst BT" pitchFamily="34" charset="0"/>
              </a:rPr>
              <a:t>not</a:t>
            </a:r>
            <a:r>
              <a:rPr lang="en-US">
                <a:latin typeface="ZapfHumnst BT" pitchFamily="34" charset="0"/>
              </a:rPr>
              <a:t> imply the order that use cases will execute.</a:t>
            </a:r>
            <a:endParaRPr lang="en-US">
              <a:latin typeface="ZapfHumnst BT" pitchFamily="34" charset="0"/>
            </a:endParaRPr>
          </a:p>
          <a:p>
            <a:pPr>
              <a:lnSpc>
                <a:spcPct val="87000"/>
              </a:lnSpc>
              <a:spcBef>
                <a:spcPct val="40000"/>
              </a:spcBef>
            </a:pPr>
            <a:r>
              <a:rPr lang="en-US" u="sng">
                <a:latin typeface="ZapfHumnst BT" pitchFamily="34" charset="0"/>
              </a:rPr>
              <a:t>Disclaimer:</a:t>
            </a:r>
            <a:r>
              <a:rPr lang="en-US">
                <a:latin typeface="ZapfHumnst BT" pitchFamily="34" charset="0"/>
              </a:rPr>
              <a:t>  Login is a controversial use case.  The goal of this course is not to determine when/how/why one should use the Login use case, it is part of the OOAD curriculum so that instructors can have a short use case to demonstrate exercises.  It is only here for instructional purposes.</a:t>
            </a:r>
            <a:endParaRPr lang="en-US">
              <a:latin typeface="ZapfHumnst BT" pitchFamily="34" charset="0"/>
            </a:endParaRPr>
          </a:p>
          <a:p>
            <a:pPr>
              <a:lnSpc>
                <a:spcPct val="87000"/>
              </a:lnSpc>
              <a:spcBef>
                <a:spcPct val="40000"/>
              </a:spcBef>
            </a:pPr>
            <a:endParaRPr lang="en-US">
              <a:latin typeface="ZapfHumnst BT" pitchFamily="34" charset="0"/>
            </a:endParaRPr>
          </a:p>
          <a:p>
            <a:pPr>
              <a:lnSpc>
                <a:spcPct val="87000"/>
              </a:lnSpc>
              <a:spcBef>
                <a:spcPct val="40000"/>
              </a:spcBef>
            </a:pPr>
            <a:endParaRPr lang="en-US">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57378" name="Rectangle 2"/>
          <p:cNvSpPr>
            <a:spLocks noGrp="1" noRot="1" noChangeAspect="1" noChangeArrowheads="1" noTextEdit="1"/>
          </p:cNvSpPr>
          <p:nvPr>
            <p:ph type="sldImg"/>
          </p:nvPr>
        </p:nvSpPr>
        <p:spPr bwMode="auto">
          <a:xfrm>
            <a:off x="2463800" y="833438"/>
            <a:ext cx="4037013" cy="3028950"/>
          </a:xfrm>
          <a:prstGeom prst="rect">
            <a:avLst/>
          </a:prstGeom>
          <a:solidFill>
            <a:srgbClr val="FFFFFF"/>
          </a:solidFill>
          <a:ln>
            <a:solidFill>
              <a:srgbClr val="000000"/>
            </a:solidFill>
            <a:miter lim="800000"/>
          </a:ln>
        </p:spPr>
      </p:sp>
      <p:sp>
        <p:nvSpPr>
          <p:cNvPr id="357379" name="Rectangle 3"/>
          <p:cNvSpPr>
            <a:spLocks noGrp="1" noChangeArrowheads="1"/>
          </p:cNvSpPr>
          <p:nvPr>
            <p:ph type="body" idx="1"/>
          </p:nvPr>
        </p:nvSpPr>
        <p:spPr bwMode="auto">
          <a:xfrm>
            <a:off x="2487069" y="4096310"/>
            <a:ext cx="3971886" cy="4020452"/>
          </a:xfrm>
          <a:prstGeom prst="rect">
            <a:avLst/>
          </a:prstGeom>
          <a:noFill/>
          <a:ln>
            <a:miter lim="800000"/>
          </a:ln>
        </p:spPr>
        <p:txBody>
          <a:bodyPr/>
          <a:lstStyle/>
          <a:p>
            <a:r>
              <a:rPr lang="en-US" sz="1000" dirty="0">
                <a:latin typeface="ZapfHumnst BT" pitchFamily="34" charset="0"/>
              </a:rPr>
              <a:t>An </a:t>
            </a:r>
            <a:r>
              <a:rPr lang="en-US" sz="1000" b="1" dirty="0">
                <a:latin typeface="ZapfHumnst BT" pitchFamily="34" charset="0"/>
              </a:rPr>
              <a:t>actor</a:t>
            </a:r>
            <a:r>
              <a:rPr lang="en-US" sz="1000" dirty="0">
                <a:latin typeface="ZapfHumnst BT" pitchFamily="34" charset="0"/>
              </a:rPr>
              <a:t> represents a coherent set of roles that users of the system play when interacting with these use cases. Typically, an actor represents a human, a hardware device, or some other external system. In UML 2, actors should be named whenever possible.</a:t>
            </a:r>
            <a:endParaRPr lang="en-US" sz="1000" dirty="0">
              <a:latin typeface="ZapfHumnst BT" pitchFamily="34" charset="0"/>
            </a:endParaRPr>
          </a:p>
          <a:p>
            <a:r>
              <a:rPr lang="en-US" sz="1000" dirty="0">
                <a:latin typeface="ZapfHumnst BT" pitchFamily="34" charset="0"/>
              </a:rPr>
              <a:t>A </a:t>
            </a:r>
            <a:r>
              <a:rPr lang="en-US" sz="1000" b="1" dirty="0">
                <a:latin typeface="ZapfHumnst BT" pitchFamily="34" charset="0"/>
              </a:rPr>
              <a:t>use case</a:t>
            </a:r>
            <a:r>
              <a:rPr lang="en-US" sz="1000" dirty="0">
                <a:latin typeface="ZapfHumnst BT" pitchFamily="34" charset="0"/>
              </a:rPr>
              <a:t> is a sequence of actions a system performs to yield an observable result that is of value to a particular actor. A use case describes </a:t>
            </a:r>
            <a:r>
              <a:rPr lang="en-US" sz="1000" i="1" dirty="0">
                <a:latin typeface="ZapfHumnst BT" pitchFamily="34" charset="0"/>
              </a:rPr>
              <a:t>what</a:t>
            </a:r>
            <a:r>
              <a:rPr lang="en-US" sz="1000" dirty="0">
                <a:latin typeface="ZapfHumnst BT" pitchFamily="34" charset="0"/>
              </a:rPr>
              <a:t> a system does, but it does not specify </a:t>
            </a:r>
            <a:r>
              <a:rPr lang="en-US" sz="1000" i="1" dirty="0">
                <a:latin typeface="ZapfHumnst BT" pitchFamily="34" charset="0"/>
              </a:rPr>
              <a:t>how</a:t>
            </a:r>
            <a:r>
              <a:rPr lang="en-US" sz="1000" dirty="0">
                <a:latin typeface="ZapfHumnst BT" pitchFamily="34" charset="0"/>
              </a:rPr>
              <a:t> it does it. Whenever space permits, put the name of the use case inside the icon.</a:t>
            </a:r>
            <a:endParaRPr lang="en-US" sz="1000" dirty="0">
              <a:latin typeface="ZapfHumnst BT" pitchFamily="34" charset="0"/>
            </a:endParaRPr>
          </a:p>
        </p:txBody>
      </p:sp>
      <p:sp>
        <p:nvSpPr>
          <p:cNvPr id="357381" name="Text Box 5"/>
          <p:cNvSpPr txBox="1">
            <a:spLocks noChangeArrowheads="1"/>
          </p:cNvSpPr>
          <p:nvPr/>
        </p:nvSpPr>
        <p:spPr bwMode="auto">
          <a:xfrm>
            <a:off x="569180" y="1204239"/>
            <a:ext cx="1732287" cy="6827183"/>
          </a:xfrm>
          <a:prstGeom prst="rect">
            <a:avLst/>
          </a:prstGeom>
          <a:noFill/>
          <a:ln w="9525">
            <a:noFill/>
            <a:miter lim="800000"/>
          </a:ln>
          <a:effectLst/>
        </p:spPr>
        <p:txBody>
          <a:bodyPr lIns="106471" tIns="53236" rIns="106471" bIns="53236"/>
          <a:lstStyle/>
          <a:p>
            <a:r>
              <a:rPr lang="en-US">
                <a:latin typeface="ZapfHumnst BT" pitchFamily="34" charset="0"/>
              </a:rPr>
              <a:t>This is a good place to remind students that in UML 2, actors are usually named and to put the name of the use case in the icon when space permits.</a:t>
            </a:r>
            <a:endParaRPr lang="en-US">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59426" name="Rectangle 2"/>
          <p:cNvSpPr>
            <a:spLocks noGrp="1" noRot="1" noChangeAspect="1" noChangeArrowheads="1" noTextEdit="1"/>
          </p:cNvSpPr>
          <p:nvPr>
            <p:ph type="sldImg"/>
          </p:nvPr>
        </p:nvSpPr>
        <p:spPr bwMode="auto">
          <a:xfrm>
            <a:off x="2463800" y="833438"/>
            <a:ext cx="4037013" cy="3028950"/>
          </a:xfrm>
          <a:prstGeom prst="rect">
            <a:avLst/>
          </a:prstGeom>
          <a:solidFill>
            <a:srgbClr val="FFFFFF"/>
          </a:solidFill>
          <a:ln>
            <a:solidFill>
              <a:srgbClr val="000000"/>
            </a:solidFill>
            <a:miter lim="800000"/>
          </a:ln>
        </p:spPr>
      </p:sp>
      <p:sp>
        <p:nvSpPr>
          <p:cNvPr id="359427" name="Rectangle 3"/>
          <p:cNvSpPr>
            <a:spLocks noGrp="1" noChangeArrowheads="1"/>
          </p:cNvSpPr>
          <p:nvPr>
            <p:ph type="body" idx="1"/>
          </p:nvPr>
        </p:nvSpPr>
        <p:spPr bwMode="auto">
          <a:xfrm>
            <a:off x="2487069" y="4096310"/>
            <a:ext cx="3971886" cy="4020452"/>
          </a:xfrm>
          <a:prstGeom prst="rect">
            <a:avLst/>
          </a:prstGeom>
          <a:noFill/>
          <a:ln>
            <a:miter lim="800000"/>
          </a:ln>
        </p:spPr>
        <p:txBody>
          <a:bodyPr/>
          <a:lstStyle/>
          <a:p>
            <a:pPr marL="225425" indent="-225425"/>
            <a:r>
              <a:rPr lang="en-US" sz="1000" dirty="0">
                <a:latin typeface="ZapfHumnst BT" pitchFamily="34" charset="0"/>
              </a:rPr>
              <a:t>Answer the following questions:</a:t>
            </a:r>
            <a:endParaRPr lang="en-US" sz="1000" dirty="0">
              <a:latin typeface="ZapfHumnst BT" pitchFamily="34" charset="0"/>
            </a:endParaRPr>
          </a:p>
          <a:p>
            <a:pPr marL="225425" indent="-225425">
              <a:buFontTx/>
              <a:buAutoNum type="arabicPeriod"/>
            </a:pPr>
            <a:r>
              <a:rPr lang="en-US" sz="1000" dirty="0">
                <a:latin typeface="ZapfHumnst BT" pitchFamily="34" charset="0"/>
              </a:rPr>
              <a:t>Which use cases can a student perform?  A professor?  The Course Catalog?</a:t>
            </a:r>
            <a:endParaRPr lang="en-US" sz="1000" dirty="0">
              <a:latin typeface="ZapfHumnst BT" pitchFamily="34" charset="0"/>
            </a:endParaRPr>
          </a:p>
          <a:p>
            <a:pPr marL="225425" indent="-225425">
              <a:buFontTx/>
              <a:buAutoNum type="arabicPeriod"/>
            </a:pPr>
            <a:r>
              <a:rPr lang="en-US" sz="1000" dirty="0">
                <a:latin typeface="ZapfHumnst BT" pitchFamily="34" charset="0"/>
              </a:rPr>
              <a:t>If Charlie is a student and professor, which use cases can he execute?</a:t>
            </a:r>
            <a:endParaRPr lang="en-US" sz="1000" dirty="0">
              <a:latin typeface="ZapfHumnst BT" pitchFamily="34" charset="0"/>
            </a:endParaRPr>
          </a:p>
          <a:p>
            <a:pPr marL="225425" indent="-225425">
              <a:buFontTx/>
              <a:buAutoNum type="arabicPeriod"/>
            </a:pPr>
            <a:r>
              <a:rPr lang="en-US" sz="1000" dirty="0">
                <a:latin typeface="ZapfHumnst BT" pitchFamily="34" charset="0"/>
              </a:rPr>
              <a:t>Describe the functionality of this system.</a:t>
            </a:r>
            <a:endParaRPr lang="en-US" sz="1000" dirty="0">
              <a:latin typeface="ZapfHumnst BT" pitchFamily="34" charset="0"/>
            </a:endParaRPr>
          </a:p>
          <a:p>
            <a:pPr marL="225425" indent="-225425">
              <a:buFontTx/>
              <a:buAutoNum type="arabicPeriod"/>
            </a:pPr>
            <a:r>
              <a:rPr lang="en-US" sz="1000" dirty="0">
                <a:latin typeface="ZapfHumnst BT" pitchFamily="34" charset="0"/>
              </a:rPr>
              <a:t>Describe the actor relationships for the Close Registration and Select Courses To Teach use cases.</a:t>
            </a:r>
            <a:endParaRPr lang="en-US" sz="1000" dirty="0">
              <a:latin typeface="ZapfHumnst BT" pitchFamily="34" charset="0"/>
            </a:endParaRPr>
          </a:p>
          <a:p>
            <a:pPr marL="225425" indent="-225425">
              <a:buFontTx/>
              <a:buAutoNum type="arabicPeriod"/>
            </a:pPr>
            <a:r>
              <a:rPr lang="en-US" sz="1000" dirty="0">
                <a:latin typeface="ZapfHumnst BT" pitchFamily="34" charset="0"/>
              </a:rPr>
              <a:t>Which use case needs to run first, Register for Courses or View Report Card?</a:t>
            </a:r>
            <a:endParaRPr lang="en-US" sz="1000" dirty="0">
              <a:latin typeface="ZapfHumnst BT" pitchFamily="34" charset="0"/>
            </a:endParaRPr>
          </a:p>
        </p:txBody>
      </p:sp>
      <p:sp>
        <p:nvSpPr>
          <p:cNvPr id="359428" name="Text Box 4"/>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pPr>
              <a:lnSpc>
                <a:spcPct val="87000"/>
              </a:lnSpc>
              <a:spcBef>
                <a:spcPct val="40000"/>
              </a:spcBef>
            </a:pPr>
            <a:r>
              <a:rPr lang="en-US" u="sng">
                <a:latin typeface="ZapfHumnst BT" pitchFamily="34" charset="0"/>
              </a:rPr>
              <a:t>Disclaimer:</a:t>
            </a:r>
            <a:r>
              <a:rPr lang="en-US">
                <a:latin typeface="ZapfHumnst BT" pitchFamily="34" charset="0"/>
              </a:rPr>
              <a:t>  Login is a controversial use case.  The goal of this course is not to determine when/how/why one should use the Login use case, it is part of the OOAD curriculum so that instructors can have a short use case to demonstrate exercises.  It is only here for instructional purposes.</a:t>
            </a:r>
            <a:endParaRPr lang="en-US">
              <a:latin typeface="ZapfHumnst BT" pitchFamily="34" charset="0"/>
            </a:endParaRPr>
          </a:p>
          <a:p>
            <a:pPr>
              <a:lnSpc>
                <a:spcPct val="87000"/>
              </a:lnSpc>
              <a:spcBef>
                <a:spcPct val="40000"/>
              </a:spcBef>
            </a:pPr>
            <a:r>
              <a:rPr lang="en-US">
                <a:latin typeface="ZapfHumnst BT" pitchFamily="34" charset="0"/>
              </a:rPr>
              <a:t>Answers to student notes:</a:t>
            </a:r>
            <a:endParaRPr lang="en-US">
              <a:latin typeface="ZapfHumnst BT" pitchFamily="34" charset="0"/>
            </a:endParaRPr>
          </a:p>
          <a:p>
            <a:pPr>
              <a:lnSpc>
                <a:spcPct val="87000"/>
              </a:lnSpc>
              <a:spcBef>
                <a:spcPct val="40000"/>
              </a:spcBef>
            </a:pPr>
            <a:r>
              <a:rPr lang="en-US">
                <a:latin typeface="ZapfHumnst BT" pitchFamily="34" charset="0"/>
              </a:rPr>
              <a:t>1. Student can perform: View Report Card, Register For Courses, and Login.  A Professor can: Login, Select Courses to Teach, and Submit Grades.  The Course Catalog is involved in: Register for Courses and Select Courses to Teach.</a:t>
            </a:r>
            <a:endParaRPr lang="en-US">
              <a:latin typeface="ZapfHumnst BT" pitchFamily="34" charset="0"/>
            </a:endParaRPr>
          </a:p>
          <a:p>
            <a:pPr>
              <a:lnSpc>
                <a:spcPct val="87000"/>
              </a:lnSpc>
              <a:spcBef>
                <a:spcPct val="40000"/>
              </a:spcBef>
            </a:pPr>
            <a:r>
              <a:rPr lang="en-US">
                <a:latin typeface="ZapfHumnst BT" pitchFamily="34" charset="0"/>
              </a:rPr>
              <a:t>2. Charlie can: View Report Card, Register for Courses, Login, Select Courses to Teach, and Submit Grades.</a:t>
            </a:r>
            <a:endParaRPr lang="en-US">
              <a:latin typeface="ZapfHumnst BT" pitchFamily="34" charset="0"/>
            </a:endParaRPr>
          </a:p>
          <a:p>
            <a:pPr>
              <a:lnSpc>
                <a:spcPct val="87000"/>
              </a:lnSpc>
              <a:spcBef>
                <a:spcPct val="40000"/>
              </a:spcBef>
            </a:pPr>
            <a:r>
              <a:rPr lang="en-US">
                <a:latin typeface="ZapfHumnst BT" pitchFamily="34" charset="0"/>
              </a:rPr>
              <a:t>3. This is a Course Registration System. </a:t>
            </a:r>
            <a:endParaRPr lang="en-US">
              <a:latin typeface="ZapfHumnst BT" pitchFamily="34" charset="0"/>
            </a:endParaRPr>
          </a:p>
          <a:p>
            <a:pPr>
              <a:lnSpc>
                <a:spcPct val="87000"/>
              </a:lnSpc>
              <a:spcBef>
                <a:spcPct val="40000"/>
              </a:spcBef>
            </a:pPr>
            <a:r>
              <a:rPr lang="en-US">
                <a:latin typeface="ZapfHumnst BT" pitchFamily="34" charset="0"/>
              </a:rPr>
              <a:t>4.The Professor initiates the Select Courses to Teach and the Course Catalog is a participant; the Registrar initiates the Close Registration and the Billing System is a participant.</a:t>
            </a:r>
            <a:endParaRPr lang="en-US">
              <a:latin typeface="ZapfHumnst BT" pitchFamily="34" charset="0"/>
            </a:endParaRPr>
          </a:p>
          <a:p>
            <a:pPr>
              <a:lnSpc>
                <a:spcPct val="87000"/>
              </a:lnSpc>
              <a:spcBef>
                <a:spcPct val="40000"/>
              </a:spcBef>
            </a:pPr>
            <a:r>
              <a:rPr lang="en-US">
                <a:latin typeface="ZapfHumnst BT" pitchFamily="34" charset="0"/>
              </a:rPr>
              <a:t>5. It’s unclear from this view of the model. You can’t make that assumption from looking at this model. It isn’t intended to show order.</a:t>
            </a:r>
            <a:endParaRPr lang="en-US">
              <a:latin typeface="ZapfHumnst BT" pitchFamily="34" charset="0"/>
            </a:endParaRPr>
          </a:p>
          <a:p>
            <a:pPr>
              <a:lnSpc>
                <a:spcPct val="87000"/>
              </a:lnSpc>
              <a:spcBef>
                <a:spcPct val="40000"/>
              </a:spcBef>
            </a:pPr>
            <a:endParaRPr lang="en-US">
              <a:latin typeface="ZapfHumnst BT" pitchFamily="34" charset="0"/>
            </a:endParaRPr>
          </a:p>
          <a:p>
            <a:pPr>
              <a:lnSpc>
                <a:spcPct val="87000"/>
              </a:lnSpc>
              <a:spcBef>
                <a:spcPct val="40000"/>
              </a:spcBef>
            </a:pPr>
            <a:endParaRPr lang="en-US">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61474" name="Rectangle 2"/>
          <p:cNvSpPr>
            <a:spLocks noGrp="1" noRot="1" noChangeAspect="1" noChangeArrowheads="1" noTextEdit="1"/>
          </p:cNvSpPr>
          <p:nvPr>
            <p:ph type="sldImg"/>
          </p:nvPr>
        </p:nvSpPr>
        <p:spPr bwMode="auto">
          <a:xfrm>
            <a:off x="2463800" y="833438"/>
            <a:ext cx="4037013" cy="3028950"/>
          </a:xfrm>
          <a:prstGeom prst="rect">
            <a:avLst/>
          </a:prstGeom>
          <a:solidFill>
            <a:srgbClr val="FFFFFF"/>
          </a:solidFill>
          <a:ln>
            <a:solidFill>
              <a:srgbClr val="000000"/>
            </a:solidFill>
            <a:miter lim="800000"/>
          </a:ln>
        </p:spPr>
      </p:sp>
      <p:sp>
        <p:nvSpPr>
          <p:cNvPr id="361475" name="Rectangle 3"/>
          <p:cNvSpPr>
            <a:spLocks noGrp="1" noChangeArrowheads="1"/>
          </p:cNvSpPr>
          <p:nvPr>
            <p:ph type="body" idx="1"/>
          </p:nvPr>
        </p:nvSpPr>
        <p:spPr bwMode="auto">
          <a:xfrm>
            <a:off x="2487069" y="4096310"/>
            <a:ext cx="3971886" cy="4020452"/>
          </a:xfrm>
          <a:prstGeom prst="rect">
            <a:avLst/>
          </a:prstGeom>
          <a:noFill/>
          <a:ln>
            <a:miter lim="800000"/>
          </a:ln>
        </p:spPr>
        <p:txBody>
          <a:bodyPr/>
          <a:lstStyle/>
          <a:p>
            <a:r>
              <a:rPr lang="en-GB" sz="1000" dirty="0">
                <a:latin typeface="ZapfHumnst BT" pitchFamily="34" charset="0"/>
              </a:rPr>
              <a:t>The use case has a set of properties as shown in the graphic. The use-case properties may be documented in use-case specifications, which can include the items listed below:</a:t>
            </a:r>
            <a:endParaRPr lang="en-GB" sz="1000" dirty="0">
              <a:latin typeface="ZapfHumnst BT" pitchFamily="34" charset="0"/>
            </a:endParaRPr>
          </a:p>
          <a:p>
            <a:pPr marL="225425" lvl="1" indent="-113030">
              <a:buFontTx/>
              <a:buChar char="•"/>
            </a:pPr>
            <a:r>
              <a:rPr lang="en-GB" sz="1000" b="1" dirty="0">
                <a:latin typeface="ZapfHumnst BT" pitchFamily="34" charset="0"/>
              </a:rPr>
              <a:t>Brief</a:t>
            </a:r>
            <a:r>
              <a:rPr lang="en-US" sz="1000" b="1" dirty="0">
                <a:latin typeface="ZapfHumnst BT" pitchFamily="34" charset="0"/>
              </a:rPr>
              <a:t> description </a:t>
            </a:r>
            <a:r>
              <a:rPr lang="en-US" sz="1000" dirty="0">
                <a:latin typeface="ZapfHumnst BT" pitchFamily="34" charset="0"/>
              </a:rPr>
              <a:t>describes the role and purpose of the use case.</a:t>
            </a:r>
            <a:endParaRPr lang="en-US" sz="1000" dirty="0">
              <a:latin typeface="ZapfHumnst BT" pitchFamily="34" charset="0"/>
            </a:endParaRPr>
          </a:p>
          <a:p>
            <a:pPr marL="225425" lvl="1" indent="-113030">
              <a:buFontTx/>
              <a:buChar char="•"/>
            </a:pPr>
            <a:r>
              <a:rPr lang="en-GB" sz="1000" b="1" dirty="0">
                <a:latin typeface="ZapfHumnst BT" pitchFamily="34" charset="0"/>
              </a:rPr>
              <a:t>Flow of events</a:t>
            </a:r>
            <a:r>
              <a:rPr lang="en-GB" sz="1000" dirty="0">
                <a:latin typeface="ZapfHumnst BT" pitchFamily="34" charset="0"/>
              </a:rPr>
              <a:t> are</a:t>
            </a:r>
            <a:r>
              <a:rPr lang="en-US" sz="1000" dirty="0">
                <a:latin typeface="ZapfHumnst BT" pitchFamily="34" charset="0"/>
              </a:rPr>
              <a:t> textual descriptions of what the system does with regard to the use case. There can be multiple flows of events </a:t>
            </a:r>
            <a:r>
              <a:rPr lang="en-US" sz="900" dirty="0">
                <a:latin typeface="ZapfHumnst BT" pitchFamily="34" charset="0"/>
              </a:rPr>
              <a:t>— </a:t>
            </a:r>
            <a:r>
              <a:rPr lang="en-US" sz="1000" dirty="0">
                <a:latin typeface="ZapfHumnst BT" pitchFamily="34" charset="0"/>
              </a:rPr>
              <a:t>for example, a basic flow and alternative flows. </a:t>
            </a:r>
            <a:endParaRPr lang="en-US" sz="1000" dirty="0">
              <a:latin typeface="ZapfHumnst BT" pitchFamily="34" charset="0"/>
            </a:endParaRPr>
          </a:p>
          <a:p>
            <a:pPr marL="225425" lvl="1" indent="-113030">
              <a:buFontTx/>
              <a:buChar char="•"/>
            </a:pPr>
            <a:r>
              <a:rPr lang="en-GB" sz="1000" b="1" dirty="0">
                <a:latin typeface="ZapfHumnst BT" pitchFamily="34" charset="0"/>
              </a:rPr>
              <a:t>Relationships</a:t>
            </a:r>
            <a:r>
              <a:rPr lang="en-GB" sz="1000" dirty="0">
                <a:latin typeface="ZapfHumnst BT" pitchFamily="34" charset="0"/>
              </a:rPr>
              <a:t> are </a:t>
            </a:r>
            <a:r>
              <a:rPr lang="en-US" sz="1000" dirty="0">
                <a:latin typeface="ZapfHumnst BT" pitchFamily="34" charset="0"/>
              </a:rPr>
              <a:t>associations. The use case can include and extend relationships that the use case participates in.</a:t>
            </a:r>
            <a:endParaRPr lang="en-GB" sz="1000" dirty="0">
              <a:latin typeface="ZapfHumnst BT" pitchFamily="34" charset="0"/>
            </a:endParaRPr>
          </a:p>
          <a:p>
            <a:pPr marL="225425" lvl="1" indent="-113030">
              <a:buFontTx/>
              <a:buChar char="•"/>
            </a:pPr>
            <a:r>
              <a:rPr lang="en-GB" sz="1000" b="1" dirty="0">
                <a:latin typeface="ZapfHumnst BT" pitchFamily="34" charset="0"/>
              </a:rPr>
              <a:t>Activity diagrams</a:t>
            </a:r>
            <a:r>
              <a:rPr lang="en-GB" sz="1000" dirty="0">
                <a:latin typeface="ZapfHumnst BT" pitchFamily="34" charset="0"/>
              </a:rPr>
              <a:t> can be used to </a:t>
            </a:r>
            <a:r>
              <a:rPr lang="en-US" sz="1000" dirty="0">
                <a:latin typeface="ZapfHumnst BT" pitchFamily="34" charset="0"/>
              </a:rPr>
              <a:t>illustrate the structure of the flow of events. </a:t>
            </a:r>
            <a:endParaRPr lang="en-US" sz="1000" dirty="0">
              <a:latin typeface="ZapfHumnst BT" pitchFamily="34" charset="0"/>
            </a:endParaRPr>
          </a:p>
          <a:p>
            <a:pPr marL="225425" lvl="1" indent="-113030">
              <a:buFontTx/>
              <a:buChar char="•"/>
            </a:pPr>
            <a:r>
              <a:rPr lang="en-GB" sz="1000" b="1" dirty="0">
                <a:latin typeface="ZapfHumnst BT" pitchFamily="34" charset="0"/>
              </a:rPr>
              <a:t>Use-case diagrams</a:t>
            </a:r>
            <a:r>
              <a:rPr lang="en-GB" sz="1000" dirty="0">
                <a:latin typeface="ZapfHumnst BT" pitchFamily="34" charset="0"/>
              </a:rPr>
              <a:t> can be used to</a:t>
            </a:r>
            <a:r>
              <a:rPr lang="en-US" sz="1000" dirty="0">
                <a:latin typeface="ZapfHumnst BT" pitchFamily="34" charset="0"/>
              </a:rPr>
              <a:t> show the relationships involving the use case.</a:t>
            </a:r>
            <a:endParaRPr lang="en-GB" sz="1000" dirty="0">
              <a:latin typeface="ZapfHumnst BT" pitchFamily="34" charset="0"/>
            </a:endParaRPr>
          </a:p>
          <a:p>
            <a:pPr marL="225425" lvl="1" indent="-113030">
              <a:buFontTx/>
              <a:buChar char="•"/>
            </a:pPr>
            <a:r>
              <a:rPr lang="en-GB" sz="1000" b="1" dirty="0">
                <a:latin typeface="ZapfHumnst BT" pitchFamily="34" charset="0"/>
              </a:rPr>
              <a:t>Special requirements</a:t>
            </a:r>
            <a:r>
              <a:rPr lang="en-GB" sz="1000" dirty="0">
                <a:latin typeface="ZapfHumnst BT" pitchFamily="34" charset="0"/>
              </a:rPr>
              <a:t> is a</a:t>
            </a:r>
            <a:r>
              <a:rPr lang="en-US" sz="1000" dirty="0">
                <a:latin typeface="ZapfHumnst BT" pitchFamily="34" charset="0"/>
              </a:rPr>
              <a:t> textual description that collects all use-case requirements, like nonfunctional requirements, that are not considered in the Use-Case Model, yet need to be taken care of during design or implementation.</a:t>
            </a:r>
            <a:endParaRPr lang="en-GB" sz="1000" dirty="0">
              <a:latin typeface="ZapfHumnst BT" pitchFamily="34" charset="0"/>
            </a:endParaRPr>
          </a:p>
          <a:p>
            <a:pPr marL="225425" lvl="1" indent="-113030">
              <a:buFontTx/>
              <a:buChar char="•"/>
            </a:pPr>
            <a:r>
              <a:rPr lang="en-GB" sz="1000" b="1" dirty="0">
                <a:latin typeface="ZapfHumnst BT" pitchFamily="34" charset="0"/>
              </a:rPr>
              <a:t>Pre-conditions</a:t>
            </a:r>
            <a:r>
              <a:rPr lang="en-GB" sz="1000" dirty="0">
                <a:latin typeface="ZapfHumnst BT" pitchFamily="34" charset="0"/>
              </a:rPr>
              <a:t> </a:t>
            </a:r>
            <a:r>
              <a:rPr lang="en-US" sz="1000" dirty="0">
                <a:latin typeface="ZapfHumnst BT" pitchFamily="34" charset="0"/>
              </a:rPr>
              <a:t>define a constraint on the system regarding when the use case may start. </a:t>
            </a:r>
            <a:endParaRPr lang="en-US" sz="1000" dirty="0">
              <a:latin typeface="ZapfHumnst BT" pitchFamily="34" charset="0"/>
            </a:endParaRPr>
          </a:p>
          <a:p>
            <a:pPr marL="225425" lvl="1" indent="-113030">
              <a:buFontTx/>
              <a:buChar char="•"/>
            </a:pPr>
            <a:r>
              <a:rPr lang="en-GB" sz="1000" b="1" dirty="0">
                <a:latin typeface="ZapfHumnst BT" pitchFamily="34" charset="0"/>
              </a:rPr>
              <a:t>Post-conditions</a:t>
            </a:r>
            <a:r>
              <a:rPr lang="en-GB" sz="1000" dirty="0">
                <a:latin typeface="ZapfHumnst BT" pitchFamily="34" charset="0"/>
              </a:rPr>
              <a:t> </a:t>
            </a:r>
            <a:r>
              <a:rPr lang="en-US" sz="1000" dirty="0">
                <a:latin typeface="ZapfHumnst BT" pitchFamily="34" charset="0"/>
              </a:rPr>
              <a:t>define a constraint on the system that applies after the use case has terminated.</a:t>
            </a:r>
            <a:endParaRPr lang="en-US" sz="1000" dirty="0">
              <a:latin typeface="ZapfHumnst BT" pitchFamily="34" charset="0"/>
            </a:endParaRPr>
          </a:p>
          <a:p>
            <a:pPr marL="225425" lvl="1" indent="-113030">
              <a:buFontTx/>
              <a:buChar char="•"/>
            </a:pPr>
            <a:r>
              <a:rPr lang="en-US" sz="1000" b="1" dirty="0">
                <a:latin typeface="ZapfHumnst BT" pitchFamily="34" charset="0"/>
              </a:rPr>
              <a:t>Other diagrams</a:t>
            </a:r>
            <a:r>
              <a:rPr lang="en-US" sz="1000" dirty="0">
                <a:latin typeface="ZapfHumnst BT" pitchFamily="34" charset="0"/>
              </a:rPr>
              <a:t> can be used to illustrate the use case, like hand-drawn sketches or screen captures from an user-interface prototype.</a:t>
            </a:r>
            <a:endParaRPr lang="en-GB" sz="1000" dirty="0">
              <a:latin typeface="ZapfHumnst BT" pitchFamily="34" charset="0"/>
            </a:endParaRPr>
          </a:p>
          <a:p>
            <a:endParaRPr lang="en-US" sz="1000" dirty="0">
              <a:latin typeface="ZapfHumnst BT" pitchFamily="34" charset="0"/>
            </a:endParaRPr>
          </a:p>
        </p:txBody>
      </p:sp>
      <p:sp>
        <p:nvSpPr>
          <p:cNvPr id="361476" name="Text Box 4"/>
          <p:cNvSpPr txBox="1">
            <a:spLocks noChangeArrowheads="1"/>
          </p:cNvSpPr>
          <p:nvPr/>
        </p:nvSpPr>
        <p:spPr bwMode="auto">
          <a:xfrm>
            <a:off x="569180" y="1204239"/>
            <a:ext cx="1781781" cy="6827183"/>
          </a:xfrm>
          <a:prstGeom prst="rect">
            <a:avLst/>
          </a:prstGeom>
          <a:noFill/>
          <a:ln w="9525">
            <a:noFill/>
            <a:miter lim="800000"/>
          </a:ln>
          <a:effectLst/>
        </p:spPr>
        <p:txBody>
          <a:bodyPr lIns="106471" tIns="53236" rIns="106471" bIns="53236"/>
          <a:lstStyle/>
          <a:p>
            <a:pPr marL="113030" indent="-113030">
              <a:lnSpc>
                <a:spcPct val="87000"/>
              </a:lnSpc>
              <a:spcBef>
                <a:spcPct val="40000"/>
              </a:spcBef>
              <a:buFontTx/>
              <a:buChar char="•"/>
            </a:pPr>
            <a:r>
              <a:rPr lang="en-US" dirty="0">
                <a:latin typeface="ZapfHumnst BT" pitchFamily="34" charset="0"/>
              </a:rPr>
              <a:t>The </a:t>
            </a:r>
            <a:r>
              <a:rPr lang="en-GB" dirty="0">
                <a:latin typeface="ZapfHumnst BT" pitchFamily="34" charset="0"/>
              </a:rPr>
              <a:t>flow of events is </a:t>
            </a:r>
            <a:r>
              <a:rPr lang="en-US" dirty="0">
                <a:latin typeface="ZapfHumnst BT" pitchFamily="34" charset="0"/>
              </a:rPr>
              <a:t>understood by the customer. </a:t>
            </a:r>
            <a:endParaRPr lang="en-US" dirty="0">
              <a:latin typeface="ZapfHumnst BT" pitchFamily="34" charset="0"/>
            </a:endParaRPr>
          </a:p>
          <a:p>
            <a:pPr marL="113030" indent="-113030">
              <a:lnSpc>
                <a:spcPct val="87000"/>
              </a:lnSpc>
              <a:spcBef>
                <a:spcPct val="40000"/>
              </a:spcBef>
              <a:buFontTx/>
              <a:buChar char="•"/>
            </a:pPr>
            <a:r>
              <a:rPr lang="en-US" dirty="0">
                <a:latin typeface="ZapfHumnst BT" pitchFamily="34" charset="0"/>
              </a:rPr>
              <a:t>The flow of events describes how and when the use case starts and ends, when the use case interacts with the actors, and what information is exchanged between an actor and the use case.  </a:t>
            </a:r>
            <a:endParaRPr lang="en-US" dirty="0">
              <a:latin typeface="ZapfHumnst BT" pitchFamily="34" charset="0"/>
            </a:endParaRPr>
          </a:p>
          <a:p>
            <a:pPr marL="113030" indent="-113030">
              <a:lnSpc>
                <a:spcPct val="87000"/>
              </a:lnSpc>
              <a:spcBef>
                <a:spcPct val="40000"/>
              </a:spcBef>
              <a:buFontTx/>
              <a:buChar char="•"/>
            </a:pPr>
            <a:r>
              <a:rPr lang="en-US" dirty="0">
                <a:latin typeface="ZapfHumnst BT" pitchFamily="34" charset="0"/>
              </a:rPr>
              <a:t>The flow of events does </a:t>
            </a:r>
            <a:r>
              <a:rPr lang="en-US" b="1" dirty="0">
                <a:latin typeface="ZapfHumnst BT" pitchFamily="34" charset="0"/>
              </a:rPr>
              <a:t>not</a:t>
            </a:r>
            <a:r>
              <a:rPr lang="en-US" dirty="0">
                <a:latin typeface="ZapfHumnst BT" pitchFamily="34" charset="0"/>
              </a:rPr>
              <a:t> describe user interface details.</a:t>
            </a:r>
            <a:endParaRPr lang="en-US" dirty="0">
              <a:latin typeface="ZapfHumnst BT" pitchFamily="34" charset="0"/>
            </a:endParaRPr>
          </a:p>
          <a:p>
            <a:pPr marL="113030" indent="-113030">
              <a:lnSpc>
                <a:spcPct val="87000"/>
              </a:lnSpc>
              <a:spcBef>
                <a:spcPct val="40000"/>
              </a:spcBef>
              <a:buFontTx/>
              <a:buChar char="•"/>
            </a:pPr>
            <a:r>
              <a:rPr lang="en-AU" dirty="0">
                <a:latin typeface="ZapfHumnst BT" pitchFamily="34" charset="0"/>
              </a:rPr>
              <a:t>A Use-Case Specification contains all textual information for a use case.  </a:t>
            </a:r>
            <a:endParaRPr lang="en-AU" dirty="0">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63522" name="Rectangle 2"/>
          <p:cNvSpPr>
            <a:spLocks noGrp="1" noRot="1" noChangeAspect="1" noChangeArrowheads="1"/>
          </p:cNvSpPr>
          <p:nvPr>
            <p:ph type="sldImg"/>
          </p:nvPr>
        </p:nvSpPr>
        <p:spPr bwMode="auto">
          <a:xfrm>
            <a:off x="2463800" y="835025"/>
            <a:ext cx="4037013" cy="3028950"/>
          </a:xfrm>
          <a:prstGeom prst="rect">
            <a:avLst/>
          </a:prstGeom>
          <a:solidFill>
            <a:srgbClr val="FFFFFF"/>
          </a:solidFill>
          <a:ln>
            <a:solidFill>
              <a:srgbClr val="000000"/>
            </a:solidFill>
            <a:miter lim="800000"/>
          </a:ln>
        </p:spPr>
      </p:sp>
      <p:sp>
        <p:nvSpPr>
          <p:cNvPr id="363523" name="Rectangle 3"/>
          <p:cNvSpPr>
            <a:spLocks noGrp="1" noChangeArrowheads="1"/>
          </p:cNvSpPr>
          <p:nvPr>
            <p:ph type="body" idx="1"/>
          </p:nvPr>
        </p:nvSpPr>
        <p:spPr bwMode="auto">
          <a:xfrm>
            <a:off x="2487069" y="4096310"/>
            <a:ext cx="3971886" cy="3938273"/>
          </a:xfrm>
          <a:prstGeom prst="rect">
            <a:avLst/>
          </a:prstGeom>
          <a:noFill/>
          <a:ln>
            <a:miter lim="800000"/>
          </a:ln>
        </p:spPr>
        <p:txBody>
          <a:bodyPr lIns="91225" tIns="45612" rIns="91225" bIns="45612"/>
          <a:lstStyle/>
          <a:p>
            <a:r>
              <a:rPr lang="en-US" sz="1000" dirty="0">
                <a:latin typeface="ZapfHumnst BT" pitchFamily="34" charset="0"/>
              </a:rPr>
              <a:t>A use case </a:t>
            </a:r>
            <a:r>
              <a:rPr lang="en-US" sz="1000" b="1" dirty="0">
                <a:latin typeface="ZapfHumnst BT" pitchFamily="34" charset="0"/>
              </a:rPr>
              <a:t>flow of events</a:t>
            </a:r>
            <a:r>
              <a:rPr lang="en-US" sz="1000" dirty="0">
                <a:latin typeface="ZapfHumnst BT" pitchFamily="34" charset="0"/>
              </a:rPr>
              <a:t>: </a:t>
            </a:r>
            <a:endParaRPr lang="en-US" sz="1000" dirty="0">
              <a:latin typeface="ZapfHumnst BT" pitchFamily="34" charset="0"/>
            </a:endParaRPr>
          </a:p>
          <a:p>
            <a:pPr marL="225425" lvl="1" indent="-113030">
              <a:buFontTx/>
              <a:buChar char="•"/>
            </a:pPr>
            <a:r>
              <a:rPr lang="en-US" sz="1000" dirty="0">
                <a:latin typeface="ZapfHumnst BT" pitchFamily="34" charset="0"/>
              </a:rPr>
              <a:t>Contains the most important information derived from use-case modeling work. </a:t>
            </a:r>
            <a:endParaRPr lang="en-US" sz="1000" dirty="0">
              <a:latin typeface="ZapfHumnst BT" pitchFamily="34" charset="0"/>
            </a:endParaRPr>
          </a:p>
          <a:p>
            <a:pPr marL="225425" lvl="1" indent="-113030">
              <a:buFontTx/>
              <a:buChar char="•"/>
            </a:pPr>
            <a:r>
              <a:rPr lang="en-US" sz="1000" dirty="0">
                <a:latin typeface="ZapfHumnst BT" pitchFamily="34" charset="0"/>
              </a:rPr>
              <a:t>Should describe the use case's flow clearly enough for an outsider to easily understand it. </a:t>
            </a:r>
            <a:endParaRPr lang="en-US" sz="1000" dirty="0">
              <a:latin typeface="ZapfHumnst BT" pitchFamily="34" charset="0"/>
            </a:endParaRPr>
          </a:p>
          <a:p>
            <a:pPr marL="225425" lvl="1" indent="-113030">
              <a:buFontTx/>
              <a:buChar char="•"/>
            </a:pPr>
            <a:r>
              <a:rPr lang="en-US" sz="1000" dirty="0">
                <a:latin typeface="ZapfHumnst BT" pitchFamily="34" charset="0"/>
              </a:rPr>
              <a:t>Should present </a:t>
            </a:r>
            <a:r>
              <a:rPr lang="en-US" sz="1000" b="1" dirty="0">
                <a:latin typeface="ZapfHumnst BT" pitchFamily="34" charset="0"/>
              </a:rPr>
              <a:t>what</a:t>
            </a:r>
            <a:r>
              <a:rPr lang="en-US" sz="1000" dirty="0">
                <a:latin typeface="ZapfHumnst BT" pitchFamily="34" charset="0"/>
              </a:rPr>
              <a:t> the system does, not how the system is designed to perform the required behavior. </a:t>
            </a:r>
            <a:endParaRPr lang="en-US" sz="1000" dirty="0">
              <a:latin typeface="ZapfHumnst BT" pitchFamily="34" charset="0"/>
            </a:endParaRPr>
          </a:p>
          <a:p>
            <a:r>
              <a:rPr lang="en-US" sz="1000" b="1" dirty="0">
                <a:latin typeface="ZapfHumnst BT" pitchFamily="34" charset="0"/>
              </a:rPr>
              <a:t>Guidelines</a:t>
            </a:r>
            <a:r>
              <a:rPr lang="en-US" sz="1000" dirty="0">
                <a:latin typeface="ZapfHumnst BT" pitchFamily="34" charset="0"/>
              </a:rPr>
              <a:t> for the flow of events.  Specify that the content must:</a:t>
            </a:r>
            <a:endParaRPr lang="en-US" sz="1000" dirty="0">
              <a:latin typeface="ZapfHumnst BT" pitchFamily="34" charset="0"/>
            </a:endParaRPr>
          </a:p>
          <a:p>
            <a:pPr marL="225425" lvl="1" indent="-113030">
              <a:buFontTx/>
              <a:buChar char="•"/>
            </a:pPr>
            <a:r>
              <a:rPr lang="en-US" sz="1000" dirty="0">
                <a:latin typeface="ZapfHumnst BT" pitchFamily="34" charset="0"/>
              </a:rPr>
              <a:t>Detail the flow of events. All "what“ questions should be answered. Remember that test designers will use this text to identify test cases.</a:t>
            </a:r>
            <a:endParaRPr lang="en-US" sz="1000" dirty="0">
              <a:latin typeface="ZapfHumnst BT" pitchFamily="34" charset="0"/>
            </a:endParaRPr>
          </a:p>
          <a:p>
            <a:pPr marL="225425" lvl="1" indent="-113030">
              <a:buFontTx/>
              <a:buChar char="•"/>
            </a:pPr>
            <a:r>
              <a:rPr lang="en-US" sz="1000" dirty="0">
                <a:latin typeface="ZapfHumnst BT" pitchFamily="34" charset="0"/>
              </a:rPr>
              <a:t>Describe how the use case starts and ends. </a:t>
            </a:r>
            <a:endParaRPr lang="en-US" sz="1000" dirty="0">
              <a:latin typeface="ZapfHumnst BT" pitchFamily="34" charset="0"/>
            </a:endParaRPr>
          </a:p>
          <a:p>
            <a:pPr marL="225425" lvl="1" indent="-113030">
              <a:buFontTx/>
              <a:buChar char="•"/>
            </a:pPr>
            <a:r>
              <a:rPr lang="en-US" sz="1000" dirty="0">
                <a:latin typeface="ZapfHumnst BT" pitchFamily="34" charset="0"/>
              </a:rPr>
              <a:t>Describe the flow of events, not only the functionality. To reinforce this, start every action with "When the actor. . . .”</a:t>
            </a:r>
            <a:endParaRPr lang="en-US" sz="1000" dirty="0">
              <a:latin typeface="ZapfHumnst BT" pitchFamily="34" charset="0"/>
            </a:endParaRPr>
          </a:p>
          <a:p>
            <a:pPr marL="225425" lvl="1" indent="-113030">
              <a:buFontTx/>
              <a:buChar char="•"/>
            </a:pPr>
            <a:r>
              <a:rPr lang="en-US" sz="1000" dirty="0">
                <a:latin typeface="ZapfHumnst BT" pitchFamily="34" charset="0"/>
              </a:rPr>
              <a:t>Describe only the events that belong to the use case and not what happens in other use cases or outside of the system. </a:t>
            </a:r>
            <a:endParaRPr lang="en-US" sz="1000" dirty="0">
              <a:latin typeface="ZapfHumnst BT" pitchFamily="34" charset="0"/>
            </a:endParaRPr>
          </a:p>
          <a:p>
            <a:pPr marL="225425" lvl="1" indent="-113030">
              <a:buFontTx/>
              <a:buChar char="•"/>
            </a:pPr>
            <a:r>
              <a:rPr lang="en-US" sz="1000" dirty="0">
                <a:latin typeface="ZapfHumnst BT" pitchFamily="34" charset="0"/>
              </a:rPr>
              <a:t>Describe the data exchanged between the actor and the use case. </a:t>
            </a:r>
            <a:endParaRPr lang="en-US" sz="1000" dirty="0">
              <a:latin typeface="ZapfHumnst BT" pitchFamily="34" charset="0"/>
            </a:endParaRPr>
          </a:p>
          <a:p>
            <a:pPr marL="225425" lvl="1" indent="-113030">
              <a:buFontTx/>
              <a:buChar char="•"/>
            </a:pPr>
            <a:r>
              <a:rPr lang="en-US" sz="1000" dirty="0">
                <a:latin typeface="ZapfHumnst BT" pitchFamily="34" charset="0"/>
              </a:rPr>
              <a:t>Avoid describing the details of the user interface unless they are needed to provide an understanding the behavior of the system. </a:t>
            </a:r>
            <a:endParaRPr lang="en-US" sz="1000" dirty="0">
              <a:latin typeface="ZapfHumnst BT" pitchFamily="34" charset="0"/>
            </a:endParaRPr>
          </a:p>
          <a:p>
            <a:pPr marL="225425" lvl="1" indent="-113030">
              <a:buFontTx/>
              <a:buChar char="•"/>
            </a:pPr>
            <a:r>
              <a:rPr lang="en-US" sz="1000" dirty="0">
                <a:latin typeface="ZapfHumnst BT" pitchFamily="34" charset="0"/>
              </a:rPr>
              <a:t>Avoid vague terminology such as "for example", "etc.," and "information." </a:t>
            </a:r>
            <a:endParaRPr lang="en-US" sz="1000" dirty="0">
              <a:latin typeface="ZapfHumnst BT" pitchFamily="34" charset="0"/>
            </a:endParaRPr>
          </a:p>
          <a:p>
            <a:pPr>
              <a:buFontTx/>
              <a:buChar char="•"/>
            </a:pPr>
            <a:endParaRPr lang="en-US" sz="1000" dirty="0">
              <a:latin typeface="ZapfHumnst BT" pitchFamily="34" charset="0"/>
            </a:endParaRPr>
          </a:p>
          <a:p>
            <a:pPr>
              <a:buFontTx/>
              <a:buChar char="•"/>
            </a:pPr>
            <a:endParaRPr lang="en-US" sz="1000" dirty="0">
              <a:latin typeface="ZapfHumnst BT" pitchFamily="34" charset="0"/>
            </a:endParaRPr>
          </a:p>
        </p:txBody>
      </p:sp>
      <p:sp>
        <p:nvSpPr>
          <p:cNvPr id="363524" name="Text Box 4"/>
          <p:cNvSpPr txBox="1">
            <a:spLocks noChangeArrowheads="1"/>
          </p:cNvSpPr>
          <p:nvPr/>
        </p:nvSpPr>
        <p:spPr bwMode="auto">
          <a:xfrm>
            <a:off x="569180" y="1201079"/>
            <a:ext cx="1781781" cy="5460166"/>
          </a:xfrm>
          <a:prstGeom prst="rect">
            <a:avLst/>
          </a:prstGeom>
          <a:noFill/>
          <a:ln w="9525">
            <a:noFill/>
            <a:miter lim="800000"/>
          </a:ln>
          <a:effectLst/>
        </p:spPr>
        <p:txBody>
          <a:bodyPr lIns="62630" tIns="62630" rIns="62630" bIns="62630"/>
          <a:lstStyle/>
          <a:p>
            <a:pPr>
              <a:lnSpc>
                <a:spcPct val="87000"/>
              </a:lnSpc>
              <a:spcBef>
                <a:spcPct val="40000"/>
              </a:spcBef>
            </a:pPr>
            <a:r>
              <a:rPr lang="en-US">
                <a:latin typeface="ZapfHumnst BT" pitchFamily="34" charset="0"/>
              </a:rPr>
              <a:t>In the Maintain Student Information use case, there may be separate sub-flows for adding, deleting, and modifying student information.</a:t>
            </a:r>
            <a:endParaRPr lang="en-US">
              <a:latin typeface="ZapfHumnst BT" pitchFamily="34" charset="0"/>
            </a:endParaRPr>
          </a:p>
          <a:p>
            <a:pPr>
              <a:lnSpc>
                <a:spcPct val="87000"/>
              </a:lnSpc>
              <a:spcBef>
                <a:spcPct val="40000"/>
              </a:spcBef>
            </a:pPr>
            <a:r>
              <a:rPr lang="en-US">
                <a:latin typeface="ZapfHumnst BT" pitchFamily="34" charset="0"/>
              </a:rPr>
              <a:t>Don’t be too concerned with the exact definition “basic” versus “alternate or exception.” Readability and understandability are the key here.</a:t>
            </a:r>
            <a:endParaRPr lang="en-US">
              <a:latin typeface="ZapfHumnst BT" pitchFamily="34" charset="0"/>
            </a:endParaRPr>
          </a:p>
          <a:p>
            <a:pPr>
              <a:lnSpc>
                <a:spcPct val="87000"/>
              </a:lnSpc>
              <a:spcBef>
                <a:spcPct val="40000"/>
              </a:spcBef>
            </a:pPr>
            <a:r>
              <a:rPr lang="en-US" b="1">
                <a:latin typeface="ZapfHumnst BT" pitchFamily="34" charset="0"/>
              </a:rPr>
              <a:t>Note:</a:t>
            </a:r>
            <a:r>
              <a:rPr lang="en-US">
                <a:latin typeface="ZapfHumnst BT" pitchFamily="34" charset="0"/>
              </a:rPr>
              <a:t> The colors are not distinguishable in the black-and-white books. That’s okay. The picture still provides value, as the alternate flows are visible.</a:t>
            </a:r>
            <a:endParaRPr lang="en-US">
              <a:latin typeface="ZapfHumnst BT" pitchFamily="34" charset="0"/>
            </a:endParaRPr>
          </a:p>
          <a:p>
            <a:pPr>
              <a:lnSpc>
                <a:spcPct val="87000"/>
              </a:lnSpc>
              <a:spcBef>
                <a:spcPct val="40000"/>
              </a:spcBef>
            </a:pPr>
            <a:endParaRPr lang="en-US">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t>Mastering OOAD w/ UML 2.0 – Instructor Notes</a:t>
            </a:r>
            <a:endParaRPr lang="en-US"/>
          </a:p>
        </p:txBody>
      </p:sp>
      <p:sp>
        <p:nvSpPr>
          <p:cNvPr id="7"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402434" name="Rectangle 2"/>
          <p:cNvSpPr>
            <a:spLocks noChangeArrowheads="1"/>
          </p:cNvSpPr>
          <p:nvPr/>
        </p:nvSpPr>
        <p:spPr bwMode="auto">
          <a:xfrm>
            <a:off x="3885273" y="-1580"/>
            <a:ext cx="2974275" cy="459887"/>
          </a:xfrm>
          <a:prstGeom prst="rect">
            <a:avLst/>
          </a:prstGeom>
          <a:noFill/>
          <a:ln w="9525">
            <a:noFill/>
            <a:miter lim="800000"/>
          </a:ln>
          <a:effectLst/>
        </p:spPr>
        <p:txBody>
          <a:bodyPr wrap="none" lIns="90187" tIns="45094" rIns="90187" bIns="45094" anchor="ctr"/>
          <a:lstStyle/>
          <a:p>
            <a:endParaRPr lang="en-US"/>
          </a:p>
        </p:txBody>
      </p:sp>
      <p:sp>
        <p:nvSpPr>
          <p:cNvPr id="402435" name="Rectangle 3"/>
          <p:cNvSpPr>
            <a:spLocks noChangeArrowheads="1"/>
          </p:cNvSpPr>
          <p:nvPr/>
        </p:nvSpPr>
        <p:spPr bwMode="auto">
          <a:xfrm>
            <a:off x="-1547" y="-1580"/>
            <a:ext cx="2974275" cy="459887"/>
          </a:xfrm>
          <a:prstGeom prst="rect">
            <a:avLst/>
          </a:prstGeom>
          <a:noFill/>
          <a:ln w="9525">
            <a:noFill/>
            <a:miter lim="800000"/>
          </a:ln>
          <a:effectLst/>
        </p:spPr>
        <p:txBody>
          <a:bodyPr wrap="none" lIns="90187" tIns="45094" rIns="90187" bIns="45094" anchor="ctr"/>
          <a:lstStyle/>
          <a:p>
            <a:endParaRPr lang="en-US"/>
          </a:p>
        </p:txBody>
      </p:sp>
      <p:sp>
        <p:nvSpPr>
          <p:cNvPr id="402436" name="Rectangle 4"/>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402437" name="Rectangle 5"/>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A scenario is an instance of a use case. It is one flow through a use case.</a:t>
            </a:r>
            <a:endParaRPr lang="en-US" sz="1000" dirty="0">
              <a:latin typeface="ZapfHumnst BT" pitchFamily="34" charset="0"/>
            </a:endParaRPr>
          </a:p>
          <a:p>
            <a:r>
              <a:rPr lang="en-US" sz="1000" dirty="0">
                <a:latin typeface="ZapfHumnst BT" pitchFamily="34" charset="0"/>
              </a:rPr>
              <a:t>Each use case has a web of flow of events with a scenario being an instance of a particular flow of events. The scenario may involve the basic flow and any number of alternative flows in any number of combinations.</a:t>
            </a:r>
            <a:endParaRPr lang="en-US" sz="1000" dirty="0">
              <a:latin typeface="ZapfHumnst BT" pitchFamily="34" charset="0"/>
            </a:endParaRPr>
          </a:p>
          <a:p>
            <a:r>
              <a:rPr lang="en-US" sz="1000" dirty="0">
                <a:latin typeface="ZapfHumnst BT" pitchFamily="34" charset="0"/>
              </a:rPr>
              <a:t>In the example, the bold lines highlight some possible scenarios for the basic and alternative flows previously described.</a:t>
            </a:r>
            <a:endParaRPr lang="en-US" sz="1000" dirty="0">
              <a:latin typeface="ZapfHumnst BT" pitchFamily="34" charset="0"/>
            </a:endParaRPr>
          </a:p>
          <a:p>
            <a:r>
              <a:rPr lang="en-US" sz="1000" dirty="0">
                <a:latin typeface="ZapfHumnst BT" pitchFamily="34" charset="0"/>
              </a:rPr>
              <a:t>How many scenarios are needed?</a:t>
            </a:r>
            <a:endParaRPr lang="en-US" sz="1000" dirty="0">
              <a:latin typeface="ZapfHumnst BT" pitchFamily="34" charset="0"/>
            </a:endParaRPr>
          </a:p>
          <a:p>
            <a:r>
              <a:rPr lang="en-US" sz="1000" dirty="0">
                <a:latin typeface="ZapfHumnst BT" pitchFamily="34" charset="0"/>
              </a:rPr>
              <a:t>As many as one needs to understand the system being developed.  You must elaborate the scenarios of the interesting and high-risk use cases.  Scenarios can be used to understand, as well as to validate, the use-case flows of events. Some people write scenarios first and extract use cases, while others find use cases first and validate those use cases by writing scenarios.</a:t>
            </a:r>
            <a:endParaRPr lang="en-US" sz="1000" dirty="0">
              <a:latin typeface="ZapfHumnst BT" pitchFamily="34" charset="0"/>
            </a:endParaRPr>
          </a:p>
          <a:p>
            <a:r>
              <a:rPr lang="en-US" sz="1000" dirty="0">
                <a:latin typeface="ZapfHumnst BT" pitchFamily="34" charset="0"/>
              </a:rPr>
              <a:t>Scenarios make excellent test cases.</a:t>
            </a:r>
            <a:endParaRPr lang="en-US" sz="1000" dirty="0">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 UML 2.0 – Instructor Notes</a:t>
            </a:r>
            <a:endParaRPr lang="en-US"/>
          </a:p>
        </p:txBody>
      </p:sp>
      <p:sp>
        <p:nvSpPr>
          <p:cNvPr id="6" name="Rectangle 15"/>
          <p:cNvSpPr>
            <a:spLocks noGrp="1" noChangeArrowheads="1"/>
          </p:cNvSpPr>
          <p:nvPr>
            <p:ph type="ftr" sz="quarter" idx="4"/>
          </p:nvPr>
        </p:nvSpPr>
        <p:spPr/>
        <p:txBody>
          <a:bodyPr/>
          <a:lstStyle/>
          <a:p>
            <a:r>
              <a:rPr lang="en-US"/>
              <a:t>Module 3 - Requirements Overview</a:t>
            </a:r>
            <a:endParaRPr lang="en-US">
              <a:latin typeface="ZapfHumnst BT" pitchFamily="34" charset="0"/>
            </a:endParaRPr>
          </a:p>
        </p:txBody>
      </p:sp>
      <p:sp>
        <p:nvSpPr>
          <p:cNvPr id="365570" name="Rectangle 2"/>
          <p:cNvSpPr>
            <a:spLocks noGrp="1" noRot="1" noChangeAspect="1" noChangeArrowheads="1" noTextEdit="1"/>
          </p:cNvSpPr>
          <p:nvPr>
            <p:ph type="sldImg"/>
          </p:nvPr>
        </p:nvSpPr>
        <p:spPr bwMode="auto">
          <a:xfrm>
            <a:off x="2474913" y="833438"/>
            <a:ext cx="4038600" cy="3028950"/>
          </a:xfrm>
          <a:prstGeom prst="rect">
            <a:avLst/>
          </a:prstGeom>
          <a:solidFill>
            <a:srgbClr val="FFFFFF"/>
          </a:solidFill>
          <a:ln>
            <a:solidFill>
              <a:srgbClr val="000000"/>
            </a:solidFill>
            <a:miter lim="800000"/>
          </a:ln>
        </p:spPr>
      </p:sp>
      <p:sp>
        <p:nvSpPr>
          <p:cNvPr id="365571" name="Rectangle 3"/>
          <p:cNvSpPr>
            <a:spLocks noGrp="1" noChangeArrowheads="1"/>
          </p:cNvSpPr>
          <p:nvPr>
            <p:ph type="body" idx="1"/>
          </p:nvPr>
        </p:nvSpPr>
        <p:spPr bwMode="auto">
          <a:xfrm>
            <a:off x="2487069" y="4096310"/>
            <a:ext cx="3971886" cy="4020452"/>
          </a:xfrm>
          <a:prstGeom prst="rect">
            <a:avLst/>
          </a:prstGeom>
          <a:noFill/>
          <a:ln>
            <a:miter lim="800000"/>
          </a:ln>
        </p:spPr>
        <p:txBody>
          <a:bodyPr/>
          <a:lstStyle/>
          <a:p>
            <a:pPr marL="113030" indent="-113030" fontAlgn="t">
              <a:buFontTx/>
              <a:buChar char="•"/>
            </a:pPr>
            <a:r>
              <a:rPr lang="en-US" sz="1000" dirty="0">
                <a:latin typeface="ZapfHumnst BT" pitchFamily="34" charset="0"/>
              </a:rPr>
              <a:t>The workflow of a use case describes what needs to be done by the system to provide the value that the served actor is looking for. </a:t>
            </a:r>
            <a:endParaRPr lang="en-US" sz="1000" dirty="0">
              <a:latin typeface="ZapfHumnst BT" pitchFamily="34" charset="0"/>
            </a:endParaRPr>
          </a:p>
          <a:p>
            <a:pPr marL="113030" indent="-113030" fontAlgn="t">
              <a:buFontTx/>
              <a:buChar char="•"/>
            </a:pPr>
            <a:r>
              <a:rPr lang="en-US" sz="1000" dirty="0">
                <a:latin typeface="ZapfHumnst BT" pitchFamily="34" charset="0"/>
              </a:rPr>
              <a:t>It consists of a sequence of activities that, together, produce something for the actor. </a:t>
            </a:r>
            <a:endParaRPr lang="en-US" sz="1000" dirty="0">
              <a:latin typeface="ZapfHumnst BT" pitchFamily="34" charset="0"/>
            </a:endParaRPr>
          </a:p>
          <a:p>
            <a:pPr marL="113030" indent="-113030" fontAlgn="t">
              <a:buFontTx/>
              <a:buChar char="•"/>
            </a:pPr>
            <a:r>
              <a:rPr lang="en-US" sz="1000" dirty="0">
                <a:latin typeface="ZapfHumnst BT" pitchFamily="34" charset="0"/>
              </a:rPr>
              <a:t>The workflow often consists of a basic flow and one or several alternative flows. </a:t>
            </a:r>
            <a:endParaRPr lang="en-US" sz="1000" dirty="0">
              <a:latin typeface="ZapfHumnst BT" pitchFamily="34" charset="0"/>
            </a:endParaRPr>
          </a:p>
          <a:p>
            <a:pPr marL="113030" indent="-113030" fontAlgn="t">
              <a:buFontTx/>
              <a:buChar char="•"/>
            </a:pPr>
            <a:r>
              <a:rPr lang="en-US" sz="1000" dirty="0">
                <a:latin typeface="ZapfHumnst BT" pitchFamily="34" charset="0"/>
              </a:rPr>
              <a:t>The structure of the workflow can be described graphically with the help of an activity diagram. </a:t>
            </a:r>
            <a:endParaRPr lang="en-US" sz="1000" dirty="0">
              <a:latin typeface="ZapfHumnst BT" pitchFamily="34" charset="0"/>
            </a:endParaRPr>
          </a:p>
        </p:txBody>
      </p:sp>
      <p:sp>
        <p:nvSpPr>
          <p:cNvPr id="365572" name="Text Box 4"/>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pPr>
              <a:lnSpc>
                <a:spcPct val="87000"/>
              </a:lnSpc>
              <a:spcBef>
                <a:spcPct val="40000"/>
              </a:spcBef>
            </a:pPr>
            <a:r>
              <a:rPr lang="en-US">
                <a:latin typeface="ZapfHumnst BT" pitchFamily="34" charset="0"/>
              </a:rPr>
              <a:t>Activity diagrams can also be used to model the workings of an operation, an object, a business model, or anything that involves modeling the sequential steps in a computational process.  </a:t>
            </a:r>
            <a:endParaRPr lang="en-US">
              <a:latin typeface="ZapfHumnst BT" pitchFamily="34" charset="0"/>
            </a:endParaRPr>
          </a:p>
          <a:p>
            <a:pPr>
              <a:lnSpc>
                <a:spcPct val="87000"/>
              </a:lnSpc>
              <a:spcBef>
                <a:spcPct val="40000"/>
              </a:spcBef>
            </a:pPr>
            <a:r>
              <a:rPr lang="en-US">
                <a:latin typeface="ZapfHumnst BT" pitchFamily="34" charset="0"/>
              </a:rPr>
              <a:t>This course will focus on using activity diagrams to model the flow of events in a use case.</a:t>
            </a:r>
            <a:endParaRPr lang="en-US">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CE2E0A07-2B26-4473-8E59-7E5EA7D07096}"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1950"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3125"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E2E0A07-2B26-4473-8E59-7E5EA7D07096}" type="slidenum">
              <a:rPr lang="en-US" altLang="zh-CN" smtClean="0"/>
            </a:fld>
            <a:endParaRPr lang="en-US" altLang="zh-CN"/>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E2E0A07-2B26-4473-8E59-7E5EA7D07096}"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lstStyle>
          <a:p>
            <a:fld id="{CE2E0A07-2B26-4473-8E59-7E5EA7D07096}" type="slidenum">
              <a:rPr lang="en-US" altLang="zh-CN" smtClean="0"/>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CE2E0A07-2B26-4473-8E59-7E5EA7D07096}"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0528" y="2492896"/>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r>
              <a:rPr lang="en-US" altLang="zh-CN" sz="5600" b="1" dirty="0" smtClean="0">
                <a:latin typeface="Arial" panose="020B0604020202020204" pitchFamily="34" charset="0"/>
                <a:ea typeface="Gungsuh" panose="02030600000101010101" pitchFamily="18" charset="-127"/>
              </a:rPr>
              <a:t>         </a:t>
            </a: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1571604" y="3644503"/>
            <a:ext cx="6429420" cy="936625"/>
          </a:xfrm>
        </p:spPr>
        <p:txBody>
          <a:bodyPr/>
          <a:lstStyle/>
          <a:p>
            <a:pPr>
              <a:lnSpc>
                <a:spcPct val="80000"/>
              </a:lnSpc>
            </a:pPr>
            <a:r>
              <a:rPr lang="en-US" altLang="zh-CN" sz="3400" smtClean="0"/>
              <a:t>Lecture 4 </a:t>
            </a:r>
            <a:r>
              <a:rPr lang="en-US" altLang="zh-CN" sz="3400" dirty="0" smtClean="0"/>
              <a:t>Requirements  Overview </a:t>
            </a:r>
            <a:r>
              <a:rPr lang="en-US" altLang="zh-CN" sz="2100" dirty="0" smtClean="0"/>
              <a:t> </a:t>
            </a:r>
            <a:endParaRPr lang="en-US" altLang="zh-CN"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3200" dirty="0"/>
              <a:t>Communication</a:t>
            </a:r>
            <a:endParaRPr lang="en-US" altLang="zh-CN" sz="3200" dirty="0"/>
          </a:p>
          <a:p>
            <a:r>
              <a:rPr lang="en-US" altLang="zh-CN" sz="3200" dirty="0"/>
              <a:t>Identification</a:t>
            </a:r>
            <a:endParaRPr lang="en-US" altLang="zh-CN" sz="3200" dirty="0"/>
          </a:p>
          <a:p>
            <a:r>
              <a:rPr lang="en-US" altLang="zh-CN" sz="3200" dirty="0"/>
              <a:t>Verification</a:t>
            </a:r>
            <a:endParaRPr lang="en-US" altLang="zh-CN" sz="3200" dirty="0"/>
          </a:p>
          <a:p>
            <a:endParaRPr lang="zh-CN" altLang="en-US" dirty="0"/>
          </a:p>
        </p:txBody>
      </p:sp>
      <p:sp>
        <p:nvSpPr>
          <p:cNvPr id="3" name="标题 2"/>
          <p:cNvSpPr>
            <a:spLocks noGrp="1"/>
          </p:cNvSpPr>
          <p:nvPr>
            <p:ph type="title"/>
          </p:nvPr>
        </p:nvSpPr>
        <p:spPr/>
        <p:txBody>
          <a:bodyPr>
            <a:noAutofit/>
          </a:bodyPr>
          <a:lstStyle/>
          <a:p>
            <a:r>
              <a:rPr lang="en-US" altLang="zh-CN" sz="3600" dirty="0"/>
              <a:t>What Are the Benefits of a Use-Case Model?</a:t>
            </a:r>
            <a:endParaRPr lang="zh-CN" altLang="en-US" sz="3600" dirty="0"/>
          </a:p>
        </p:txBody>
      </p:sp>
      <p:sp>
        <p:nvSpPr>
          <p:cNvPr id="4" name="Freeform 159"/>
          <p:cNvSpPr/>
          <p:nvPr/>
        </p:nvSpPr>
        <p:spPr bwMode="auto">
          <a:xfrm>
            <a:off x="6037014" y="3281759"/>
            <a:ext cx="2317750" cy="1847850"/>
          </a:xfrm>
          <a:custGeom>
            <a:avLst/>
            <a:gdLst/>
            <a:ahLst/>
            <a:cxnLst>
              <a:cxn ang="0">
                <a:pos x="0" y="0"/>
              </a:cxn>
              <a:cxn ang="0">
                <a:pos x="0" y="416"/>
              </a:cxn>
              <a:cxn ang="0">
                <a:pos x="1248" y="416"/>
              </a:cxn>
              <a:cxn ang="0">
                <a:pos x="1248" y="872"/>
              </a:cxn>
              <a:cxn ang="0">
                <a:pos x="1168" y="872"/>
              </a:cxn>
              <a:cxn ang="0">
                <a:pos x="1320" y="1164"/>
              </a:cxn>
              <a:cxn ang="0">
                <a:pos x="1460" y="868"/>
              </a:cxn>
              <a:cxn ang="0">
                <a:pos x="1392" y="868"/>
              </a:cxn>
              <a:cxn ang="0">
                <a:pos x="1392" y="264"/>
              </a:cxn>
              <a:cxn ang="0">
                <a:pos x="144" y="264"/>
              </a:cxn>
              <a:cxn ang="0">
                <a:pos x="144" y="0"/>
              </a:cxn>
              <a:cxn ang="0">
                <a:pos x="0" y="0"/>
              </a:cxn>
            </a:cxnLst>
            <a:rect l="0" t="0" r="r" b="b"/>
            <a:pathLst>
              <a:path w="1460" h="1164">
                <a:moveTo>
                  <a:pt x="0" y="0"/>
                </a:moveTo>
                <a:lnTo>
                  <a:pt x="0" y="416"/>
                </a:lnTo>
                <a:lnTo>
                  <a:pt x="1248" y="416"/>
                </a:lnTo>
                <a:lnTo>
                  <a:pt x="1248" y="872"/>
                </a:lnTo>
                <a:lnTo>
                  <a:pt x="1168" y="872"/>
                </a:lnTo>
                <a:lnTo>
                  <a:pt x="1320" y="1164"/>
                </a:lnTo>
                <a:lnTo>
                  <a:pt x="1460" y="868"/>
                </a:lnTo>
                <a:lnTo>
                  <a:pt x="1392" y="868"/>
                </a:lnTo>
                <a:lnTo>
                  <a:pt x="1392" y="264"/>
                </a:lnTo>
                <a:lnTo>
                  <a:pt x="144" y="264"/>
                </a:lnTo>
                <a:lnTo>
                  <a:pt x="144" y="0"/>
                </a:lnTo>
                <a:lnTo>
                  <a:pt x="0" y="0"/>
                </a:lnTo>
                <a:close/>
              </a:path>
            </a:pathLst>
          </a:custGeom>
          <a:solidFill>
            <a:srgbClr val="FFFFCC"/>
          </a:solidFill>
          <a:ln w="9525" cap="flat" cmpd="sng">
            <a:solidFill>
              <a:schemeClr val="bg2">
                <a:lumMod val="50000"/>
              </a:schemeClr>
            </a:solidFill>
            <a:prstDash val="solid"/>
            <a:round/>
          </a:ln>
          <a:effectLst/>
        </p:spPr>
        <p:txBody>
          <a:bodyPr lIns="107950" tIns="53975" rIns="107950" bIns="53975"/>
          <a:lstStyle/>
          <a:p>
            <a:endParaRPr lang="en-US"/>
          </a:p>
        </p:txBody>
      </p:sp>
      <p:sp>
        <p:nvSpPr>
          <p:cNvPr id="5" name="Freeform 157"/>
          <p:cNvSpPr/>
          <p:nvPr/>
        </p:nvSpPr>
        <p:spPr bwMode="auto">
          <a:xfrm>
            <a:off x="2455614" y="3269059"/>
            <a:ext cx="3194050" cy="1854200"/>
          </a:xfrm>
          <a:custGeom>
            <a:avLst/>
            <a:gdLst/>
            <a:ahLst/>
            <a:cxnLst>
              <a:cxn ang="0">
                <a:pos x="1868" y="0"/>
              </a:cxn>
              <a:cxn ang="0">
                <a:pos x="1868" y="272"/>
              </a:cxn>
              <a:cxn ang="0">
                <a:pos x="80" y="272"/>
              </a:cxn>
              <a:cxn ang="0">
                <a:pos x="80" y="884"/>
              </a:cxn>
              <a:cxn ang="0">
                <a:pos x="0" y="884"/>
              </a:cxn>
              <a:cxn ang="0">
                <a:pos x="148" y="1168"/>
              </a:cxn>
              <a:cxn ang="0">
                <a:pos x="292" y="880"/>
              </a:cxn>
              <a:cxn ang="0">
                <a:pos x="220" y="880"/>
              </a:cxn>
              <a:cxn ang="0">
                <a:pos x="220" y="412"/>
              </a:cxn>
              <a:cxn ang="0">
                <a:pos x="2012" y="412"/>
              </a:cxn>
              <a:cxn ang="0">
                <a:pos x="2012" y="0"/>
              </a:cxn>
              <a:cxn ang="0">
                <a:pos x="1868" y="0"/>
              </a:cxn>
            </a:cxnLst>
            <a:rect l="0" t="0" r="r" b="b"/>
            <a:pathLst>
              <a:path w="2012" h="1168">
                <a:moveTo>
                  <a:pt x="1868" y="0"/>
                </a:moveTo>
                <a:lnTo>
                  <a:pt x="1868" y="272"/>
                </a:lnTo>
                <a:lnTo>
                  <a:pt x="80" y="272"/>
                </a:lnTo>
                <a:lnTo>
                  <a:pt x="80" y="884"/>
                </a:lnTo>
                <a:lnTo>
                  <a:pt x="0" y="884"/>
                </a:lnTo>
                <a:lnTo>
                  <a:pt x="148" y="1168"/>
                </a:lnTo>
                <a:lnTo>
                  <a:pt x="292" y="880"/>
                </a:lnTo>
                <a:lnTo>
                  <a:pt x="220" y="880"/>
                </a:lnTo>
                <a:lnTo>
                  <a:pt x="220" y="412"/>
                </a:lnTo>
                <a:lnTo>
                  <a:pt x="2012" y="412"/>
                </a:lnTo>
                <a:lnTo>
                  <a:pt x="2012" y="0"/>
                </a:lnTo>
                <a:lnTo>
                  <a:pt x="1868" y="0"/>
                </a:lnTo>
                <a:close/>
              </a:path>
            </a:pathLst>
          </a:custGeom>
          <a:solidFill>
            <a:srgbClr val="FFFFCC"/>
          </a:solidFill>
          <a:ln w="9525" cap="flat" cmpd="sng">
            <a:solidFill>
              <a:schemeClr val="bg2">
                <a:lumMod val="50000"/>
              </a:schemeClr>
            </a:solidFill>
            <a:prstDash val="solid"/>
            <a:round/>
          </a:ln>
          <a:effectLst/>
        </p:spPr>
        <p:txBody>
          <a:bodyPr lIns="107950" tIns="53975" rIns="107950" bIns="53975"/>
          <a:lstStyle/>
          <a:p>
            <a:endParaRPr lang="en-US"/>
          </a:p>
        </p:txBody>
      </p:sp>
      <p:sp>
        <p:nvSpPr>
          <p:cNvPr id="6" name="Freeform 113"/>
          <p:cNvSpPr/>
          <p:nvPr/>
        </p:nvSpPr>
        <p:spPr bwMode="auto">
          <a:xfrm>
            <a:off x="5589339" y="3373834"/>
            <a:ext cx="511175" cy="1749425"/>
          </a:xfrm>
          <a:custGeom>
            <a:avLst/>
            <a:gdLst/>
            <a:ahLst/>
            <a:cxnLst>
              <a:cxn ang="0">
                <a:pos x="80" y="0"/>
              </a:cxn>
              <a:cxn ang="0">
                <a:pos x="80" y="1154"/>
              </a:cxn>
              <a:cxn ang="0">
                <a:pos x="0" y="1154"/>
              </a:cxn>
              <a:cxn ang="0">
                <a:pos x="162" y="1478"/>
              </a:cxn>
              <a:cxn ang="0">
                <a:pos x="322" y="1154"/>
              </a:cxn>
              <a:cxn ang="0">
                <a:pos x="240" y="1154"/>
              </a:cxn>
              <a:cxn ang="0">
                <a:pos x="240" y="8"/>
              </a:cxn>
              <a:cxn ang="0">
                <a:pos x="80" y="0"/>
              </a:cxn>
            </a:cxnLst>
            <a:rect l="0" t="0" r="r" b="b"/>
            <a:pathLst>
              <a:path w="322" h="1478">
                <a:moveTo>
                  <a:pt x="80" y="0"/>
                </a:moveTo>
                <a:lnTo>
                  <a:pt x="80" y="1154"/>
                </a:lnTo>
                <a:lnTo>
                  <a:pt x="0" y="1154"/>
                </a:lnTo>
                <a:lnTo>
                  <a:pt x="162" y="1478"/>
                </a:lnTo>
                <a:lnTo>
                  <a:pt x="322" y="1154"/>
                </a:lnTo>
                <a:lnTo>
                  <a:pt x="240" y="1154"/>
                </a:lnTo>
                <a:lnTo>
                  <a:pt x="240" y="8"/>
                </a:lnTo>
                <a:lnTo>
                  <a:pt x="80" y="0"/>
                </a:lnTo>
                <a:close/>
              </a:path>
            </a:pathLst>
          </a:custGeom>
          <a:solidFill>
            <a:srgbClr val="FFFFCC"/>
          </a:solidFill>
          <a:ln w="9525" cap="flat" cmpd="sng">
            <a:solidFill>
              <a:schemeClr val="bg2">
                <a:lumMod val="50000"/>
              </a:schemeClr>
            </a:solidFill>
            <a:prstDash val="solid"/>
            <a:round/>
          </a:ln>
          <a:effectLst/>
        </p:spPr>
        <p:txBody>
          <a:bodyPr lIns="107950" tIns="53975" rIns="107950" bIns="53975"/>
          <a:lstStyle/>
          <a:p>
            <a:endParaRPr lang="en-US"/>
          </a:p>
        </p:txBody>
      </p:sp>
      <p:pic>
        <p:nvPicPr>
          <p:cNvPr id="7" name="Picture 2" descr="Untitled-2 copy"/>
          <p:cNvPicPr>
            <a:picLocks noChangeAspect="1" noChangeArrowheads="1"/>
          </p:cNvPicPr>
          <p:nvPr/>
        </p:nvPicPr>
        <p:blipFill>
          <a:blip r:embed="rId1" cstate="print"/>
          <a:srcRect/>
          <a:stretch>
            <a:fillRect/>
          </a:stretch>
        </p:blipFill>
        <p:spPr bwMode="auto">
          <a:xfrm>
            <a:off x="7581652" y="5275659"/>
            <a:ext cx="1119187" cy="1109663"/>
          </a:xfrm>
          <a:prstGeom prst="rect">
            <a:avLst/>
          </a:prstGeom>
          <a:noFill/>
        </p:spPr>
      </p:pic>
      <p:sp>
        <p:nvSpPr>
          <p:cNvPr id="8" name="AutoShape 3"/>
          <p:cNvSpPr>
            <a:spLocks noChangeArrowheads="1"/>
          </p:cNvSpPr>
          <p:nvPr/>
        </p:nvSpPr>
        <p:spPr bwMode="auto">
          <a:xfrm>
            <a:off x="7535614" y="5145484"/>
            <a:ext cx="1212850" cy="1333500"/>
          </a:xfrm>
          <a:prstGeom prst="roundRect">
            <a:avLst>
              <a:gd name="adj" fmla="val 16667"/>
            </a:avLst>
          </a:prstGeom>
          <a:noFill/>
          <a:ln w="28575">
            <a:solidFill>
              <a:schemeClr val="tx1"/>
            </a:solidFill>
            <a:round/>
          </a:ln>
          <a:effectLst/>
        </p:spPr>
        <p:txBody>
          <a:bodyPr wrap="none" lIns="107950" tIns="53975" rIns="107950" bIns="53975" anchor="ctr"/>
          <a:lstStyle/>
          <a:p>
            <a:endParaRPr lang="en-US"/>
          </a:p>
        </p:txBody>
      </p:sp>
      <p:sp>
        <p:nvSpPr>
          <p:cNvPr id="10" name="AutoShape 23"/>
          <p:cNvSpPr>
            <a:spLocks noChangeArrowheads="1"/>
          </p:cNvSpPr>
          <p:nvPr/>
        </p:nvSpPr>
        <p:spPr bwMode="auto">
          <a:xfrm>
            <a:off x="1249114" y="5145484"/>
            <a:ext cx="2895600" cy="1295400"/>
          </a:xfrm>
          <a:prstGeom prst="roundRect">
            <a:avLst>
              <a:gd name="adj" fmla="val 16667"/>
            </a:avLst>
          </a:prstGeom>
          <a:noFill/>
          <a:ln w="28575">
            <a:solidFill>
              <a:schemeClr val="tx1"/>
            </a:solidFill>
            <a:round/>
          </a:ln>
          <a:effectLst/>
        </p:spPr>
        <p:txBody>
          <a:bodyPr wrap="none" lIns="107950" tIns="53975" rIns="107950" bIns="53975" anchor="ctr"/>
          <a:lstStyle/>
          <a:p>
            <a:endParaRPr lang="en-US"/>
          </a:p>
        </p:txBody>
      </p:sp>
      <p:grpSp>
        <p:nvGrpSpPr>
          <p:cNvPr id="11" name="Group 88"/>
          <p:cNvGrpSpPr/>
          <p:nvPr/>
        </p:nvGrpSpPr>
        <p:grpSpPr bwMode="auto">
          <a:xfrm>
            <a:off x="1341189" y="5283597"/>
            <a:ext cx="1049338" cy="1047750"/>
            <a:chOff x="200" y="2832"/>
            <a:chExt cx="816" cy="816"/>
          </a:xfrm>
        </p:grpSpPr>
        <p:sp>
          <p:nvSpPr>
            <p:cNvPr id="20" name="AutoShape 24"/>
            <p:cNvSpPr>
              <a:spLocks noChangeArrowheads="1"/>
            </p:cNvSpPr>
            <p:nvPr/>
          </p:nvSpPr>
          <p:spPr bwMode="auto">
            <a:xfrm>
              <a:off x="200" y="2832"/>
              <a:ext cx="816" cy="816"/>
            </a:xfrm>
            <a:prstGeom prst="roundRect">
              <a:avLst>
                <a:gd name="adj" fmla="val 16667"/>
              </a:avLst>
            </a:prstGeom>
            <a:solidFill>
              <a:srgbClr val="00FFCC"/>
            </a:solidFill>
            <a:ln w="12700">
              <a:solidFill>
                <a:srgbClr val="008080"/>
              </a:solidFill>
              <a:round/>
            </a:ln>
            <a:effectLst/>
          </p:spPr>
          <p:txBody>
            <a:bodyPr wrap="none" lIns="107950" tIns="53975" rIns="107950" bIns="53975" anchor="ctr"/>
            <a:lstStyle/>
            <a:p>
              <a:endParaRPr lang="en-US"/>
            </a:p>
          </p:txBody>
        </p:sp>
        <p:grpSp>
          <p:nvGrpSpPr>
            <p:cNvPr id="21" name="Group 25"/>
            <p:cNvGrpSpPr/>
            <p:nvPr/>
          </p:nvGrpSpPr>
          <p:grpSpPr bwMode="auto">
            <a:xfrm>
              <a:off x="445" y="2978"/>
              <a:ext cx="311" cy="420"/>
              <a:chOff x="3425" y="1104"/>
              <a:chExt cx="311" cy="420"/>
            </a:xfrm>
          </p:grpSpPr>
          <p:sp>
            <p:nvSpPr>
              <p:cNvPr id="23" name="Oval 26"/>
              <p:cNvSpPr>
                <a:spLocks noChangeArrowheads="1"/>
              </p:cNvSpPr>
              <p:nvPr/>
            </p:nvSpPr>
            <p:spPr bwMode="auto">
              <a:xfrm>
                <a:off x="3509" y="1104"/>
                <a:ext cx="151" cy="151"/>
              </a:xfrm>
              <a:prstGeom prst="ellipse">
                <a:avLst/>
              </a:prstGeom>
              <a:noFill/>
              <a:ln w="0">
                <a:solidFill>
                  <a:schemeClr val="bg2"/>
                </a:solidFill>
                <a:round/>
              </a:ln>
            </p:spPr>
            <p:txBody>
              <a:bodyPr/>
              <a:lstStyle/>
              <a:p>
                <a:endParaRPr lang="en-US"/>
              </a:p>
            </p:txBody>
          </p:sp>
          <p:sp>
            <p:nvSpPr>
              <p:cNvPr id="24" name="Line 27"/>
              <p:cNvSpPr>
                <a:spLocks noChangeShapeType="1"/>
              </p:cNvSpPr>
              <p:nvPr/>
            </p:nvSpPr>
            <p:spPr bwMode="auto">
              <a:xfrm>
                <a:off x="3576" y="1246"/>
                <a:ext cx="1" cy="126"/>
              </a:xfrm>
              <a:prstGeom prst="line">
                <a:avLst/>
              </a:prstGeom>
              <a:noFill/>
              <a:ln w="0">
                <a:solidFill>
                  <a:schemeClr val="bg2"/>
                </a:solidFill>
                <a:round/>
              </a:ln>
            </p:spPr>
            <p:txBody>
              <a:bodyPr/>
              <a:lstStyle/>
              <a:p>
                <a:endParaRPr lang="en-US"/>
              </a:p>
            </p:txBody>
          </p:sp>
          <p:sp>
            <p:nvSpPr>
              <p:cNvPr id="25" name="Line 28"/>
              <p:cNvSpPr>
                <a:spLocks noChangeShapeType="1"/>
              </p:cNvSpPr>
              <p:nvPr/>
            </p:nvSpPr>
            <p:spPr bwMode="auto">
              <a:xfrm>
                <a:off x="3467" y="1280"/>
                <a:ext cx="227" cy="1"/>
              </a:xfrm>
              <a:prstGeom prst="line">
                <a:avLst/>
              </a:prstGeom>
              <a:noFill/>
              <a:ln w="0">
                <a:solidFill>
                  <a:schemeClr val="bg2"/>
                </a:solidFill>
                <a:round/>
              </a:ln>
            </p:spPr>
            <p:txBody>
              <a:bodyPr/>
              <a:lstStyle/>
              <a:p>
                <a:endParaRPr lang="en-US"/>
              </a:p>
            </p:txBody>
          </p:sp>
          <p:sp>
            <p:nvSpPr>
              <p:cNvPr id="26" name="Freeform 29"/>
              <p:cNvSpPr/>
              <p:nvPr/>
            </p:nvSpPr>
            <p:spPr bwMode="auto">
              <a:xfrm>
                <a:off x="3425" y="1372"/>
                <a:ext cx="311" cy="152"/>
              </a:xfrm>
              <a:custGeom>
                <a:avLst/>
                <a:gdLst/>
                <a:ahLst/>
                <a:cxnLst>
                  <a:cxn ang="0">
                    <a:pos x="0" y="18"/>
                  </a:cxn>
                  <a:cxn ang="0">
                    <a:pos x="18" y="0"/>
                  </a:cxn>
                  <a:cxn ang="0">
                    <a:pos x="37" y="18"/>
                  </a:cxn>
                </a:cxnLst>
                <a:rect l="0" t="0" r="r" b="b"/>
                <a:pathLst>
                  <a:path w="37" h="18">
                    <a:moveTo>
                      <a:pt x="0" y="18"/>
                    </a:moveTo>
                    <a:lnTo>
                      <a:pt x="18" y="0"/>
                    </a:lnTo>
                    <a:lnTo>
                      <a:pt x="37" y="18"/>
                    </a:lnTo>
                  </a:path>
                </a:pathLst>
              </a:custGeom>
              <a:noFill/>
              <a:ln w="0">
                <a:solidFill>
                  <a:schemeClr val="bg2"/>
                </a:solidFill>
                <a:prstDash val="solid"/>
                <a:round/>
              </a:ln>
            </p:spPr>
            <p:txBody>
              <a:bodyPr/>
              <a:lstStyle/>
              <a:p>
                <a:endParaRPr lang="en-US"/>
              </a:p>
            </p:txBody>
          </p:sp>
        </p:grpSp>
        <p:sp>
          <p:nvSpPr>
            <p:cNvPr id="22" name="Rectangle 30"/>
            <p:cNvSpPr>
              <a:spLocks noChangeArrowheads="1"/>
            </p:cNvSpPr>
            <p:nvPr/>
          </p:nvSpPr>
          <p:spPr bwMode="auto">
            <a:xfrm>
              <a:off x="315" y="3456"/>
              <a:ext cx="620" cy="168"/>
            </a:xfrm>
            <a:prstGeom prst="rect">
              <a:avLst/>
            </a:prstGeom>
            <a:noFill/>
            <a:ln w="9525">
              <a:noFill/>
              <a:miter lim="800000"/>
            </a:ln>
          </p:spPr>
          <p:txBody>
            <a:bodyPr wrap="none" lIns="0" tIns="0" rIns="0" bIns="0">
              <a:spAutoFit/>
            </a:bodyPr>
            <a:lstStyle/>
            <a:p>
              <a:r>
                <a:rPr lang="en-US" sz="1400" dirty="0"/>
                <a:t>End  User</a:t>
              </a:r>
              <a:endParaRPr lang="en-US" sz="1400" dirty="0"/>
            </a:p>
          </p:txBody>
        </p:sp>
      </p:grpSp>
      <p:grpSp>
        <p:nvGrpSpPr>
          <p:cNvPr id="12" name="Group 96"/>
          <p:cNvGrpSpPr/>
          <p:nvPr/>
        </p:nvGrpSpPr>
        <p:grpSpPr bwMode="auto">
          <a:xfrm>
            <a:off x="2552452" y="5285184"/>
            <a:ext cx="1550988" cy="1047750"/>
            <a:chOff x="1693" y="1930"/>
            <a:chExt cx="977" cy="660"/>
          </a:xfrm>
        </p:grpSpPr>
        <p:sp>
          <p:nvSpPr>
            <p:cNvPr id="13" name="AutoShape 22"/>
            <p:cNvSpPr>
              <a:spLocks noChangeArrowheads="1"/>
            </p:cNvSpPr>
            <p:nvPr/>
          </p:nvSpPr>
          <p:spPr bwMode="auto">
            <a:xfrm>
              <a:off x="1693" y="1930"/>
              <a:ext cx="921" cy="660"/>
            </a:xfrm>
            <a:prstGeom prst="roundRect">
              <a:avLst>
                <a:gd name="adj" fmla="val 16667"/>
              </a:avLst>
            </a:prstGeom>
            <a:solidFill>
              <a:srgbClr val="00FFCC"/>
            </a:solidFill>
            <a:ln w="12700">
              <a:solidFill>
                <a:srgbClr val="008080"/>
              </a:solidFill>
              <a:round/>
            </a:ln>
            <a:effectLst/>
          </p:spPr>
          <p:txBody>
            <a:bodyPr wrap="none" lIns="107950" tIns="53975" rIns="107950" bIns="53975" anchor="ctr"/>
            <a:lstStyle/>
            <a:p>
              <a:endParaRPr lang="en-US"/>
            </a:p>
          </p:txBody>
        </p:sp>
        <p:grpSp>
          <p:nvGrpSpPr>
            <p:cNvPr id="14" name="Group 31"/>
            <p:cNvGrpSpPr/>
            <p:nvPr/>
          </p:nvGrpSpPr>
          <p:grpSpPr bwMode="auto">
            <a:xfrm>
              <a:off x="2027" y="2059"/>
              <a:ext cx="245" cy="346"/>
              <a:chOff x="1476" y="2980"/>
              <a:chExt cx="302" cy="428"/>
            </a:xfrm>
          </p:grpSpPr>
          <p:sp>
            <p:nvSpPr>
              <p:cNvPr id="16" name="Oval 32"/>
              <p:cNvSpPr>
                <a:spLocks noChangeArrowheads="1"/>
              </p:cNvSpPr>
              <p:nvPr/>
            </p:nvSpPr>
            <p:spPr bwMode="auto">
              <a:xfrm>
                <a:off x="1552" y="2980"/>
                <a:ext cx="151" cy="151"/>
              </a:xfrm>
              <a:prstGeom prst="ellipse">
                <a:avLst/>
              </a:prstGeom>
              <a:noFill/>
              <a:ln w="0">
                <a:solidFill>
                  <a:schemeClr val="bg2"/>
                </a:solidFill>
                <a:round/>
              </a:ln>
            </p:spPr>
            <p:txBody>
              <a:bodyPr/>
              <a:lstStyle/>
              <a:p>
                <a:endParaRPr lang="en-US"/>
              </a:p>
            </p:txBody>
          </p:sp>
          <p:sp>
            <p:nvSpPr>
              <p:cNvPr id="17" name="Line 33"/>
              <p:cNvSpPr>
                <a:spLocks noChangeShapeType="1"/>
              </p:cNvSpPr>
              <p:nvPr/>
            </p:nvSpPr>
            <p:spPr bwMode="auto">
              <a:xfrm>
                <a:off x="1627" y="3130"/>
                <a:ext cx="1" cy="126"/>
              </a:xfrm>
              <a:prstGeom prst="line">
                <a:avLst/>
              </a:prstGeom>
              <a:noFill/>
              <a:ln w="0">
                <a:solidFill>
                  <a:schemeClr val="bg2"/>
                </a:solidFill>
                <a:round/>
              </a:ln>
            </p:spPr>
            <p:txBody>
              <a:bodyPr/>
              <a:lstStyle/>
              <a:p>
                <a:endParaRPr lang="en-US"/>
              </a:p>
            </p:txBody>
          </p:sp>
          <p:sp>
            <p:nvSpPr>
              <p:cNvPr id="18" name="Line 34"/>
              <p:cNvSpPr>
                <a:spLocks noChangeShapeType="1"/>
              </p:cNvSpPr>
              <p:nvPr/>
            </p:nvSpPr>
            <p:spPr bwMode="auto">
              <a:xfrm>
                <a:off x="1518" y="3164"/>
                <a:ext cx="227" cy="0"/>
              </a:xfrm>
              <a:prstGeom prst="line">
                <a:avLst/>
              </a:prstGeom>
              <a:noFill/>
              <a:ln w="0">
                <a:solidFill>
                  <a:schemeClr val="bg2"/>
                </a:solidFill>
                <a:round/>
              </a:ln>
            </p:spPr>
            <p:txBody>
              <a:bodyPr/>
              <a:lstStyle/>
              <a:p>
                <a:endParaRPr lang="en-US"/>
              </a:p>
            </p:txBody>
          </p:sp>
          <p:sp>
            <p:nvSpPr>
              <p:cNvPr id="19" name="Freeform 35"/>
              <p:cNvSpPr/>
              <p:nvPr/>
            </p:nvSpPr>
            <p:spPr bwMode="auto">
              <a:xfrm>
                <a:off x="1476" y="3256"/>
                <a:ext cx="302" cy="152"/>
              </a:xfrm>
              <a:custGeom>
                <a:avLst/>
                <a:gdLst/>
                <a:ahLst/>
                <a:cxnLst>
                  <a:cxn ang="0">
                    <a:pos x="0" y="152"/>
                  </a:cxn>
                  <a:cxn ang="0">
                    <a:pos x="151" y="0"/>
                  </a:cxn>
                  <a:cxn ang="0">
                    <a:pos x="302" y="151"/>
                  </a:cxn>
                </a:cxnLst>
                <a:rect l="0" t="0" r="r" b="b"/>
                <a:pathLst>
                  <a:path w="302" h="152">
                    <a:moveTo>
                      <a:pt x="0" y="152"/>
                    </a:moveTo>
                    <a:lnTo>
                      <a:pt x="151" y="0"/>
                    </a:lnTo>
                    <a:lnTo>
                      <a:pt x="302" y="151"/>
                    </a:lnTo>
                  </a:path>
                </a:pathLst>
              </a:custGeom>
              <a:noFill/>
              <a:ln w="0">
                <a:solidFill>
                  <a:schemeClr val="bg2"/>
                </a:solidFill>
                <a:prstDash val="solid"/>
                <a:round/>
              </a:ln>
            </p:spPr>
            <p:txBody>
              <a:bodyPr/>
              <a:lstStyle/>
              <a:p>
                <a:endParaRPr lang="en-US"/>
              </a:p>
            </p:txBody>
          </p:sp>
        </p:grpSp>
        <p:sp>
          <p:nvSpPr>
            <p:cNvPr id="15" name="Rectangle 60"/>
            <p:cNvSpPr>
              <a:spLocks noChangeArrowheads="1"/>
            </p:cNvSpPr>
            <p:nvPr/>
          </p:nvSpPr>
          <p:spPr bwMode="auto">
            <a:xfrm>
              <a:off x="1795" y="2444"/>
              <a:ext cx="875" cy="136"/>
            </a:xfrm>
            <a:prstGeom prst="rect">
              <a:avLst/>
            </a:prstGeom>
            <a:noFill/>
            <a:ln w="9525">
              <a:noFill/>
              <a:miter lim="800000"/>
            </a:ln>
          </p:spPr>
          <p:txBody>
            <a:bodyPr lIns="0" tIns="0" rIns="0" bIns="0">
              <a:spAutoFit/>
            </a:bodyPr>
            <a:lstStyle/>
            <a:p>
              <a:r>
                <a:rPr lang="en-US" sz="1400" dirty="0"/>
                <a:t>Domain Expert</a:t>
              </a:r>
              <a:endParaRPr lang="en-US" sz="1400" dirty="0"/>
            </a:p>
          </p:txBody>
        </p:sp>
      </p:grpSp>
      <p:grpSp>
        <p:nvGrpSpPr>
          <p:cNvPr id="27" name="Group 82"/>
          <p:cNvGrpSpPr/>
          <p:nvPr/>
        </p:nvGrpSpPr>
        <p:grpSpPr bwMode="auto">
          <a:xfrm>
            <a:off x="5917952" y="5267722"/>
            <a:ext cx="1122362" cy="1079500"/>
            <a:chOff x="4712" y="2726"/>
            <a:chExt cx="848" cy="816"/>
          </a:xfrm>
        </p:grpSpPr>
        <p:sp>
          <p:nvSpPr>
            <p:cNvPr id="28" name="AutoShape 4"/>
            <p:cNvSpPr>
              <a:spLocks noChangeArrowheads="1"/>
            </p:cNvSpPr>
            <p:nvPr/>
          </p:nvSpPr>
          <p:spPr bwMode="auto">
            <a:xfrm>
              <a:off x="4712" y="2726"/>
              <a:ext cx="848" cy="816"/>
            </a:xfrm>
            <a:prstGeom prst="roundRect">
              <a:avLst>
                <a:gd name="adj" fmla="val 16667"/>
              </a:avLst>
            </a:prstGeom>
            <a:solidFill>
              <a:srgbClr val="99CCFF"/>
            </a:solidFill>
            <a:ln w="12700">
              <a:solidFill>
                <a:srgbClr val="003399"/>
              </a:solidFill>
              <a:round/>
            </a:ln>
            <a:effectLst/>
          </p:spPr>
          <p:txBody>
            <a:bodyPr wrap="none" lIns="107950" tIns="53975" rIns="107950" bIns="53975" anchor="ctr"/>
            <a:lstStyle/>
            <a:p>
              <a:endParaRPr lang="en-US"/>
            </a:p>
          </p:txBody>
        </p:sp>
        <p:grpSp>
          <p:nvGrpSpPr>
            <p:cNvPr id="29" name="Group 48"/>
            <p:cNvGrpSpPr/>
            <p:nvPr/>
          </p:nvGrpSpPr>
          <p:grpSpPr bwMode="auto">
            <a:xfrm>
              <a:off x="4792" y="2806"/>
              <a:ext cx="672" cy="672"/>
              <a:chOff x="4752" y="2832"/>
              <a:chExt cx="480" cy="480"/>
            </a:xfrm>
          </p:grpSpPr>
          <p:sp>
            <p:nvSpPr>
              <p:cNvPr id="30" name="AutoShape 49"/>
              <p:cNvSpPr>
                <a:spLocks noChangeArrowheads="1"/>
              </p:cNvSpPr>
              <p:nvPr/>
            </p:nvSpPr>
            <p:spPr bwMode="auto">
              <a:xfrm>
                <a:off x="4752" y="3120"/>
                <a:ext cx="265" cy="119"/>
              </a:xfrm>
              <a:prstGeom prst="roundRect">
                <a:avLst>
                  <a:gd name="adj" fmla="val 16667"/>
                </a:avLst>
              </a:prstGeom>
              <a:solidFill>
                <a:srgbClr val="FFFFCC"/>
              </a:solidFill>
              <a:ln w="0">
                <a:solidFill>
                  <a:srgbClr val="990033"/>
                </a:solidFill>
                <a:round/>
              </a:ln>
            </p:spPr>
            <p:txBody>
              <a:bodyPr/>
              <a:lstStyle/>
              <a:p>
                <a:endParaRPr lang="en-US"/>
              </a:p>
            </p:txBody>
          </p:sp>
          <p:grpSp>
            <p:nvGrpSpPr>
              <p:cNvPr id="31" name="Group 50"/>
              <p:cNvGrpSpPr/>
              <p:nvPr/>
            </p:nvGrpSpPr>
            <p:grpSpPr bwMode="auto">
              <a:xfrm>
                <a:off x="4797" y="2832"/>
                <a:ext cx="435" cy="346"/>
                <a:chOff x="2784" y="658"/>
                <a:chExt cx="1334" cy="1058"/>
              </a:xfrm>
            </p:grpSpPr>
            <p:sp>
              <p:nvSpPr>
                <p:cNvPr id="37" name="Rectangle 51"/>
                <p:cNvSpPr>
                  <a:spLocks noChangeArrowheads="1"/>
                </p:cNvSpPr>
                <p:nvPr/>
              </p:nvSpPr>
              <p:spPr bwMode="auto">
                <a:xfrm>
                  <a:off x="2784" y="912"/>
                  <a:ext cx="1334" cy="804"/>
                </a:xfrm>
                <a:prstGeom prst="rect">
                  <a:avLst/>
                </a:prstGeom>
                <a:solidFill>
                  <a:srgbClr val="FFFFCC"/>
                </a:solidFill>
                <a:ln w="0">
                  <a:solidFill>
                    <a:srgbClr val="000000"/>
                  </a:solidFill>
                  <a:miter lim="800000"/>
                </a:ln>
              </p:spPr>
              <p:txBody>
                <a:bodyPr/>
                <a:lstStyle/>
                <a:p>
                  <a:endParaRPr lang="en-US"/>
                </a:p>
              </p:txBody>
            </p:sp>
            <p:sp>
              <p:nvSpPr>
                <p:cNvPr id="38" name="Rectangle 52"/>
                <p:cNvSpPr>
                  <a:spLocks noChangeArrowheads="1"/>
                </p:cNvSpPr>
                <p:nvPr/>
              </p:nvSpPr>
              <p:spPr bwMode="auto">
                <a:xfrm>
                  <a:off x="2784" y="658"/>
                  <a:ext cx="534" cy="254"/>
                </a:xfrm>
                <a:prstGeom prst="rect">
                  <a:avLst/>
                </a:prstGeom>
                <a:solidFill>
                  <a:srgbClr val="FFFFCC"/>
                </a:solidFill>
                <a:ln w="9525">
                  <a:noFill/>
                  <a:miter lim="800000"/>
                </a:ln>
              </p:spPr>
              <p:txBody>
                <a:bodyPr/>
                <a:lstStyle/>
                <a:p>
                  <a:endParaRPr lang="en-US"/>
                </a:p>
              </p:txBody>
            </p:sp>
            <p:sp>
              <p:nvSpPr>
                <p:cNvPr id="39" name="Rectangle 53"/>
                <p:cNvSpPr>
                  <a:spLocks noChangeArrowheads="1"/>
                </p:cNvSpPr>
                <p:nvPr/>
              </p:nvSpPr>
              <p:spPr bwMode="auto">
                <a:xfrm>
                  <a:off x="2784" y="658"/>
                  <a:ext cx="534" cy="254"/>
                </a:xfrm>
                <a:prstGeom prst="rect">
                  <a:avLst/>
                </a:prstGeom>
                <a:noFill/>
                <a:ln w="0">
                  <a:solidFill>
                    <a:srgbClr val="000000"/>
                  </a:solidFill>
                  <a:miter lim="800000"/>
                </a:ln>
              </p:spPr>
              <p:txBody>
                <a:bodyPr/>
                <a:lstStyle/>
                <a:p>
                  <a:endParaRPr lang="en-US"/>
                </a:p>
              </p:txBody>
            </p:sp>
          </p:grpSp>
          <p:sp>
            <p:nvSpPr>
              <p:cNvPr id="32" name="Freeform 54"/>
              <p:cNvSpPr/>
              <p:nvPr/>
            </p:nvSpPr>
            <p:spPr bwMode="auto">
              <a:xfrm>
                <a:off x="4752" y="2976"/>
                <a:ext cx="295" cy="89"/>
              </a:xfrm>
              <a:custGeom>
                <a:avLst/>
                <a:gdLst/>
                <a:ahLst/>
                <a:cxnLst>
                  <a:cxn ang="0">
                    <a:pos x="71" y="0"/>
                  </a:cxn>
                  <a:cxn ang="0">
                    <a:pos x="64" y="0"/>
                  </a:cxn>
                  <a:cxn ang="0">
                    <a:pos x="50" y="20"/>
                  </a:cxn>
                  <a:cxn ang="0">
                    <a:pos x="28" y="41"/>
                  </a:cxn>
                  <a:cxn ang="0">
                    <a:pos x="14" y="69"/>
                  </a:cxn>
                  <a:cxn ang="0">
                    <a:pos x="0" y="104"/>
                  </a:cxn>
                  <a:cxn ang="0">
                    <a:pos x="0" y="145"/>
                  </a:cxn>
                  <a:cxn ang="0">
                    <a:pos x="28" y="187"/>
                  </a:cxn>
                  <a:cxn ang="0">
                    <a:pos x="42" y="208"/>
                  </a:cxn>
                  <a:cxn ang="0">
                    <a:pos x="71" y="228"/>
                  </a:cxn>
                  <a:cxn ang="0">
                    <a:pos x="687" y="228"/>
                  </a:cxn>
                  <a:cxn ang="0">
                    <a:pos x="694" y="222"/>
                  </a:cxn>
                  <a:cxn ang="0">
                    <a:pos x="715" y="208"/>
                  </a:cxn>
                  <a:cxn ang="0">
                    <a:pos x="729" y="187"/>
                  </a:cxn>
                  <a:cxn ang="0">
                    <a:pos x="750" y="159"/>
                  </a:cxn>
                  <a:cxn ang="0">
                    <a:pos x="758" y="124"/>
                  </a:cxn>
                  <a:cxn ang="0">
                    <a:pos x="758" y="83"/>
                  </a:cxn>
                  <a:cxn ang="0">
                    <a:pos x="736" y="41"/>
                  </a:cxn>
                  <a:cxn ang="0">
                    <a:pos x="715" y="20"/>
                  </a:cxn>
                  <a:cxn ang="0">
                    <a:pos x="687" y="0"/>
                  </a:cxn>
                  <a:cxn ang="0">
                    <a:pos x="71" y="0"/>
                  </a:cxn>
                </a:cxnLst>
                <a:rect l="0" t="0" r="r" b="b"/>
                <a:pathLst>
                  <a:path w="758" h="228">
                    <a:moveTo>
                      <a:pt x="71" y="0"/>
                    </a:moveTo>
                    <a:lnTo>
                      <a:pt x="64" y="0"/>
                    </a:lnTo>
                    <a:lnTo>
                      <a:pt x="50" y="20"/>
                    </a:lnTo>
                    <a:lnTo>
                      <a:pt x="28" y="41"/>
                    </a:lnTo>
                    <a:lnTo>
                      <a:pt x="14" y="69"/>
                    </a:lnTo>
                    <a:lnTo>
                      <a:pt x="0" y="104"/>
                    </a:lnTo>
                    <a:lnTo>
                      <a:pt x="0" y="145"/>
                    </a:lnTo>
                    <a:lnTo>
                      <a:pt x="28" y="187"/>
                    </a:lnTo>
                    <a:lnTo>
                      <a:pt x="42" y="208"/>
                    </a:lnTo>
                    <a:lnTo>
                      <a:pt x="71" y="228"/>
                    </a:lnTo>
                    <a:lnTo>
                      <a:pt x="687" y="228"/>
                    </a:lnTo>
                    <a:lnTo>
                      <a:pt x="694" y="222"/>
                    </a:lnTo>
                    <a:lnTo>
                      <a:pt x="715" y="208"/>
                    </a:lnTo>
                    <a:lnTo>
                      <a:pt x="729" y="187"/>
                    </a:lnTo>
                    <a:lnTo>
                      <a:pt x="750" y="159"/>
                    </a:lnTo>
                    <a:lnTo>
                      <a:pt x="758" y="124"/>
                    </a:lnTo>
                    <a:lnTo>
                      <a:pt x="758" y="83"/>
                    </a:lnTo>
                    <a:lnTo>
                      <a:pt x="736" y="41"/>
                    </a:lnTo>
                    <a:lnTo>
                      <a:pt x="715" y="20"/>
                    </a:lnTo>
                    <a:lnTo>
                      <a:pt x="687" y="0"/>
                    </a:lnTo>
                    <a:lnTo>
                      <a:pt x="71" y="0"/>
                    </a:lnTo>
                    <a:close/>
                  </a:path>
                </a:pathLst>
              </a:custGeom>
              <a:solidFill>
                <a:srgbClr val="FFFFCC"/>
              </a:solidFill>
              <a:ln w="0">
                <a:solidFill>
                  <a:srgbClr val="8A0E5E"/>
                </a:solidFill>
                <a:prstDash val="solid"/>
                <a:round/>
              </a:ln>
            </p:spPr>
            <p:txBody>
              <a:bodyPr/>
              <a:lstStyle/>
              <a:p>
                <a:endParaRPr lang="en-US"/>
              </a:p>
            </p:txBody>
          </p:sp>
          <p:grpSp>
            <p:nvGrpSpPr>
              <p:cNvPr id="33" name="Group 55"/>
              <p:cNvGrpSpPr/>
              <p:nvPr/>
            </p:nvGrpSpPr>
            <p:grpSpPr bwMode="auto">
              <a:xfrm>
                <a:off x="4944" y="3139"/>
                <a:ext cx="251" cy="173"/>
                <a:chOff x="4562" y="1106"/>
                <a:chExt cx="497" cy="342"/>
              </a:xfrm>
            </p:grpSpPr>
            <p:sp>
              <p:nvSpPr>
                <p:cNvPr id="34" name="Rectangle 56"/>
                <p:cNvSpPr>
                  <a:spLocks noChangeArrowheads="1"/>
                </p:cNvSpPr>
                <p:nvPr/>
              </p:nvSpPr>
              <p:spPr bwMode="auto">
                <a:xfrm>
                  <a:off x="4562" y="1106"/>
                  <a:ext cx="497" cy="342"/>
                </a:xfrm>
                <a:prstGeom prst="rect">
                  <a:avLst/>
                </a:prstGeom>
                <a:solidFill>
                  <a:srgbClr val="FFFFCC"/>
                </a:solidFill>
                <a:ln w="0">
                  <a:solidFill>
                    <a:srgbClr val="990033"/>
                  </a:solidFill>
                  <a:miter lim="800000"/>
                </a:ln>
              </p:spPr>
              <p:txBody>
                <a:bodyPr/>
                <a:lstStyle/>
                <a:p>
                  <a:endParaRPr lang="en-US"/>
                </a:p>
              </p:txBody>
            </p:sp>
            <p:sp>
              <p:nvSpPr>
                <p:cNvPr id="35" name="Rectangle 57"/>
                <p:cNvSpPr>
                  <a:spLocks noChangeArrowheads="1"/>
                </p:cNvSpPr>
                <p:nvPr/>
              </p:nvSpPr>
              <p:spPr bwMode="auto">
                <a:xfrm>
                  <a:off x="4562" y="1286"/>
                  <a:ext cx="497" cy="162"/>
                </a:xfrm>
                <a:prstGeom prst="rect">
                  <a:avLst/>
                </a:prstGeom>
                <a:noFill/>
                <a:ln w="0">
                  <a:solidFill>
                    <a:srgbClr val="990033"/>
                  </a:solidFill>
                  <a:miter lim="800000"/>
                </a:ln>
              </p:spPr>
              <p:txBody>
                <a:bodyPr/>
                <a:lstStyle/>
                <a:p>
                  <a:endParaRPr lang="en-US"/>
                </a:p>
              </p:txBody>
            </p:sp>
            <p:sp>
              <p:nvSpPr>
                <p:cNvPr id="36" name="Rectangle 58"/>
                <p:cNvSpPr>
                  <a:spLocks noChangeArrowheads="1"/>
                </p:cNvSpPr>
                <p:nvPr/>
              </p:nvSpPr>
              <p:spPr bwMode="auto">
                <a:xfrm>
                  <a:off x="4562" y="1354"/>
                  <a:ext cx="497" cy="94"/>
                </a:xfrm>
                <a:prstGeom prst="rect">
                  <a:avLst/>
                </a:prstGeom>
                <a:noFill/>
                <a:ln w="0">
                  <a:solidFill>
                    <a:srgbClr val="990033"/>
                  </a:solidFill>
                  <a:miter lim="800000"/>
                </a:ln>
              </p:spPr>
              <p:txBody>
                <a:bodyPr/>
                <a:lstStyle/>
                <a:p>
                  <a:endParaRPr lang="en-US"/>
                </a:p>
              </p:txBody>
            </p:sp>
          </p:grpSp>
        </p:grpSp>
      </p:grpSp>
      <p:grpSp>
        <p:nvGrpSpPr>
          <p:cNvPr id="40" name="Group 81"/>
          <p:cNvGrpSpPr/>
          <p:nvPr/>
        </p:nvGrpSpPr>
        <p:grpSpPr bwMode="auto">
          <a:xfrm>
            <a:off x="4627314" y="5277247"/>
            <a:ext cx="1079500" cy="1079500"/>
            <a:chOff x="3768" y="2734"/>
            <a:chExt cx="816" cy="816"/>
          </a:xfrm>
        </p:grpSpPr>
        <p:sp>
          <p:nvSpPr>
            <p:cNvPr id="41" name="AutoShape 6"/>
            <p:cNvSpPr>
              <a:spLocks noChangeArrowheads="1"/>
            </p:cNvSpPr>
            <p:nvPr/>
          </p:nvSpPr>
          <p:spPr bwMode="auto">
            <a:xfrm>
              <a:off x="3768" y="2734"/>
              <a:ext cx="816" cy="816"/>
            </a:xfrm>
            <a:prstGeom prst="roundRect">
              <a:avLst>
                <a:gd name="adj" fmla="val 16667"/>
              </a:avLst>
            </a:prstGeom>
            <a:solidFill>
              <a:srgbClr val="99CCFF"/>
            </a:solidFill>
            <a:ln w="12700">
              <a:solidFill>
                <a:srgbClr val="003399"/>
              </a:solidFill>
              <a:round/>
            </a:ln>
            <a:effectLst/>
          </p:spPr>
          <p:txBody>
            <a:bodyPr wrap="none" lIns="107950" tIns="53975" rIns="107950" bIns="53975" anchor="ctr"/>
            <a:lstStyle/>
            <a:p>
              <a:endParaRPr lang="en-US"/>
            </a:p>
          </p:txBody>
        </p:sp>
        <p:sp>
          <p:nvSpPr>
            <p:cNvPr id="42" name="Rectangle 61"/>
            <p:cNvSpPr>
              <a:spLocks noChangeArrowheads="1"/>
            </p:cNvSpPr>
            <p:nvPr/>
          </p:nvSpPr>
          <p:spPr bwMode="auto">
            <a:xfrm>
              <a:off x="4016" y="3358"/>
              <a:ext cx="354" cy="163"/>
            </a:xfrm>
            <a:prstGeom prst="rect">
              <a:avLst/>
            </a:prstGeom>
            <a:noFill/>
            <a:ln w="9525">
              <a:noFill/>
              <a:miter lim="800000"/>
            </a:ln>
          </p:spPr>
          <p:txBody>
            <a:bodyPr wrap="none" lIns="0" tIns="0" rIns="0" bIns="0">
              <a:spAutoFit/>
            </a:bodyPr>
            <a:lstStyle/>
            <a:p>
              <a:r>
                <a:rPr lang="en-US" sz="1400" dirty="0"/>
                <a:t>Users</a:t>
              </a:r>
              <a:endParaRPr lang="en-US" sz="1400" dirty="0"/>
            </a:p>
          </p:txBody>
        </p:sp>
        <p:grpSp>
          <p:nvGrpSpPr>
            <p:cNvPr id="43" name="Group 62"/>
            <p:cNvGrpSpPr/>
            <p:nvPr/>
          </p:nvGrpSpPr>
          <p:grpSpPr bwMode="auto">
            <a:xfrm>
              <a:off x="3869" y="2810"/>
              <a:ext cx="615" cy="493"/>
              <a:chOff x="3869" y="2786"/>
              <a:chExt cx="615" cy="493"/>
            </a:xfrm>
          </p:grpSpPr>
          <p:grpSp>
            <p:nvGrpSpPr>
              <p:cNvPr id="44" name="Group 63"/>
              <p:cNvGrpSpPr/>
              <p:nvPr/>
            </p:nvGrpSpPr>
            <p:grpSpPr bwMode="auto">
              <a:xfrm>
                <a:off x="4077" y="2786"/>
                <a:ext cx="199" cy="269"/>
                <a:chOff x="3425" y="1104"/>
                <a:chExt cx="311" cy="420"/>
              </a:xfrm>
            </p:grpSpPr>
            <p:sp>
              <p:nvSpPr>
                <p:cNvPr id="55" name="Oval 64"/>
                <p:cNvSpPr>
                  <a:spLocks noChangeArrowheads="1"/>
                </p:cNvSpPr>
                <p:nvPr/>
              </p:nvSpPr>
              <p:spPr bwMode="auto">
                <a:xfrm>
                  <a:off x="3509" y="1104"/>
                  <a:ext cx="151" cy="151"/>
                </a:xfrm>
                <a:prstGeom prst="ellipse">
                  <a:avLst/>
                </a:prstGeom>
                <a:noFill/>
                <a:ln w="0">
                  <a:solidFill>
                    <a:schemeClr val="bg2"/>
                  </a:solidFill>
                  <a:round/>
                </a:ln>
              </p:spPr>
              <p:txBody>
                <a:bodyPr/>
                <a:lstStyle/>
                <a:p>
                  <a:endParaRPr lang="en-US"/>
                </a:p>
              </p:txBody>
            </p:sp>
            <p:sp>
              <p:nvSpPr>
                <p:cNvPr id="56" name="Line 65"/>
                <p:cNvSpPr>
                  <a:spLocks noChangeShapeType="1"/>
                </p:cNvSpPr>
                <p:nvPr/>
              </p:nvSpPr>
              <p:spPr bwMode="auto">
                <a:xfrm>
                  <a:off x="3576" y="1246"/>
                  <a:ext cx="1" cy="126"/>
                </a:xfrm>
                <a:prstGeom prst="line">
                  <a:avLst/>
                </a:prstGeom>
                <a:noFill/>
                <a:ln w="0">
                  <a:solidFill>
                    <a:schemeClr val="bg2"/>
                  </a:solidFill>
                  <a:round/>
                </a:ln>
              </p:spPr>
              <p:txBody>
                <a:bodyPr/>
                <a:lstStyle/>
                <a:p>
                  <a:endParaRPr lang="en-US"/>
                </a:p>
              </p:txBody>
            </p:sp>
            <p:sp>
              <p:nvSpPr>
                <p:cNvPr id="57" name="Line 66"/>
                <p:cNvSpPr>
                  <a:spLocks noChangeShapeType="1"/>
                </p:cNvSpPr>
                <p:nvPr/>
              </p:nvSpPr>
              <p:spPr bwMode="auto">
                <a:xfrm>
                  <a:off x="3467" y="1280"/>
                  <a:ext cx="227" cy="1"/>
                </a:xfrm>
                <a:prstGeom prst="line">
                  <a:avLst/>
                </a:prstGeom>
                <a:noFill/>
                <a:ln w="0">
                  <a:solidFill>
                    <a:schemeClr val="bg2"/>
                  </a:solidFill>
                  <a:round/>
                </a:ln>
              </p:spPr>
              <p:txBody>
                <a:bodyPr/>
                <a:lstStyle/>
                <a:p>
                  <a:endParaRPr lang="en-US"/>
                </a:p>
              </p:txBody>
            </p:sp>
            <p:sp>
              <p:nvSpPr>
                <p:cNvPr id="58" name="Freeform 67"/>
                <p:cNvSpPr/>
                <p:nvPr/>
              </p:nvSpPr>
              <p:spPr bwMode="auto">
                <a:xfrm>
                  <a:off x="3425" y="1372"/>
                  <a:ext cx="311" cy="152"/>
                </a:xfrm>
                <a:custGeom>
                  <a:avLst/>
                  <a:gdLst/>
                  <a:ahLst/>
                  <a:cxnLst>
                    <a:cxn ang="0">
                      <a:pos x="0" y="18"/>
                    </a:cxn>
                    <a:cxn ang="0">
                      <a:pos x="18" y="0"/>
                    </a:cxn>
                    <a:cxn ang="0">
                      <a:pos x="37" y="18"/>
                    </a:cxn>
                  </a:cxnLst>
                  <a:rect l="0" t="0" r="r" b="b"/>
                  <a:pathLst>
                    <a:path w="37" h="18">
                      <a:moveTo>
                        <a:pt x="0" y="18"/>
                      </a:moveTo>
                      <a:lnTo>
                        <a:pt x="18" y="0"/>
                      </a:lnTo>
                      <a:lnTo>
                        <a:pt x="37" y="18"/>
                      </a:lnTo>
                    </a:path>
                  </a:pathLst>
                </a:custGeom>
                <a:noFill/>
                <a:ln w="0">
                  <a:solidFill>
                    <a:schemeClr val="bg2"/>
                  </a:solidFill>
                  <a:prstDash val="solid"/>
                  <a:round/>
                </a:ln>
              </p:spPr>
              <p:txBody>
                <a:bodyPr/>
                <a:lstStyle/>
                <a:p>
                  <a:endParaRPr lang="en-US"/>
                </a:p>
              </p:txBody>
            </p:sp>
          </p:grpSp>
          <p:grpSp>
            <p:nvGrpSpPr>
              <p:cNvPr id="45" name="Group 68"/>
              <p:cNvGrpSpPr/>
              <p:nvPr/>
            </p:nvGrpSpPr>
            <p:grpSpPr bwMode="auto">
              <a:xfrm>
                <a:off x="4285" y="3010"/>
                <a:ext cx="199" cy="269"/>
                <a:chOff x="3425" y="1104"/>
                <a:chExt cx="311" cy="420"/>
              </a:xfrm>
            </p:grpSpPr>
            <p:sp>
              <p:nvSpPr>
                <p:cNvPr id="51" name="Oval 69"/>
                <p:cNvSpPr>
                  <a:spLocks noChangeArrowheads="1"/>
                </p:cNvSpPr>
                <p:nvPr/>
              </p:nvSpPr>
              <p:spPr bwMode="auto">
                <a:xfrm>
                  <a:off x="3509" y="1104"/>
                  <a:ext cx="151" cy="151"/>
                </a:xfrm>
                <a:prstGeom prst="ellipse">
                  <a:avLst/>
                </a:prstGeom>
                <a:noFill/>
                <a:ln w="0">
                  <a:solidFill>
                    <a:schemeClr val="bg2"/>
                  </a:solidFill>
                  <a:round/>
                </a:ln>
              </p:spPr>
              <p:txBody>
                <a:bodyPr/>
                <a:lstStyle/>
                <a:p>
                  <a:endParaRPr lang="en-US"/>
                </a:p>
              </p:txBody>
            </p:sp>
            <p:sp>
              <p:nvSpPr>
                <p:cNvPr id="52" name="Line 70"/>
                <p:cNvSpPr>
                  <a:spLocks noChangeShapeType="1"/>
                </p:cNvSpPr>
                <p:nvPr/>
              </p:nvSpPr>
              <p:spPr bwMode="auto">
                <a:xfrm>
                  <a:off x="3576" y="1246"/>
                  <a:ext cx="1" cy="126"/>
                </a:xfrm>
                <a:prstGeom prst="line">
                  <a:avLst/>
                </a:prstGeom>
                <a:noFill/>
                <a:ln w="0">
                  <a:solidFill>
                    <a:schemeClr val="bg2"/>
                  </a:solidFill>
                  <a:round/>
                </a:ln>
              </p:spPr>
              <p:txBody>
                <a:bodyPr/>
                <a:lstStyle/>
                <a:p>
                  <a:endParaRPr lang="en-US"/>
                </a:p>
              </p:txBody>
            </p:sp>
            <p:sp>
              <p:nvSpPr>
                <p:cNvPr id="53" name="Line 71"/>
                <p:cNvSpPr>
                  <a:spLocks noChangeShapeType="1"/>
                </p:cNvSpPr>
                <p:nvPr/>
              </p:nvSpPr>
              <p:spPr bwMode="auto">
                <a:xfrm>
                  <a:off x="3467" y="1280"/>
                  <a:ext cx="227" cy="1"/>
                </a:xfrm>
                <a:prstGeom prst="line">
                  <a:avLst/>
                </a:prstGeom>
                <a:noFill/>
                <a:ln w="0">
                  <a:solidFill>
                    <a:schemeClr val="bg2"/>
                  </a:solidFill>
                  <a:round/>
                </a:ln>
              </p:spPr>
              <p:txBody>
                <a:bodyPr/>
                <a:lstStyle/>
                <a:p>
                  <a:endParaRPr lang="en-US"/>
                </a:p>
              </p:txBody>
            </p:sp>
            <p:sp>
              <p:nvSpPr>
                <p:cNvPr id="54" name="Freeform 72"/>
                <p:cNvSpPr/>
                <p:nvPr/>
              </p:nvSpPr>
              <p:spPr bwMode="auto">
                <a:xfrm>
                  <a:off x="3425" y="1372"/>
                  <a:ext cx="311" cy="152"/>
                </a:xfrm>
                <a:custGeom>
                  <a:avLst/>
                  <a:gdLst/>
                  <a:ahLst/>
                  <a:cxnLst>
                    <a:cxn ang="0">
                      <a:pos x="0" y="18"/>
                    </a:cxn>
                    <a:cxn ang="0">
                      <a:pos x="18" y="0"/>
                    </a:cxn>
                    <a:cxn ang="0">
                      <a:pos x="37" y="18"/>
                    </a:cxn>
                  </a:cxnLst>
                  <a:rect l="0" t="0" r="r" b="b"/>
                  <a:pathLst>
                    <a:path w="37" h="18">
                      <a:moveTo>
                        <a:pt x="0" y="18"/>
                      </a:moveTo>
                      <a:lnTo>
                        <a:pt x="18" y="0"/>
                      </a:lnTo>
                      <a:lnTo>
                        <a:pt x="37" y="18"/>
                      </a:lnTo>
                    </a:path>
                  </a:pathLst>
                </a:custGeom>
                <a:noFill/>
                <a:ln w="0">
                  <a:solidFill>
                    <a:schemeClr val="bg2"/>
                  </a:solidFill>
                  <a:prstDash val="solid"/>
                  <a:round/>
                </a:ln>
              </p:spPr>
              <p:txBody>
                <a:bodyPr/>
                <a:lstStyle/>
                <a:p>
                  <a:endParaRPr lang="en-US"/>
                </a:p>
              </p:txBody>
            </p:sp>
          </p:grpSp>
          <p:grpSp>
            <p:nvGrpSpPr>
              <p:cNvPr id="46" name="Group 73"/>
              <p:cNvGrpSpPr/>
              <p:nvPr/>
            </p:nvGrpSpPr>
            <p:grpSpPr bwMode="auto">
              <a:xfrm>
                <a:off x="3869" y="3010"/>
                <a:ext cx="199" cy="269"/>
                <a:chOff x="3425" y="1104"/>
                <a:chExt cx="311" cy="420"/>
              </a:xfrm>
            </p:grpSpPr>
            <p:sp>
              <p:nvSpPr>
                <p:cNvPr id="47" name="Oval 74"/>
                <p:cNvSpPr>
                  <a:spLocks noChangeArrowheads="1"/>
                </p:cNvSpPr>
                <p:nvPr/>
              </p:nvSpPr>
              <p:spPr bwMode="auto">
                <a:xfrm>
                  <a:off x="3509" y="1104"/>
                  <a:ext cx="151" cy="151"/>
                </a:xfrm>
                <a:prstGeom prst="ellipse">
                  <a:avLst/>
                </a:prstGeom>
                <a:noFill/>
                <a:ln w="0">
                  <a:solidFill>
                    <a:schemeClr val="bg2"/>
                  </a:solidFill>
                  <a:round/>
                </a:ln>
              </p:spPr>
              <p:txBody>
                <a:bodyPr/>
                <a:lstStyle/>
                <a:p>
                  <a:endParaRPr lang="en-US"/>
                </a:p>
              </p:txBody>
            </p:sp>
            <p:sp>
              <p:nvSpPr>
                <p:cNvPr id="48" name="Line 75"/>
                <p:cNvSpPr>
                  <a:spLocks noChangeShapeType="1"/>
                </p:cNvSpPr>
                <p:nvPr/>
              </p:nvSpPr>
              <p:spPr bwMode="auto">
                <a:xfrm>
                  <a:off x="3576" y="1246"/>
                  <a:ext cx="1" cy="126"/>
                </a:xfrm>
                <a:prstGeom prst="line">
                  <a:avLst/>
                </a:prstGeom>
                <a:noFill/>
                <a:ln w="0">
                  <a:solidFill>
                    <a:schemeClr val="bg2"/>
                  </a:solidFill>
                  <a:round/>
                </a:ln>
              </p:spPr>
              <p:txBody>
                <a:bodyPr/>
                <a:lstStyle/>
                <a:p>
                  <a:endParaRPr lang="en-US"/>
                </a:p>
              </p:txBody>
            </p:sp>
            <p:sp>
              <p:nvSpPr>
                <p:cNvPr id="49" name="Line 76"/>
                <p:cNvSpPr>
                  <a:spLocks noChangeShapeType="1"/>
                </p:cNvSpPr>
                <p:nvPr/>
              </p:nvSpPr>
              <p:spPr bwMode="auto">
                <a:xfrm>
                  <a:off x="3467" y="1280"/>
                  <a:ext cx="227" cy="1"/>
                </a:xfrm>
                <a:prstGeom prst="line">
                  <a:avLst/>
                </a:prstGeom>
                <a:noFill/>
                <a:ln w="0">
                  <a:solidFill>
                    <a:schemeClr val="bg2"/>
                  </a:solidFill>
                  <a:round/>
                </a:ln>
              </p:spPr>
              <p:txBody>
                <a:bodyPr/>
                <a:lstStyle/>
                <a:p>
                  <a:endParaRPr lang="en-US"/>
                </a:p>
              </p:txBody>
            </p:sp>
            <p:sp>
              <p:nvSpPr>
                <p:cNvPr id="50" name="Freeform 77"/>
                <p:cNvSpPr/>
                <p:nvPr/>
              </p:nvSpPr>
              <p:spPr bwMode="auto">
                <a:xfrm>
                  <a:off x="3425" y="1372"/>
                  <a:ext cx="311" cy="152"/>
                </a:xfrm>
                <a:custGeom>
                  <a:avLst/>
                  <a:gdLst/>
                  <a:ahLst/>
                  <a:cxnLst>
                    <a:cxn ang="0">
                      <a:pos x="0" y="18"/>
                    </a:cxn>
                    <a:cxn ang="0">
                      <a:pos x="18" y="0"/>
                    </a:cxn>
                    <a:cxn ang="0">
                      <a:pos x="37" y="18"/>
                    </a:cxn>
                  </a:cxnLst>
                  <a:rect l="0" t="0" r="r" b="b"/>
                  <a:pathLst>
                    <a:path w="37" h="18">
                      <a:moveTo>
                        <a:pt x="0" y="18"/>
                      </a:moveTo>
                      <a:lnTo>
                        <a:pt x="18" y="0"/>
                      </a:lnTo>
                      <a:lnTo>
                        <a:pt x="37" y="18"/>
                      </a:lnTo>
                    </a:path>
                  </a:pathLst>
                </a:custGeom>
                <a:noFill/>
                <a:ln w="0">
                  <a:solidFill>
                    <a:schemeClr val="bg2"/>
                  </a:solidFill>
                  <a:prstDash val="solid"/>
                  <a:round/>
                </a:ln>
              </p:spPr>
              <p:txBody>
                <a:bodyPr/>
                <a:lstStyle/>
                <a:p>
                  <a:endParaRPr lang="en-US"/>
                </a:p>
              </p:txBody>
            </p:sp>
          </p:grpSp>
        </p:grpSp>
      </p:grpSp>
      <p:sp>
        <p:nvSpPr>
          <p:cNvPr id="59" name="AutoShape 87"/>
          <p:cNvSpPr>
            <a:spLocks noChangeArrowheads="1"/>
          </p:cNvSpPr>
          <p:nvPr/>
        </p:nvSpPr>
        <p:spPr bwMode="auto">
          <a:xfrm>
            <a:off x="4500314" y="5145484"/>
            <a:ext cx="2667000" cy="1333500"/>
          </a:xfrm>
          <a:prstGeom prst="roundRect">
            <a:avLst>
              <a:gd name="adj" fmla="val 16667"/>
            </a:avLst>
          </a:prstGeom>
          <a:noFill/>
          <a:ln w="28575">
            <a:solidFill>
              <a:schemeClr val="tx1"/>
            </a:solidFill>
            <a:round/>
          </a:ln>
          <a:effectLst/>
        </p:spPr>
        <p:txBody>
          <a:bodyPr wrap="none" lIns="107950" tIns="53975" rIns="107950" bIns="53975" anchor="ctr"/>
          <a:lstStyle/>
          <a:p>
            <a:endParaRPr lang="en-US"/>
          </a:p>
        </p:txBody>
      </p:sp>
      <p:sp>
        <p:nvSpPr>
          <p:cNvPr id="60" name="Text Box 99"/>
          <p:cNvSpPr txBox="1">
            <a:spLocks noChangeArrowheads="1"/>
          </p:cNvSpPr>
          <p:nvPr/>
        </p:nvSpPr>
        <p:spPr bwMode="auto">
          <a:xfrm>
            <a:off x="6265614" y="3631009"/>
            <a:ext cx="2171700" cy="352425"/>
          </a:xfrm>
          <a:prstGeom prst="rect">
            <a:avLst/>
          </a:prstGeom>
          <a:noFill/>
          <a:ln w="9525">
            <a:noFill/>
            <a:miter lim="800000"/>
          </a:ln>
          <a:effectLst/>
        </p:spPr>
        <p:txBody>
          <a:bodyPr lIns="107950" tIns="53975" rIns="107950" bIns="53975">
            <a:spAutoFit/>
          </a:bodyPr>
          <a:lstStyle/>
          <a:p>
            <a:pPr>
              <a:spcBef>
                <a:spcPct val="50000"/>
              </a:spcBef>
            </a:pPr>
            <a:r>
              <a:rPr lang="en-US" sz="1600" b="1" dirty="0">
                <a:solidFill>
                  <a:schemeClr val="accent3">
                    <a:lumMod val="75000"/>
                  </a:schemeClr>
                </a:solidFill>
              </a:rPr>
              <a:t>Verification</a:t>
            </a:r>
            <a:endParaRPr lang="en-US" sz="1600" b="1" dirty="0">
              <a:solidFill>
                <a:schemeClr val="accent3">
                  <a:lumMod val="75000"/>
                </a:schemeClr>
              </a:solidFill>
            </a:endParaRPr>
          </a:p>
        </p:txBody>
      </p:sp>
      <p:sp>
        <p:nvSpPr>
          <p:cNvPr id="61" name="Text Box 104"/>
          <p:cNvSpPr txBox="1">
            <a:spLocks noChangeArrowheads="1"/>
          </p:cNvSpPr>
          <p:nvPr/>
        </p:nvSpPr>
        <p:spPr bwMode="auto">
          <a:xfrm rot="-5400000">
            <a:off x="5084515" y="3904059"/>
            <a:ext cx="1485900" cy="352425"/>
          </a:xfrm>
          <a:prstGeom prst="rect">
            <a:avLst/>
          </a:prstGeom>
          <a:noFill/>
          <a:ln w="9525">
            <a:noFill/>
            <a:miter lim="800000"/>
          </a:ln>
          <a:effectLst/>
        </p:spPr>
        <p:txBody>
          <a:bodyPr lIns="107950" tIns="53975" rIns="107950" bIns="53975">
            <a:spAutoFit/>
          </a:bodyPr>
          <a:lstStyle/>
          <a:p>
            <a:pPr>
              <a:spcBef>
                <a:spcPct val="50000"/>
              </a:spcBef>
            </a:pPr>
            <a:r>
              <a:rPr lang="en-US" sz="1600" b="1" dirty="0">
                <a:solidFill>
                  <a:schemeClr val="accent3">
                    <a:lumMod val="75000"/>
                  </a:schemeClr>
                </a:solidFill>
              </a:rPr>
              <a:t>Identification</a:t>
            </a:r>
            <a:endParaRPr lang="en-US" sz="1600" b="1" dirty="0">
              <a:solidFill>
                <a:schemeClr val="accent3">
                  <a:lumMod val="75000"/>
                </a:schemeClr>
              </a:solidFill>
            </a:endParaRPr>
          </a:p>
        </p:txBody>
      </p:sp>
      <p:sp>
        <p:nvSpPr>
          <p:cNvPr id="62" name="Oval 44"/>
          <p:cNvSpPr>
            <a:spLocks noChangeArrowheads="1"/>
          </p:cNvSpPr>
          <p:nvPr/>
        </p:nvSpPr>
        <p:spPr bwMode="auto">
          <a:xfrm>
            <a:off x="4828927" y="2276872"/>
            <a:ext cx="2057400" cy="1087437"/>
          </a:xfrm>
          <a:prstGeom prst="ellipse">
            <a:avLst/>
          </a:prstGeom>
          <a:solidFill>
            <a:srgbClr val="FFFFCC"/>
          </a:solidFill>
          <a:ln w="0">
            <a:solidFill>
              <a:srgbClr val="800000"/>
            </a:solidFill>
            <a:round/>
          </a:ln>
          <a:effectLst>
            <a:outerShdw dist="35921" dir="2700000" algn="ctr" rotWithShape="0">
              <a:srgbClr val="808080"/>
            </a:outerShdw>
          </a:effectLst>
        </p:spPr>
        <p:txBody>
          <a:bodyPr/>
          <a:lstStyle/>
          <a:p>
            <a:endParaRPr lang="en-US"/>
          </a:p>
        </p:txBody>
      </p:sp>
      <p:sp>
        <p:nvSpPr>
          <p:cNvPr id="63" name="Text Box 45"/>
          <p:cNvSpPr txBox="1">
            <a:spLocks noChangeArrowheads="1"/>
          </p:cNvSpPr>
          <p:nvPr/>
        </p:nvSpPr>
        <p:spPr bwMode="auto">
          <a:xfrm>
            <a:off x="4957514" y="2540397"/>
            <a:ext cx="1779588" cy="534987"/>
          </a:xfrm>
          <a:prstGeom prst="rect">
            <a:avLst/>
          </a:prstGeom>
          <a:noFill/>
          <a:ln w="9525">
            <a:noFill/>
            <a:miter lim="800000"/>
          </a:ln>
          <a:effectLst/>
        </p:spPr>
        <p:txBody>
          <a:bodyPr wrap="none" lIns="107950" tIns="53975" rIns="107950" bIns="53975">
            <a:spAutoFit/>
          </a:bodyPr>
          <a:lstStyle/>
          <a:p>
            <a:r>
              <a:rPr lang="en-US" sz="2800" dirty="0">
                <a:solidFill>
                  <a:srgbClr val="FF0000"/>
                </a:solidFill>
              </a:rPr>
              <a:t>Use Case</a:t>
            </a:r>
            <a:endParaRPr lang="en-US" sz="2800" dirty="0">
              <a:solidFill>
                <a:srgbClr val="FF0000"/>
              </a:solidFill>
            </a:endParaRPr>
          </a:p>
        </p:txBody>
      </p:sp>
      <p:sp>
        <p:nvSpPr>
          <p:cNvPr id="64" name="Text Box 98"/>
          <p:cNvSpPr txBox="1">
            <a:spLocks noChangeArrowheads="1"/>
          </p:cNvSpPr>
          <p:nvPr/>
        </p:nvSpPr>
        <p:spPr bwMode="auto">
          <a:xfrm>
            <a:off x="3560514" y="3631009"/>
            <a:ext cx="1943100" cy="352425"/>
          </a:xfrm>
          <a:prstGeom prst="rect">
            <a:avLst/>
          </a:prstGeom>
          <a:noFill/>
          <a:ln w="9525">
            <a:noFill/>
            <a:miter lim="800000"/>
          </a:ln>
          <a:effectLst/>
        </p:spPr>
        <p:txBody>
          <a:bodyPr lIns="107950" tIns="53975" rIns="107950" bIns="53975">
            <a:spAutoFit/>
          </a:bodyPr>
          <a:lstStyle/>
          <a:p>
            <a:pPr>
              <a:spcBef>
                <a:spcPct val="50000"/>
              </a:spcBef>
            </a:pPr>
            <a:r>
              <a:rPr lang="en-US" sz="1600" b="1" dirty="0">
                <a:solidFill>
                  <a:schemeClr val="accent3">
                    <a:lumMod val="75000"/>
                  </a:schemeClr>
                </a:solidFill>
              </a:rPr>
              <a:t>Communication</a:t>
            </a:r>
            <a:endParaRPr lang="en-US" sz="1600"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Identifying Actors</a:t>
            </a:r>
            <a:endParaRPr lang="en-US"/>
          </a:p>
        </p:txBody>
      </p:sp>
      <p:sp>
        <p:nvSpPr>
          <p:cNvPr id="145411" name="Rectangle 3"/>
          <p:cNvSpPr>
            <a:spLocks noGrp="1" noChangeArrowheads="1"/>
          </p:cNvSpPr>
          <p:nvPr>
            <p:ph type="body" idx="1"/>
          </p:nvPr>
        </p:nvSpPr>
        <p:spPr>
          <a:xfrm>
            <a:off x="611560" y="1268760"/>
            <a:ext cx="7500990" cy="3276600"/>
          </a:xfrm>
        </p:spPr>
        <p:txBody>
          <a:bodyPr>
            <a:noAutofit/>
          </a:bodyPr>
          <a:lstStyle/>
          <a:p>
            <a:pPr lvl="1">
              <a:lnSpc>
                <a:spcPct val="90000"/>
              </a:lnSpc>
            </a:pPr>
            <a:r>
              <a:rPr lang="en-US" dirty="0"/>
              <a:t>Who or what uses the system?</a:t>
            </a:r>
            <a:endParaRPr lang="en-US" dirty="0"/>
          </a:p>
          <a:p>
            <a:pPr lvl="1">
              <a:lnSpc>
                <a:spcPct val="90000"/>
              </a:lnSpc>
            </a:pPr>
            <a:r>
              <a:rPr lang="en-US" dirty="0"/>
              <a:t>What role do they play?</a:t>
            </a:r>
            <a:endParaRPr lang="en-US" dirty="0"/>
          </a:p>
          <a:p>
            <a:pPr lvl="1">
              <a:lnSpc>
                <a:spcPct val="90000"/>
              </a:lnSpc>
            </a:pPr>
            <a:r>
              <a:rPr lang="en-US" dirty="0"/>
              <a:t>Who installs the system?</a:t>
            </a:r>
            <a:endParaRPr lang="en-US" dirty="0"/>
          </a:p>
          <a:p>
            <a:pPr lvl="1">
              <a:lnSpc>
                <a:spcPct val="90000"/>
              </a:lnSpc>
            </a:pPr>
            <a:r>
              <a:rPr lang="en-US" dirty="0"/>
              <a:t>What starts and shuts down the system?</a:t>
            </a:r>
            <a:endParaRPr lang="en-US" dirty="0"/>
          </a:p>
          <a:p>
            <a:pPr lvl="1">
              <a:lnSpc>
                <a:spcPct val="90000"/>
              </a:lnSpc>
            </a:pPr>
            <a:r>
              <a:rPr lang="en-US" dirty="0"/>
              <a:t>Who maintains the system?</a:t>
            </a:r>
            <a:endParaRPr lang="en-US" dirty="0"/>
          </a:p>
          <a:p>
            <a:pPr lvl="1">
              <a:lnSpc>
                <a:spcPct val="90000"/>
              </a:lnSpc>
            </a:pPr>
            <a:r>
              <a:rPr lang="en-US" dirty="0"/>
              <a:t>What other system interact with ours?</a:t>
            </a:r>
            <a:endParaRPr lang="en-US" dirty="0"/>
          </a:p>
          <a:p>
            <a:pPr lvl="1">
              <a:lnSpc>
                <a:spcPct val="90000"/>
              </a:lnSpc>
            </a:pPr>
            <a:r>
              <a:rPr lang="en-US" dirty="0"/>
              <a:t>Who provides input?</a:t>
            </a:r>
            <a:endParaRPr lang="en-US" dirty="0"/>
          </a:p>
          <a:p>
            <a:pPr lvl="1">
              <a:lnSpc>
                <a:spcPct val="90000"/>
              </a:lnSpc>
            </a:pPr>
            <a:r>
              <a:rPr lang="en-US" dirty="0"/>
              <a:t>Things that happen at a given time can be an Actor</a:t>
            </a:r>
            <a:endParaRPr lang="en-US" dirty="0"/>
          </a:p>
        </p:txBody>
      </p:sp>
      <p:sp>
        <p:nvSpPr>
          <p:cNvPr id="145413" name="Text Box 5"/>
          <p:cNvSpPr txBox="1">
            <a:spLocks noChangeArrowheads="1"/>
          </p:cNvSpPr>
          <p:nvPr/>
        </p:nvSpPr>
        <p:spPr bwMode="auto">
          <a:xfrm>
            <a:off x="5105400" y="5143512"/>
            <a:ext cx="4038600" cy="915988"/>
          </a:xfrm>
          <a:prstGeom prst="rect">
            <a:avLst/>
          </a:prstGeom>
          <a:noFill/>
          <a:ln w="9525">
            <a:noFill/>
            <a:miter lim="800000"/>
          </a:ln>
          <a:effectLst/>
        </p:spPr>
        <p:txBody>
          <a:bodyPr>
            <a:spAutoFit/>
          </a:bodyPr>
          <a:lstStyle/>
          <a:p>
            <a:r>
              <a:rPr lang="en-US" sz="1800" dirty="0"/>
              <a:t>To find actors </a:t>
            </a:r>
            <a:r>
              <a:rPr lang="en-US" sz="1800" b="1" dirty="0"/>
              <a:t>ask</a:t>
            </a:r>
            <a:r>
              <a:rPr lang="en-US" sz="1800" dirty="0"/>
              <a:t>:</a:t>
            </a:r>
            <a:endParaRPr lang="en-US" sz="1800" dirty="0"/>
          </a:p>
          <a:p>
            <a:pPr>
              <a:buFontTx/>
              <a:buChar char="•"/>
            </a:pPr>
            <a:r>
              <a:rPr lang="en-US" sz="1800" dirty="0"/>
              <a:t>“Who or what uses or interacts with </a:t>
            </a:r>
            <a:endParaRPr lang="en-US" sz="1800" dirty="0"/>
          </a:p>
          <a:p>
            <a:r>
              <a:rPr lang="en-US" sz="1800" dirty="0"/>
              <a:t>the system?”</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Identifying Use Cases</a:t>
            </a:r>
            <a:endParaRPr lang="en-US"/>
          </a:p>
        </p:txBody>
      </p:sp>
      <p:sp>
        <p:nvSpPr>
          <p:cNvPr id="147459" name="Rectangle 3"/>
          <p:cNvSpPr>
            <a:spLocks noGrp="1" noChangeArrowheads="1"/>
          </p:cNvSpPr>
          <p:nvPr>
            <p:ph type="body" idx="1"/>
          </p:nvPr>
        </p:nvSpPr>
        <p:spPr>
          <a:xfrm>
            <a:off x="755576" y="1340768"/>
            <a:ext cx="7772400" cy="4151313"/>
          </a:xfrm>
        </p:spPr>
        <p:txBody>
          <a:bodyPr/>
          <a:lstStyle/>
          <a:p>
            <a:r>
              <a:rPr lang="en-US" sz="2800" dirty="0"/>
              <a:t>Iterative process</a:t>
            </a:r>
            <a:endParaRPr lang="en-US" sz="2800" dirty="0"/>
          </a:p>
          <a:p>
            <a:r>
              <a:rPr lang="en-US" sz="2800" dirty="0"/>
              <a:t>Start with a name</a:t>
            </a:r>
            <a:endParaRPr lang="en-US" sz="2800" dirty="0"/>
          </a:p>
          <a:p>
            <a:r>
              <a:rPr lang="en-US" sz="2800" dirty="0"/>
              <a:t>Ask questions</a:t>
            </a:r>
            <a:endParaRPr lang="en-US" sz="2800" dirty="0"/>
          </a:p>
          <a:p>
            <a:pPr lvl="1"/>
            <a:r>
              <a:rPr lang="en-US" sz="2400" dirty="0"/>
              <a:t>What function will user want form the system?</a:t>
            </a:r>
            <a:endParaRPr lang="en-US" sz="2400" dirty="0"/>
          </a:p>
          <a:p>
            <a:pPr lvl="1"/>
            <a:r>
              <a:rPr lang="en-US" sz="2400" dirty="0"/>
              <a:t>What triggers system behavior </a:t>
            </a:r>
            <a:endParaRPr lang="en-US" sz="2400" dirty="0"/>
          </a:p>
          <a:p>
            <a:pPr lvl="2"/>
            <a:r>
              <a:rPr lang="en-US" sz="2000" dirty="0"/>
              <a:t>store/retrieve information</a:t>
            </a:r>
            <a:endParaRPr lang="en-US" sz="2000" dirty="0"/>
          </a:p>
          <a:p>
            <a:pPr lvl="1"/>
            <a:r>
              <a:rPr lang="en-US" sz="2400" dirty="0"/>
              <a:t>Are actors notified by the system?</a:t>
            </a:r>
            <a:endParaRPr lang="en-US" sz="2400" dirty="0"/>
          </a:p>
          <a:p>
            <a:pPr lvl="1"/>
            <a:r>
              <a:rPr lang="en-US" sz="2400" dirty="0"/>
              <a:t>What external events affect the system?</a:t>
            </a:r>
            <a:endParaRPr lang="en-US" sz="2400" dirty="0"/>
          </a:p>
        </p:txBody>
      </p:sp>
      <p:sp>
        <p:nvSpPr>
          <p:cNvPr id="4" name="Text Box 6"/>
          <p:cNvSpPr txBox="1">
            <a:spLocks noChangeArrowheads="1"/>
          </p:cNvSpPr>
          <p:nvPr/>
        </p:nvSpPr>
        <p:spPr bwMode="auto">
          <a:xfrm>
            <a:off x="5181600" y="5013176"/>
            <a:ext cx="3608388" cy="1465263"/>
          </a:xfrm>
          <a:prstGeom prst="rect">
            <a:avLst/>
          </a:prstGeom>
          <a:noFill/>
          <a:ln w="9525">
            <a:noFill/>
            <a:miter lim="800000"/>
          </a:ln>
          <a:effectLst/>
        </p:spPr>
        <p:txBody>
          <a:bodyPr>
            <a:spAutoFit/>
          </a:bodyPr>
          <a:lstStyle/>
          <a:p>
            <a:r>
              <a:rPr lang="en-US" sz="1800" dirty="0"/>
              <a:t>To find use cases </a:t>
            </a:r>
            <a:r>
              <a:rPr lang="en-US" sz="1800" b="1" dirty="0"/>
              <a:t>ask</a:t>
            </a:r>
            <a:r>
              <a:rPr lang="en-US" sz="1800" dirty="0"/>
              <a:t>:</a:t>
            </a:r>
            <a:endParaRPr lang="en-US" sz="1800" dirty="0"/>
          </a:p>
          <a:p>
            <a:pPr>
              <a:buFontTx/>
              <a:buChar char="•"/>
            </a:pPr>
            <a:r>
              <a:rPr lang="en-US" sz="1800" dirty="0"/>
              <a:t>“How does each actor use the system?” and</a:t>
            </a:r>
            <a:endParaRPr lang="en-US" sz="1800" dirty="0"/>
          </a:p>
          <a:p>
            <a:pPr>
              <a:buFontTx/>
              <a:buChar char="•"/>
            </a:pPr>
            <a:r>
              <a:rPr lang="en-US" sz="1800" dirty="0"/>
              <a:t>“What does the system do for each actor?”</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571472" y="0"/>
            <a:ext cx="8115328" cy="1426464"/>
          </a:xfrm>
        </p:spPr>
        <p:txBody>
          <a:bodyPr/>
          <a:lstStyle/>
          <a:p>
            <a:r>
              <a:rPr lang="en-US" sz="3600" dirty="0" smtClean="0"/>
              <a:t>Case Study: Course Registration System</a:t>
            </a:r>
            <a:endParaRPr lang="en-US" sz="3600" dirty="0"/>
          </a:p>
        </p:txBody>
      </p:sp>
      <p:grpSp>
        <p:nvGrpSpPr>
          <p:cNvPr id="2" name="Group 165"/>
          <p:cNvGrpSpPr/>
          <p:nvPr/>
        </p:nvGrpSpPr>
        <p:grpSpPr bwMode="auto">
          <a:xfrm>
            <a:off x="412750" y="1465857"/>
            <a:ext cx="8251825" cy="4843463"/>
            <a:chOff x="260" y="710"/>
            <a:chExt cx="5198" cy="3051"/>
          </a:xfrm>
        </p:grpSpPr>
        <p:sp>
          <p:nvSpPr>
            <p:cNvPr id="358492" name="Oval 92"/>
            <p:cNvSpPr>
              <a:spLocks noChangeArrowheads="1"/>
            </p:cNvSpPr>
            <p:nvPr/>
          </p:nvSpPr>
          <p:spPr bwMode="auto">
            <a:xfrm>
              <a:off x="1376" y="783"/>
              <a:ext cx="1162" cy="425"/>
            </a:xfrm>
            <a:prstGeom prst="ellipse">
              <a:avLst/>
            </a:prstGeom>
            <a:solidFill>
              <a:srgbClr val="FFFFCC"/>
            </a:solidFill>
            <a:ln w="12700">
              <a:solidFill>
                <a:srgbClr val="990033"/>
              </a:solidFill>
              <a:round/>
            </a:ln>
            <a:effectLst/>
          </p:spPr>
          <p:txBody>
            <a:bodyPr wrap="none" anchor="ctr"/>
            <a:lstStyle/>
            <a:p>
              <a:endParaRPr lang="en-US"/>
            </a:p>
          </p:txBody>
        </p:sp>
        <p:sp>
          <p:nvSpPr>
            <p:cNvPr id="358493" name="Rectangle 93"/>
            <p:cNvSpPr>
              <a:spLocks noChangeArrowheads="1"/>
            </p:cNvSpPr>
            <p:nvPr/>
          </p:nvSpPr>
          <p:spPr bwMode="auto">
            <a:xfrm>
              <a:off x="1502" y="900"/>
              <a:ext cx="923" cy="175"/>
            </a:xfrm>
            <a:prstGeom prst="rect">
              <a:avLst/>
            </a:prstGeom>
            <a:noFill/>
            <a:ln w="9525">
              <a:noFill/>
              <a:miter lim="800000"/>
            </a:ln>
            <a:effectLst/>
          </p:spPr>
          <p:txBody>
            <a:bodyPr wrap="none" lIns="92075" tIns="46038" rIns="92075" bIns="46038">
              <a:spAutoFit/>
            </a:bodyPr>
            <a:lstStyle/>
            <a:p>
              <a:r>
                <a:rPr lang="en-US" sz="1200" b="1" dirty="0"/>
                <a:t>View Report Card</a:t>
              </a:r>
              <a:endParaRPr lang="en-US" sz="1200" b="1" dirty="0"/>
            </a:p>
          </p:txBody>
        </p:sp>
        <p:sp>
          <p:nvSpPr>
            <p:cNvPr id="358497" name="Text Box 97"/>
            <p:cNvSpPr txBox="1">
              <a:spLocks noChangeArrowheads="1"/>
            </p:cNvSpPr>
            <p:nvPr/>
          </p:nvSpPr>
          <p:spPr bwMode="auto">
            <a:xfrm>
              <a:off x="308" y="1779"/>
              <a:ext cx="577" cy="222"/>
            </a:xfrm>
            <a:prstGeom prst="rect">
              <a:avLst/>
            </a:prstGeom>
            <a:noFill/>
            <a:ln w="9525">
              <a:noFill/>
              <a:miter lim="800000"/>
            </a:ln>
            <a:effectLst/>
          </p:spPr>
          <p:txBody>
            <a:bodyPr wrap="none" lIns="107950" tIns="53975" rIns="107950" bIns="53975">
              <a:spAutoFit/>
            </a:bodyPr>
            <a:lstStyle/>
            <a:p>
              <a:r>
                <a:rPr lang="en-US" sz="1600"/>
                <a:t>Student</a:t>
              </a:r>
              <a:endParaRPr lang="en-US" sz="1600"/>
            </a:p>
          </p:txBody>
        </p:sp>
        <p:grpSp>
          <p:nvGrpSpPr>
            <p:cNvPr id="3" name="Group 106"/>
            <p:cNvGrpSpPr/>
            <p:nvPr/>
          </p:nvGrpSpPr>
          <p:grpSpPr bwMode="auto">
            <a:xfrm>
              <a:off x="436" y="1246"/>
              <a:ext cx="330" cy="546"/>
              <a:chOff x="1254" y="2352"/>
              <a:chExt cx="488" cy="808"/>
            </a:xfrm>
          </p:grpSpPr>
          <p:sp>
            <p:nvSpPr>
              <p:cNvPr id="358494" name="Oval 94"/>
              <p:cNvSpPr>
                <a:spLocks noChangeArrowheads="1"/>
              </p:cNvSpPr>
              <p:nvPr/>
            </p:nvSpPr>
            <p:spPr bwMode="auto">
              <a:xfrm>
                <a:off x="1360" y="2352"/>
                <a:ext cx="272" cy="272"/>
              </a:xfrm>
              <a:prstGeom prst="ellipse">
                <a:avLst/>
              </a:prstGeom>
              <a:noFill/>
              <a:ln w="12700">
                <a:solidFill>
                  <a:schemeClr val="tx1"/>
                </a:solidFill>
                <a:round/>
              </a:ln>
              <a:effectLst/>
            </p:spPr>
            <p:txBody>
              <a:bodyPr wrap="none" lIns="107950" tIns="53975" rIns="107950" bIns="53975" anchor="ctr"/>
              <a:lstStyle/>
              <a:p>
                <a:endParaRPr lang="en-US"/>
              </a:p>
            </p:txBody>
          </p:sp>
          <p:sp>
            <p:nvSpPr>
              <p:cNvPr id="358495" name="Line 95"/>
              <p:cNvSpPr>
                <a:spLocks noChangeShapeType="1"/>
              </p:cNvSpPr>
              <p:nvPr/>
            </p:nvSpPr>
            <p:spPr bwMode="auto">
              <a:xfrm>
                <a:off x="1496" y="2624"/>
                <a:ext cx="0" cy="289"/>
              </a:xfrm>
              <a:prstGeom prst="line">
                <a:avLst/>
              </a:prstGeom>
              <a:noFill/>
              <a:ln w="12700">
                <a:solidFill>
                  <a:schemeClr val="tx1"/>
                </a:solidFill>
                <a:round/>
              </a:ln>
              <a:effectLst/>
            </p:spPr>
            <p:txBody>
              <a:bodyPr lIns="107950" tIns="53975" rIns="107950" bIns="53975"/>
              <a:lstStyle/>
              <a:p>
                <a:endParaRPr lang="en-US"/>
              </a:p>
            </p:txBody>
          </p:sp>
          <p:sp>
            <p:nvSpPr>
              <p:cNvPr id="358496" name="Line 96"/>
              <p:cNvSpPr>
                <a:spLocks noChangeShapeType="1"/>
              </p:cNvSpPr>
              <p:nvPr/>
            </p:nvSpPr>
            <p:spPr bwMode="auto">
              <a:xfrm>
                <a:off x="1256" y="2736"/>
                <a:ext cx="480" cy="0"/>
              </a:xfrm>
              <a:prstGeom prst="line">
                <a:avLst/>
              </a:prstGeom>
              <a:noFill/>
              <a:ln w="12700">
                <a:solidFill>
                  <a:schemeClr val="tx1"/>
                </a:solidFill>
                <a:round/>
              </a:ln>
              <a:effectLst/>
            </p:spPr>
            <p:txBody>
              <a:bodyPr lIns="107950" tIns="53975" rIns="107950" bIns="53975"/>
              <a:lstStyle/>
              <a:p>
                <a:endParaRPr lang="en-US"/>
              </a:p>
            </p:txBody>
          </p:sp>
          <p:sp>
            <p:nvSpPr>
              <p:cNvPr id="358498" name="Freeform 98"/>
              <p:cNvSpPr/>
              <p:nvPr/>
            </p:nvSpPr>
            <p:spPr bwMode="auto">
              <a:xfrm>
                <a:off x="1254" y="2912"/>
                <a:ext cx="488" cy="248"/>
              </a:xfrm>
              <a:custGeom>
                <a:avLst/>
                <a:gdLst/>
                <a:ahLst/>
                <a:cxnLst>
                  <a:cxn ang="0">
                    <a:pos x="0" y="240"/>
                  </a:cxn>
                  <a:cxn ang="0">
                    <a:pos x="240" y="0"/>
                  </a:cxn>
                  <a:cxn ang="0">
                    <a:pos x="488" y="248"/>
                  </a:cxn>
                </a:cxnLst>
                <a:rect l="0" t="0" r="r" b="b"/>
                <a:pathLst>
                  <a:path w="488" h="248">
                    <a:moveTo>
                      <a:pt x="0" y="240"/>
                    </a:moveTo>
                    <a:lnTo>
                      <a:pt x="240" y="0"/>
                    </a:lnTo>
                    <a:lnTo>
                      <a:pt x="488" y="248"/>
                    </a:lnTo>
                  </a:path>
                </a:pathLst>
              </a:custGeom>
              <a:noFill/>
              <a:ln w="12700" cap="flat" cmpd="sng">
                <a:solidFill>
                  <a:schemeClr val="tx1"/>
                </a:solidFill>
                <a:prstDash val="solid"/>
                <a:round/>
              </a:ln>
              <a:effectLst/>
            </p:spPr>
            <p:txBody>
              <a:bodyPr lIns="107950" tIns="53975" rIns="107950" bIns="53975"/>
              <a:lstStyle/>
              <a:p>
                <a:endParaRPr lang="en-US"/>
              </a:p>
            </p:txBody>
          </p:sp>
        </p:grpSp>
        <p:sp>
          <p:nvSpPr>
            <p:cNvPr id="358499" name="Oval 99"/>
            <p:cNvSpPr>
              <a:spLocks noChangeArrowheads="1"/>
            </p:cNvSpPr>
            <p:nvPr/>
          </p:nvSpPr>
          <p:spPr bwMode="auto">
            <a:xfrm>
              <a:off x="1376" y="1383"/>
              <a:ext cx="1162" cy="425"/>
            </a:xfrm>
            <a:prstGeom prst="ellipse">
              <a:avLst/>
            </a:prstGeom>
            <a:solidFill>
              <a:srgbClr val="FFFFCC"/>
            </a:solidFill>
            <a:ln w="12700">
              <a:solidFill>
                <a:srgbClr val="990033"/>
              </a:solidFill>
              <a:round/>
            </a:ln>
            <a:effectLst/>
          </p:spPr>
          <p:txBody>
            <a:bodyPr wrap="none" anchor="ctr"/>
            <a:lstStyle/>
            <a:p>
              <a:endParaRPr lang="en-US"/>
            </a:p>
          </p:txBody>
        </p:sp>
        <p:sp>
          <p:nvSpPr>
            <p:cNvPr id="358500" name="Rectangle 100"/>
            <p:cNvSpPr>
              <a:spLocks noChangeArrowheads="1"/>
            </p:cNvSpPr>
            <p:nvPr/>
          </p:nvSpPr>
          <p:spPr bwMode="auto">
            <a:xfrm>
              <a:off x="1428" y="1503"/>
              <a:ext cx="1074" cy="175"/>
            </a:xfrm>
            <a:prstGeom prst="rect">
              <a:avLst/>
            </a:prstGeom>
            <a:noFill/>
            <a:ln w="9525">
              <a:noFill/>
              <a:miter lim="800000"/>
            </a:ln>
            <a:effectLst/>
          </p:spPr>
          <p:txBody>
            <a:bodyPr wrap="none" lIns="92075" tIns="46038" rIns="92075" bIns="46038">
              <a:spAutoFit/>
            </a:bodyPr>
            <a:lstStyle/>
            <a:p>
              <a:r>
                <a:rPr lang="en-US" sz="1200" b="1" dirty="0"/>
                <a:t>Register for Courses</a:t>
              </a:r>
              <a:endParaRPr lang="en-US" sz="1200" b="1" dirty="0"/>
            </a:p>
          </p:txBody>
        </p:sp>
        <p:sp>
          <p:nvSpPr>
            <p:cNvPr id="358501" name="Oval 101"/>
            <p:cNvSpPr>
              <a:spLocks noChangeArrowheads="1"/>
            </p:cNvSpPr>
            <p:nvPr/>
          </p:nvSpPr>
          <p:spPr bwMode="auto">
            <a:xfrm>
              <a:off x="1376" y="1988"/>
              <a:ext cx="1162" cy="425"/>
            </a:xfrm>
            <a:prstGeom prst="ellipse">
              <a:avLst/>
            </a:prstGeom>
            <a:solidFill>
              <a:srgbClr val="FFFFCC"/>
            </a:solidFill>
            <a:ln w="12700">
              <a:solidFill>
                <a:srgbClr val="990033"/>
              </a:solidFill>
              <a:round/>
            </a:ln>
            <a:effectLst/>
          </p:spPr>
          <p:txBody>
            <a:bodyPr wrap="none" anchor="ctr"/>
            <a:lstStyle/>
            <a:p>
              <a:endParaRPr lang="en-US"/>
            </a:p>
          </p:txBody>
        </p:sp>
        <p:sp>
          <p:nvSpPr>
            <p:cNvPr id="358502" name="Rectangle 102"/>
            <p:cNvSpPr>
              <a:spLocks noChangeArrowheads="1"/>
            </p:cNvSpPr>
            <p:nvPr/>
          </p:nvSpPr>
          <p:spPr bwMode="auto">
            <a:xfrm>
              <a:off x="1771" y="2108"/>
              <a:ext cx="383" cy="175"/>
            </a:xfrm>
            <a:prstGeom prst="rect">
              <a:avLst/>
            </a:prstGeom>
            <a:noFill/>
            <a:ln w="9525">
              <a:noFill/>
              <a:miter lim="800000"/>
            </a:ln>
            <a:effectLst/>
          </p:spPr>
          <p:txBody>
            <a:bodyPr wrap="none" lIns="92075" tIns="46038" rIns="92075" bIns="46038">
              <a:spAutoFit/>
            </a:bodyPr>
            <a:lstStyle/>
            <a:p>
              <a:r>
                <a:rPr lang="en-US" sz="1200" b="1" dirty="0"/>
                <a:t>Login</a:t>
              </a:r>
              <a:endParaRPr lang="en-US" sz="1200" b="1" dirty="0"/>
            </a:p>
          </p:txBody>
        </p:sp>
        <p:sp>
          <p:nvSpPr>
            <p:cNvPr id="358503" name="Line 103"/>
            <p:cNvSpPr>
              <a:spLocks noChangeShapeType="1"/>
            </p:cNvSpPr>
            <p:nvPr/>
          </p:nvSpPr>
          <p:spPr bwMode="auto">
            <a:xfrm flipH="1">
              <a:off x="808" y="1588"/>
              <a:ext cx="552" cy="0"/>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8507" name="Oval 107"/>
            <p:cNvSpPr>
              <a:spLocks noChangeArrowheads="1"/>
            </p:cNvSpPr>
            <p:nvPr/>
          </p:nvSpPr>
          <p:spPr bwMode="auto">
            <a:xfrm>
              <a:off x="1376" y="2599"/>
              <a:ext cx="1162" cy="425"/>
            </a:xfrm>
            <a:prstGeom prst="ellipse">
              <a:avLst/>
            </a:prstGeom>
            <a:solidFill>
              <a:srgbClr val="FFFFCC"/>
            </a:solidFill>
            <a:ln w="12700">
              <a:solidFill>
                <a:srgbClr val="990033"/>
              </a:solidFill>
              <a:round/>
            </a:ln>
            <a:effectLst/>
          </p:spPr>
          <p:txBody>
            <a:bodyPr wrap="none" anchor="ctr"/>
            <a:lstStyle/>
            <a:p>
              <a:endParaRPr lang="en-US"/>
            </a:p>
          </p:txBody>
        </p:sp>
        <p:sp>
          <p:nvSpPr>
            <p:cNvPr id="358508" name="Rectangle 108"/>
            <p:cNvSpPr>
              <a:spLocks noChangeArrowheads="1"/>
            </p:cNvSpPr>
            <p:nvPr/>
          </p:nvSpPr>
          <p:spPr bwMode="auto">
            <a:xfrm>
              <a:off x="1492" y="2687"/>
              <a:ext cx="935" cy="291"/>
            </a:xfrm>
            <a:prstGeom prst="rect">
              <a:avLst/>
            </a:prstGeom>
            <a:noFill/>
            <a:ln w="9525">
              <a:noFill/>
              <a:miter lim="800000"/>
            </a:ln>
            <a:effectLst/>
          </p:spPr>
          <p:txBody>
            <a:bodyPr wrap="none" lIns="92075" tIns="46038" rIns="92075" bIns="46038">
              <a:spAutoFit/>
            </a:bodyPr>
            <a:lstStyle/>
            <a:p>
              <a:pPr algn="ctr"/>
              <a:r>
                <a:rPr lang="en-US" sz="1200" b="1" dirty="0"/>
                <a:t>Select Courses to</a:t>
              </a:r>
              <a:endParaRPr lang="en-US" sz="1200" b="1" dirty="0"/>
            </a:p>
            <a:p>
              <a:pPr algn="ctr"/>
              <a:r>
                <a:rPr lang="en-US" sz="1200" b="1" dirty="0"/>
                <a:t>Teach</a:t>
              </a:r>
              <a:endParaRPr lang="en-US" sz="1200" b="1" dirty="0"/>
            </a:p>
          </p:txBody>
        </p:sp>
        <p:sp>
          <p:nvSpPr>
            <p:cNvPr id="358509" name="Oval 109"/>
            <p:cNvSpPr>
              <a:spLocks noChangeArrowheads="1"/>
            </p:cNvSpPr>
            <p:nvPr/>
          </p:nvSpPr>
          <p:spPr bwMode="auto">
            <a:xfrm>
              <a:off x="1376" y="3204"/>
              <a:ext cx="1162" cy="425"/>
            </a:xfrm>
            <a:prstGeom prst="ellipse">
              <a:avLst/>
            </a:prstGeom>
            <a:solidFill>
              <a:srgbClr val="FFFFCC"/>
            </a:solidFill>
            <a:ln w="12700">
              <a:solidFill>
                <a:srgbClr val="990033"/>
              </a:solidFill>
              <a:round/>
            </a:ln>
            <a:effectLst/>
          </p:spPr>
          <p:txBody>
            <a:bodyPr wrap="none" anchor="ctr"/>
            <a:lstStyle/>
            <a:p>
              <a:endParaRPr lang="en-US"/>
            </a:p>
          </p:txBody>
        </p:sp>
        <p:sp>
          <p:nvSpPr>
            <p:cNvPr id="358510" name="Rectangle 110"/>
            <p:cNvSpPr>
              <a:spLocks noChangeArrowheads="1"/>
            </p:cNvSpPr>
            <p:nvPr/>
          </p:nvSpPr>
          <p:spPr bwMode="auto">
            <a:xfrm>
              <a:off x="1561" y="3324"/>
              <a:ext cx="807" cy="175"/>
            </a:xfrm>
            <a:prstGeom prst="rect">
              <a:avLst/>
            </a:prstGeom>
            <a:noFill/>
            <a:ln w="9525">
              <a:noFill/>
              <a:miter lim="800000"/>
            </a:ln>
            <a:effectLst/>
          </p:spPr>
          <p:txBody>
            <a:bodyPr wrap="none" lIns="92075" tIns="46038" rIns="92075" bIns="46038">
              <a:spAutoFit/>
            </a:bodyPr>
            <a:lstStyle/>
            <a:p>
              <a:r>
                <a:rPr lang="en-US" sz="1200" b="1" dirty="0"/>
                <a:t>Submit Grades</a:t>
              </a:r>
              <a:endParaRPr lang="en-US" sz="1200" b="1" dirty="0"/>
            </a:p>
          </p:txBody>
        </p:sp>
        <p:sp>
          <p:nvSpPr>
            <p:cNvPr id="358511" name="Text Box 111"/>
            <p:cNvSpPr txBox="1">
              <a:spLocks noChangeArrowheads="1"/>
            </p:cNvSpPr>
            <p:nvPr/>
          </p:nvSpPr>
          <p:spPr bwMode="auto">
            <a:xfrm>
              <a:off x="260" y="3003"/>
              <a:ext cx="684" cy="222"/>
            </a:xfrm>
            <a:prstGeom prst="rect">
              <a:avLst/>
            </a:prstGeom>
            <a:noFill/>
            <a:ln w="9525">
              <a:noFill/>
              <a:miter lim="800000"/>
            </a:ln>
            <a:effectLst/>
          </p:spPr>
          <p:txBody>
            <a:bodyPr wrap="none" lIns="107950" tIns="53975" rIns="107950" bIns="53975">
              <a:spAutoFit/>
            </a:bodyPr>
            <a:lstStyle/>
            <a:p>
              <a:r>
                <a:rPr lang="en-US" sz="1600"/>
                <a:t>Professor</a:t>
              </a:r>
              <a:endParaRPr lang="en-US" sz="1600"/>
            </a:p>
          </p:txBody>
        </p:sp>
        <p:grpSp>
          <p:nvGrpSpPr>
            <p:cNvPr id="4" name="Group 112"/>
            <p:cNvGrpSpPr/>
            <p:nvPr/>
          </p:nvGrpSpPr>
          <p:grpSpPr bwMode="auto">
            <a:xfrm>
              <a:off x="436" y="2470"/>
              <a:ext cx="330" cy="546"/>
              <a:chOff x="1254" y="2352"/>
              <a:chExt cx="488" cy="808"/>
            </a:xfrm>
          </p:grpSpPr>
          <p:sp>
            <p:nvSpPr>
              <p:cNvPr id="358513" name="Oval 113"/>
              <p:cNvSpPr>
                <a:spLocks noChangeArrowheads="1"/>
              </p:cNvSpPr>
              <p:nvPr/>
            </p:nvSpPr>
            <p:spPr bwMode="auto">
              <a:xfrm>
                <a:off x="1360" y="2352"/>
                <a:ext cx="272" cy="272"/>
              </a:xfrm>
              <a:prstGeom prst="ellipse">
                <a:avLst/>
              </a:prstGeom>
              <a:noFill/>
              <a:ln w="12700">
                <a:solidFill>
                  <a:schemeClr val="tx1"/>
                </a:solidFill>
                <a:round/>
              </a:ln>
              <a:effectLst/>
            </p:spPr>
            <p:txBody>
              <a:bodyPr wrap="none" lIns="107950" tIns="53975" rIns="107950" bIns="53975" anchor="ctr"/>
              <a:lstStyle/>
              <a:p>
                <a:endParaRPr lang="en-US"/>
              </a:p>
            </p:txBody>
          </p:sp>
          <p:sp>
            <p:nvSpPr>
              <p:cNvPr id="358514" name="Line 114"/>
              <p:cNvSpPr>
                <a:spLocks noChangeShapeType="1"/>
              </p:cNvSpPr>
              <p:nvPr/>
            </p:nvSpPr>
            <p:spPr bwMode="auto">
              <a:xfrm>
                <a:off x="1496" y="2624"/>
                <a:ext cx="0" cy="289"/>
              </a:xfrm>
              <a:prstGeom prst="line">
                <a:avLst/>
              </a:prstGeom>
              <a:noFill/>
              <a:ln w="12700">
                <a:solidFill>
                  <a:schemeClr val="tx1"/>
                </a:solidFill>
                <a:round/>
              </a:ln>
              <a:effectLst/>
            </p:spPr>
            <p:txBody>
              <a:bodyPr lIns="107950" tIns="53975" rIns="107950" bIns="53975"/>
              <a:lstStyle/>
              <a:p>
                <a:endParaRPr lang="en-US"/>
              </a:p>
            </p:txBody>
          </p:sp>
          <p:sp>
            <p:nvSpPr>
              <p:cNvPr id="358515" name="Line 115"/>
              <p:cNvSpPr>
                <a:spLocks noChangeShapeType="1"/>
              </p:cNvSpPr>
              <p:nvPr/>
            </p:nvSpPr>
            <p:spPr bwMode="auto">
              <a:xfrm>
                <a:off x="1256" y="2736"/>
                <a:ext cx="480" cy="0"/>
              </a:xfrm>
              <a:prstGeom prst="line">
                <a:avLst/>
              </a:prstGeom>
              <a:noFill/>
              <a:ln w="12700">
                <a:solidFill>
                  <a:schemeClr val="tx1"/>
                </a:solidFill>
                <a:round/>
              </a:ln>
              <a:effectLst/>
            </p:spPr>
            <p:txBody>
              <a:bodyPr lIns="107950" tIns="53975" rIns="107950" bIns="53975"/>
              <a:lstStyle/>
              <a:p>
                <a:endParaRPr lang="en-US"/>
              </a:p>
            </p:txBody>
          </p:sp>
          <p:sp>
            <p:nvSpPr>
              <p:cNvPr id="358516" name="Freeform 116"/>
              <p:cNvSpPr/>
              <p:nvPr/>
            </p:nvSpPr>
            <p:spPr bwMode="auto">
              <a:xfrm>
                <a:off x="1254" y="2912"/>
                <a:ext cx="488" cy="248"/>
              </a:xfrm>
              <a:custGeom>
                <a:avLst/>
                <a:gdLst/>
                <a:ahLst/>
                <a:cxnLst>
                  <a:cxn ang="0">
                    <a:pos x="0" y="240"/>
                  </a:cxn>
                  <a:cxn ang="0">
                    <a:pos x="240" y="0"/>
                  </a:cxn>
                  <a:cxn ang="0">
                    <a:pos x="488" y="248"/>
                  </a:cxn>
                </a:cxnLst>
                <a:rect l="0" t="0" r="r" b="b"/>
                <a:pathLst>
                  <a:path w="488" h="248">
                    <a:moveTo>
                      <a:pt x="0" y="240"/>
                    </a:moveTo>
                    <a:lnTo>
                      <a:pt x="240" y="0"/>
                    </a:lnTo>
                    <a:lnTo>
                      <a:pt x="488" y="248"/>
                    </a:lnTo>
                  </a:path>
                </a:pathLst>
              </a:custGeom>
              <a:noFill/>
              <a:ln w="12700" cap="flat" cmpd="sng">
                <a:solidFill>
                  <a:schemeClr val="tx1"/>
                </a:solidFill>
                <a:prstDash val="solid"/>
                <a:round/>
              </a:ln>
              <a:effectLst/>
            </p:spPr>
            <p:txBody>
              <a:bodyPr lIns="107950" tIns="53975" rIns="107950" bIns="53975"/>
              <a:lstStyle/>
              <a:p>
                <a:endParaRPr lang="en-US"/>
              </a:p>
            </p:txBody>
          </p:sp>
        </p:grpSp>
        <p:sp>
          <p:nvSpPr>
            <p:cNvPr id="358522" name="Line 122"/>
            <p:cNvSpPr>
              <a:spLocks noChangeShapeType="1"/>
            </p:cNvSpPr>
            <p:nvPr/>
          </p:nvSpPr>
          <p:spPr bwMode="auto">
            <a:xfrm flipH="1">
              <a:off x="808" y="2812"/>
              <a:ext cx="552" cy="0"/>
            </a:xfrm>
            <a:prstGeom prst="line">
              <a:avLst/>
            </a:prstGeom>
            <a:noFill/>
            <a:ln w="12700">
              <a:solidFill>
                <a:schemeClr val="tx1"/>
              </a:solidFill>
              <a:round/>
              <a:headEnd type="arrow" w="lg" len="lg"/>
            </a:ln>
            <a:effectLst/>
          </p:spPr>
          <p:txBody>
            <a:bodyPr lIns="107950" tIns="53975" rIns="107950" bIns="53975"/>
            <a:lstStyle/>
            <a:p>
              <a:endParaRPr lang="en-US"/>
            </a:p>
          </p:txBody>
        </p:sp>
        <p:grpSp>
          <p:nvGrpSpPr>
            <p:cNvPr id="5" name="Group 149"/>
            <p:cNvGrpSpPr/>
            <p:nvPr/>
          </p:nvGrpSpPr>
          <p:grpSpPr bwMode="auto">
            <a:xfrm>
              <a:off x="3196" y="1858"/>
              <a:ext cx="655" cy="755"/>
              <a:chOff x="3540" y="1726"/>
              <a:chExt cx="655" cy="755"/>
            </a:xfrm>
          </p:grpSpPr>
          <p:sp>
            <p:nvSpPr>
              <p:cNvPr id="358523" name="Text Box 123"/>
              <p:cNvSpPr txBox="1">
                <a:spLocks noChangeArrowheads="1"/>
              </p:cNvSpPr>
              <p:nvPr/>
            </p:nvSpPr>
            <p:spPr bwMode="auto">
              <a:xfrm>
                <a:off x="3540" y="2259"/>
                <a:ext cx="655" cy="222"/>
              </a:xfrm>
              <a:prstGeom prst="rect">
                <a:avLst/>
              </a:prstGeom>
              <a:noFill/>
              <a:ln w="9525">
                <a:noFill/>
                <a:miter lim="800000"/>
              </a:ln>
              <a:effectLst/>
            </p:spPr>
            <p:txBody>
              <a:bodyPr wrap="none" lIns="107950" tIns="53975" rIns="107950" bIns="53975">
                <a:spAutoFit/>
              </a:bodyPr>
              <a:lstStyle/>
              <a:p>
                <a:r>
                  <a:rPr lang="en-US" sz="1600"/>
                  <a:t>Registrar</a:t>
                </a:r>
                <a:endParaRPr lang="en-US" sz="1600"/>
              </a:p>
            </p:txBody>
          </p:sp>
          <p:grpSp>
            <p:nvGrpSpPr>
              <p:cNvPr id="6" name="Group 124"/>
              <p:cNvGrpSpPr/>
              <p:nvPr/>
            </p:nvGrpSpPr>
            <p:grpSpPr bwMode="auto">
              <a:xfrm>
                <a:off x="3700" y="1726"/>
                <a:ext cx="330" cy="546"/>
                <a:chOff x="1254" y="2352"/>
                <a:chExt cx="488" cy="808"/>
              </a:xfrm>
            </p:grpSpPr>
            <p:sp>
              <p:nvSpPr>
                <p:cNvPr id="358525" name="Oval 125"/>
                <p:cNvSpPr>
                  <a:spLocks noChangeArrowheads="1"/>
                </p:cNvSpPr>
                <p:nvPr/>
              </p:nvSpPr>
              <p:spPr bwMode="auto">
                <a:xfrm>
                  <a:off x="1360" y="2352"/>
                  <a:ext cx="272" cy="272"/>
                </a:xfrm>
                <a:prstGeom prst="ellipse">
                  <a:avLst/>
                </a:prstGeom>
                <a:noFill/>
                <a:ln w="12700">
                  <a:solidFill>
                    <a:schemeClr val="tx1"/>
                  </a:solidFill>
                  <a:round/>
                </a:ln>
                <a:effectLst/>
              </p:spPr>
              <p:txBody>
                <a:bodyPr wrap="none" lIns="107950" tIns="53975" rIns="107950" bIns="53975" anchor="ctr"/>
                <a:lstStyle/>
                <a:p>
                  <a:endParaRPr lang="en-US"/>
                </a:p>
              </p:txBody>
            </p:sp>
            <p:sp>
              <p:nvSpPr>
                <p:cNvPr id="358526" name="Line 126"/>
                <p:cNvSpPr>
                  <a:spLocks noChangeShapeType="1"/>
                </p:cNvSpPr>
                <p:nvPr/>
              </p:nvSpPr>
              <p:spPr bwMode="auto">
                <a:xfrm>
                  <a:off x="1496" y="2624"/>
                  <a:ext cx="0" cy="289"/>
                </a:xfrm>
                <a:prstGeom prst="line">
                  <a:avLst/>
                </a:prstGeom>
                <a:noFill/>
                <a:ln w="12700">
                  <a:solidFill>
                    <a:schemeClr val="tx1"/>
                  </a:solidFill>
                  <a:round/>
                </a:ln>
                <a:effectLst/>
              </p:spPr>
              <p:txBody>
                <a:bodyPr lIns="107950" tIns="53975" rIns="107950" bIns="53975"/>
                <a:lstStyle/>
                <a:p>
                  <a:endParaRPr lang="en-US"/>
                </a:p>
              </p:txBody>
            </p:sp>
            <p:sp>
              <p:nvSpPr>
                <p:cNvPr id="358527" name="Line 127"/>
                <p:cNvSpPr>
                  <a:spLocks noChangeShapeType="1"/>
                </p:cNvSpPr>
                <p:nvPr/>
              </p:nvSpPr>
              <p:spPr bwMode="auto">
                <a:xfrm>
                  <a:off x="1256" y="2736"/>
                  <a:ext cx="480" cy="0"/>
                </a:xfrm>
                <a:prstGeom prst="line">
                  <a:avLst/>
                </a:prstGeom>
                <a:noFill/>
                <a:ln w="12700">
                  <a:solidFill>
                    <a:schemeClr val="tx1"/>
                  </a:solidFill>
                  <a:round/>
                </a:ln>
                <a:effectLst/>
              </p:spPr>
              <p:txBody>
                <a:bodyPr lIns="107950" tIns="53975" rIns="107950" bIns="53975"/>
                <a:lstStyle/>
                <a:p>
                  <a:endParaRPr lang="en-US"/>
                </a:p>
              </p:txBody>
            </p:sp>
            <p:sp>
              <p:nvSpPr>
                <p:cNvPr id="358528" name="Freeform 128"/>
                <p:cNvSpPr/>
                <p:nvPr/>
              </p:nvSpPr>
              <p:spPr bwMode="auto">
                <a:xfrm>
                  <a:off x="1254" y="2912"/>
                  <a:ext cx="488" cy="248"/>
                </a:xfrm>
                <a:custGeom>
                  <a:avLst/>
                  <a:gdLst/>
                  <a:ahLst/>
                  <a:cxnLst>
                    <a:cxn ang="0">
                      <a:pos x="0" y="240"/>
                    </a:cxn>
                    <a:cxn ang="0">
                      <a:pos x="240" y="0"/>
                    </a:cxn>
                    <a:cxn ang="0">
                      <a:pos x="488" y="248"/>
                    </a:cxn>
                  </a:cxnLst>
                  <a:rect l="0" t="0" r="r" b="b"/>
                  <a:pathLst>
                    <a:path w="488" h="248">
                      <a:moveTo>
                        <a:pt x="0" y="240"/>
                      </a:moveTo>
                      <a:lnTo>
                        <a:pt x="240" y="0"/>
                      </a:lnTo>
                      <a:lnTo>
                        <a:pt x="488" y="248"/>
                      </a:lnTo>
                    </a:path>
                  </a:pathLst>
                </a:custGeom>
                <a:noFill/>
                <a:ln w="12700" cap="flat" cmpd="sng">
                  <a:solidFill>
                    <a:schemeClr val="tx1"/>
                  </a:solidFill>
                  <a:prstDash val="solid"/>
                  <a:round/>
                </a:ln>
                <a:effectLst/>
              </p:spPr>
              <p:txBody>
                <a:bodyPr lIns="107950" tIns="53975" rIns="107950" bIns="53975"/>
                <a:lstStyle/>
                <a:p>
                  <a:endParaRPr lang="en-US"/>
                </a:p>
              </p:txBody>
            </p:sp>
          </p:grpSp>
        </p:grpSp>
        <p:grpSp>
          <p:nvGrpSpPr>
            <p:cNvPr id="7" name="Group 148"/>
            <p:cNvGrpSpPr/>
            <p:nvPr/>
          </p:nvGrpSpPr>
          <p:grpSpPr bwMode="auto">
            <a:xfrm>
              <a:off x="3060" y="3006"/>
              <a:ext cx="938" cy="755"/>
              <a:chOff x="3404" y="2838"/>
              <a:chExt cx="938" cy="755"/>
            </a:xfrm>
          </p:grpSpPr>
          <p:sp>
            <p:nvSpPr>
              <p:cNvPr id="358529" name="Text Box 129"/>
              <p:cNvSpPr txBox="1">
                <a:spLocks noChangeArrowheads="1"/>
              </p:cNvSpPr>
              <p:nvPr/>
            </p:nvSpPr>
            <p:spPr bwMode="auto">
              <a:xfrm>
                <a:off x="3404" y="3371"/>
                <a:ext cx="938" cy="222"/>
              </a:xfrm>
              <a:prstGeom prst="rect">
                <a:avLst/>
              </a:prstGeom>
              <a:noFill/>
              <a:ln w="9525">
                <a:noFill/>
                <a:miter lim="800000"/>
              </a:ln>
              <a:effectLst/>
            </p:spPr>
            <p:txBody>
              <a:bodyPr wrap="none" lIns="107950" tIns="53975" rIns="107950" bIns="53975">
                <a:spAutoFit/>
              </a:bodyPr>
              <a:lstStyle/>
              <a:p>
                <a:r>
                  <a:rPr lang="en-US" sz="1600"/>
                  <a:t>Billing System</a:t>
                </a:r>
                <a:endParaRPr lang="en-US" sz="1600"/>
              </a:p>
            </p:txBody>
          </p:sp>
          <p:grpSp>
            <p:nvGrpSpPr>
              <p:cNvPr id="8" name="Group 130"/>
              <p:cNvGrpSpPr/>
              <p:nvPr/>
            </p:nvGrpSpPr>
            <p:grpSpPr bwMode="auto">
              <a:xfrm>
                <a:off x="3700" y="2838"/>
                <a:ext cx="330" cy="546"/>
                <a:chOff x="1254" y="2352"/>
                <a:chExt cx="488" cy="808"/>
              </a:xfrm>
            </p:grpSpPr>
            <p:sp>
              <p:nvSpPr>
                <p:cNvPr id="358531" name="Oval 131"/>
                <p:cNvSpPr>
                  <a:spLocks noChangeArrowheads="1"/>
                </p:cNvSpPr>
                <p:nvPr/>
              </p:nvSpPr>
              <p:spPr bwMode="auto">
                <a:xfrm>
                  <a:off x="1360" y="2352"/>
                  <a:ext cx="272" cy="272"/>
                </a:xfrm>
                <a:prstGeom prst="ellipse">
                  <a:avLst/>
                </a:prstGeom>
                <a:noFill/>
                <a:ln w="12700">
                  <a:solidFill>
                    <a:schemeClr val="tx1"/>
                  </a:solidFill>
                  <a:round/>
                </a:ln>
                <a:effectLst/>
              </p:spPr>
              <p:txBody>
                <a:bodyPr wrap="none" lIns="107950" tIns="53975" rIns="107950" bIns="53975" anchor="ctr"/>
                <a:lstStyle/>
                <a:p>
                  <a:endParaRPr lang="en-US"/>
                </a:p>
              </p:txBody>
            </p:sp>
            <p:sp>
              <p:nvSpPr>
                <p:cNvPr id="358532" name="Line 132"/>
                <p:cNvSpPr>
                  <a:spLocks noChangeShapeType="1"/>
                </p:cNvSpPr>
                <p:nvPr/>
              </p:nvSpPr>
              <p:spPr bwMode="auto">
                <a:xfrm>
                  <a:off x="1496" y="2624"/>
                  <a:ext cx="0" cy="289"/>
                </a:xfrm>
                <a:prstGeom prst="line">
                  <a:avLst/>
                </a:prstGeom>
                <a:noFill/>
                <a:ln w="12700">
                  <a:solidFill>
                    <a:schemeClr val="tx1"/>
                  </a:solidFill>
                  <a:round/>
                </a:ln>
                <a:effectLst/>
              </p:spPr>
              <p:txBody>
                <a:bodyPr lIns="107950" tIns="53975" rIns="107950" bIns="53975"/>
                <a:lstStyle/>
                <a:p>
                  <a:endParaRPr lang="en-US"/>
                </a:p>
              </p:txBody>
            </p:sp>
            <p:sp>
              <p:nvSpPr>
                <p:cNvPr id="358533" name="Line 133"/>
                <p:cNvSpPr>
                  <a:spLocks noChangeShapeType="1"/>
                </p:cNvSpPr>
                <p:nvPr/>
              </p:nvSpPr>
              <p:spPr bwMode="auto">
                <a:xfrm>
                  <a:off x="1256" y="2736"/>
                  <a:ext cx="480" cy="0"/>
                </a:xfrm>
                <a:prstGeom prst="line">
                  <a:avLst/>
                </a:prstGeom>
                <a:noFill/>
                <a:ln w="12700">
                  <a:solidFill>
                    <a:schemeClr val="tx1"/>
                  </a:solidFill>
                  <a:round/>
                </a:ln>
                <a:effectLst/>
              </p:spPr>
              <p:txBody>
                <a:bodyPr lIns="107950" tIns="53975" rIns="107950" bIns="53975"/>
                <a:lstStyle/>
                <a:p>
                  <a:endParaRPr lang="en-US"/>
                </a:p>
              </p:txBody>
            </p:sp>
            <p:sp>
              <p:nvSpPr>
                <p:cNvPr id="358534" name="Freeform 134"/>
                <p:cNvSpPr/>
                <p:nvPr/>
              </p:nvSpPr>
              <p:spPr bwMode="auto">
                <a:xfrm>
                  <a:off x="1254" y="2912"/>
                  <a:ext cx="488" cy="248"/>
                </a:xfrm>
                <a:custGeom>
                  <a:avLst/>
                  <a:gdLst/>
                  <a:ahLst/>
                  <a:cxnLst>
                    <a:cxn ang="0">
                      <a:pos x="0" y="240"/>
                    </a:cxn>
                    <a:cxn ang="0">
                      <a:pos x="240" y="0"/>
                    </a:cxn>
                    <a:cxn ang="0">
                      <a:pos x="488" y="248"/>
                    </a:cxn>
                  </a:cxnLst>
                  <a:rect l="0" t="0" r="r" b="b"/>
                  <a:pathLst>
                    <a:path w="488" h="248">
                      <a:moveTo>
                        <a:pt x="0" y="240"/>
                      </a:moveTo>
                      <a:lnTo>
                        <a:pt x="240" y="0"/>
                      </a:lnTo>
                      <a:lnTo>
                        <a:pt x="488" y="248"/>
                      </a:lnTo>
                    </a:path>
                  </a:pathLst>
                </a:custGeom>
                <a:noFill/>
                <a:ln w="12700" cap="flat" cmpd="sng">
                  <a:solidFill>
                    <a:schemeClr val="tx1"/>
                  </a:solidFill>
                  <a:prstDash val="solid"/>
                  <a:round/>
                </a:ln>
                <a:effectLst/>
              </p:spPr>
              <p:txBody>
                <a:bodyPr lIns="107950" tIns="53975" rIns="107950" bIns="53975"/>
                <a:lstStyle/>
                <a:p>
                  <a:endParaRPr lang="en-US"/>
                </a:p>
              </p:txBody>
            </p:sp>
          </p:grpSp>
        </p:grpSp>
        <p:sp>
          <p:nvSpPr>
            <p:cNvPr id="358535" name="Oval 135"/>
            <p:cNvSpPr>
              <a:spLocks noChangeArrowheads="1"/>
            </p:cNvSpPr>
            <p:nvPr/>
          </p:nvSpPr>
          <p:spPr bwMode="auto">
            <a:xfrm>
              <a:off x="4296" y="1292"/>
              <a:ext cx="1162" cy="425"/>
            </a:xfrm>
            <a:prstGeom prst="ellipse">
              <a:avLst/>
            </a:prstGeom>
            <a:solidFill>
              <a:srgbClr val="FFFFCC"/>
            </a:solidFill>
            <a:ln w="12700">
              <a:solidFill>
                <a:srgbClr val="990033"/>
              </a:solidFill>
              <a:round/>
            </a:ln>
            <a:effectLst/>
          </p:spPr>
          <p:txBody>
            <a:bodyPr wrap="none" anchor="ctr"/>
            <a:lstStyle/>
            <a:p>
              <a:endParaRPr lang="en-US"/>
            </a:p>
          </p:txBody>
        </p:sp>
        <p:sp>
          <p:nvSpPr>
            <p:cNvPr id="358536" name="Rectangle 136"/>
            <p:cNvSpPr>
              <a:spLocks noChangeArrowheads="1"/>
            </p:cNvSpPr>
            <p:nvPr/>
          </p:nvSpPr>
          <p:spPr bwMode="auto">
            <a:xfrm>
              <a:off x="4383" y="1380"/>
              <a:ext cx="990" cy="291"/>
            </a:xfrm>
            <a:prstGeom prst="rect">
              <a:avLst/>
            </a:prstGeom>
            <a:noFill/>
            <a:ln w="9525">
              <a:noFill/>
              <a:miter lim="800000"/>
            </a:ln>
            <a:effectLst/>
          </p:spPr>
          <p:txBody>
            <a:bodyPr wrap="none" lIns="92075" tIns="46038" rIns="92075" bIns="46038">
              <a:spAutoFit/>
            </a:bodyPr>
            <a:lstStyle/>
            <a:p>
              <a:pPr algn="ctr"/>
              <a:r>
                <a:rPr lang="en-US" sz="1200" b="1" dirty="0"/>
                <a:t>Maintain Professor</a:t>
              </a:r>
              <a:endParaRPr lang="en-US" sz="1200" b="1" dirty="0"/>
            </a:p>
            <a:p>
              <a:pPr algn="ctr"/>
              <a:r>
                <a:rPr lang="en-US" sz="1200" b="1" dirty="0"/>
                <a:t>Information</a:t>
              </a:r>
              <a:endParaRPr lang="en-US" sz="1200" b="1" dirty="0"/>
            </a:p>
          </p:txBody>
        </p:sp>
        <p:sp>
          <p:nvSpPr>
            <p:cNvPr id="358537" name="Oval 137"/>
            <p:cNvSpPr>
              <a:spLocks noChangeArrowheads="1"/>
            </p:cNvSpPr>
            <p:nvPr/>
          </p:nvSpPr>
          <p:spPr bwMode="auto">
            <a:xfrm>
              <a:off x="4296" y="1983"/>
              <a:ext cx="1162" cy="425"/>
            </a:xfrm>
            <a:prstGeom prst="ellipse">
              <a:avLst/>
            </a:prstGeom>
            <a:solidFill>
              <a:srgbClr val="FFFFCC"/>
            </a:solidFill>
            <a:ln w="12700">
              <a:solidFill>
                <a:srgbClr val="990033"/>
              </a:solidFill>
              <a:round/>
            </a:ln>
            <a:effectLst/>
          </p:spPr>
          <p:txBody>
            <a:bodyPr wrap="none" anchor="ctr"/>
            <a:lstStyle/>
            <a:p>
              <a:endParaRPr lang="en-US"/>
            </a:p>
          </p:txBody>
        </p:sp>
        <p:sp>
          <p:nvSpPr>
            <p:cNvPr id="358538" name="Rectangle 138"/>
            <p:cNvSpPr>
              <a:spLocks noChangeArrowheads="1"/>
            </p:cNvSpPr>
            <p:nvPr/>
          </p:nvSpPr>
          <p:spPr bwMode="auto">
            <a:xfrm>
              <a:off x="4439" y="2071"/>
              <a:ext cx="900" cy="291"/>
            </a:xfrm>
            <a:prstGeom prst="rect">
              <a:avLst/>
            </a:prstGeom>
            <a:noFill/>
            <a:ln w="9525">
              <a:noFill/>
              <a:miter lim="800000"/>
            </a:ln>
            <a:effectLst/>
          </p:spPr>
          <p:txBody>
            <a:bodyPr wrap="none" lIns="92075" tIns="46038" rIns="92075" bIns="46038">
              <a:spAutoFit/>
            </a:bodyPr>
            <a:lstStyle/>
            <a:p>
              <a:pPr algn="ctr"/>
              <a:r>
                <a:rPr lang="en-US" sz="1200" b="1" dirty="0"/>
                <a:t>Maintain Student</a:t>
              </a:r>
              <a:endParaRPr lang="en-US" sz="1200" b="1" dirty="0"/>
            </a:p>
            <a:p>
              <a:pPr algn="ctr"/>
              <a:r>
                <a:rPr lang="en-US" sz="1200" b="1" dirty="0"/>
                <a:t>Information</a:t>
              </a:r>
              <a:endParaRPr lang="en-US" sz="1200" b="1" dirty="0"/>
            </a:p>
          </p:txBody>
        </p:sp>
        <p:sp>
          <p:nvSpPr>
            <p:cNvPr id="358539" name="Oval 139"/>
            <p:cNvSpPr>
              <a:spLocks noChangeArrowheads="1"/>
            </p:cNvSpPr>
            <p:nvPr/>
          </p:nvSpPr>
          <p:spPr bwMode="auto">
            <a:xfrm>
              <a:off x="4296" y="2668"/>
              <a:ext cx="1162" cy="425"/>
            </a:xfrm>
            <a:prstGeom prst="ellipse">
              <a:avLst/>
            </a:prstGeom>
            <a:solidFill>
              <a:srgbClr val="FFFFCC"/>
            </a:solidFill>
            <a:ln w="12700">
              <a:solidFill>
                <a:srgbClr val="990033"/>
              </a:solidFill>
              <a:round/>
            </a:ln>
            <a:effectLst/>
          </p:spPr>
          <p:txBody>
            <a:bodyPr wrap="none" anchor="ctr"/>
            <a:lstStyle/>
            <a:p>
              <a:endParaRPr lang="en-US"/>
            </a:p>
          </p:txBody>
        </p:sp>
        <p:sp>
          <p:nvSpPr>
            <p:cNvPr id="358540" name="Rectangle 140"/>
            <p:cNvSpPr>
              <a:spLocks noChangeArrowheads="1"/>
            </p:cNvSpPr>
            <p:nvPr/>
          </p:nvSpPr>
          <p:spPr bwMode="auto">
            <a:xfrm>
              <a:off x="4412" y="2788"/>
              <a:ext cx="973" cy="175"/>
            </a:xfrm>
            <a:prstGeom prst="rect">
              <a:avLst/>
            </a:prstGeom>
            <a:noFill/>
            <a:ln w="9525">
              <a:noFill/>
              <a:miter lim="800000"/>
            </a:ln>
            <a:effectLst/>
          </p:spPr>
          <p:txBody>
            <a:bodyPr wrap="none" lIns="92075" tIns="46038" rIns="92075" bIns="46038">
              <a:spAutoFit/>
            </a:bodyPr>
            <a:lstStyle/>
            <a:p>
              <a:r>
                <a:rPr lang="en-US" sz="1200" b="1" dirty="0"/>
                <a:t>Close Registration</a:t>
              </a:r>
              <a:endParaRPr lang="en-US" sz="1200" b="1" dirty="0"/>
            </a:p>
          </p:txBody>
        </p:sp>
        <p:grpSp>
          <p:nvGrpSpPr>
            <p:cNvPr id="9" name="Group 147"/>
            <p:cNvGrpSpPr/>
            <p:nvPr/>
          </p:nvGrpSpPr>
          <p:grpSpPr bwMode="auto">
            <a:xfrm>
              <a:off x="3012" y="710"/>
              <a:ext cx="1024" cy="755"/>
              <a:chOff x="2468" y="3222"/>
              <a:chExt cx="1024" cy="755"/>
            </a:xfrm>
          </p:grpSpPr>
          <p:sp>
            <p:nvSpPr>
              <p:cNvPr id="358541" name="Text Box 141"/>
              <p:cNvSpPr txBox="1">
                <a:spLocks noChangeArrowheads="1"/>
              </p:cNvSpPr>
              <p:nvPr/>
            </p:nvSpPr>
            <p:spPr bwMode="auto">
              <a:xfrm>
                <a:off x="2468" y="3755"/>
                <a:ext cx="1024" cy="222"/>
              </a:xfrm>
              <a:prstGeom prst="rect">
                <a:avLst/>
              </a:prstGeom>
              <a:noFill/>
              <a:ln w="9525">
                <a:noFill/>
                <a:miter lim="800000"/>
              </a:ln>
              <a:effectLst/>
            </p:spPr>
            <p:txBody>
              <a:bodyPr wrap="none" lIns="107950" tIns="53975" rIns="107950" bIns="53975">
                <a:spAutoFit/>
              </a:bodyPr>
              <a:lstStyle/>
              <a:p>
                <a:r>
                  <a:rPr lang="en-US" sz="1600"/>
                  <a:t>Course Catalog</a:t>
                </a:r>
                <a:endParaRPr lang="en-US" sz="1600"/>
              </a:p>
            </p:txBody>
          </p:sp>
          <p:grpSp>
            <p:nvGrpSpPr>
              <p:cNvPr id="10" name="Group 142"/>
              <p:cNvGrpSpPr/>
              <p:nvPr/>
            </p:nvGrpSpPr>
            <p:grpSpPr bwMode="auto">
              <a:xfrm>
                <a:off x="2812" y="3222"/>
                <a:ext cx="330" cy="546"/>
                <a:chOff x="1254" y="2352"/>
                <a:chExt cx="488" cy="808"/>
              </a:xfrm>
            </p:grpSpPr>
            <p:sp>
              <p:nvSpPr>
                <p:cNvPr id="358543" name="Oval 143"/>
                <p:cNvSpPr>
                  <a:spLocks noChangeArrowheads="1"/>
                </p:cNvSpPr>
                <p:nvPr/>
              </p:nvSpPr>
              <p:spPr bwMode="auto">
                <a:xfrm>
                  <a:off x="1360" y="2352"/>
                  <a:ext cx="272" cy="272"/>
                </a:xfrm>
                <a:prstGeom prst="ellipse">
                  <a:avLst/>
                </a:prstGeom>
                <a:noFill/>
                <a:ln w="12700">
                  <a:solidFill>
                    <a:schemeClr val="tx1"/>
                  </a:solidFill>
                  <a:round/>
                </a:ln>
                <a:effectLst/>
              </p:spPr>
              <p:txBody>
                <a:bodyPr wrap="none" lIns="107950" tIns="53975" rIns="107950" bIns="53975" anchor="ctr"/>
                <a:lstStyle/>
                <a:p>
                  <a:endParaRPr lang="en-US"/>
                </a:p>
              </p:txBody>
            </p:sp>
            <p:sp>
              <p:nvSpPr>
                <p:cNvPr id="358544" name="Line 144"/>
                <p:cNvSpPr>
                  <a:spLocks noChangeShapeType="1"/>
                </p:cNvSpPr>
                <p:nvPr/>
              </p:nvSpPr>
              <p:spPr bwMode="auto">
                <a:xfrm>
                  <a:off x="1496" y="2624"/>
                  <a:ext cx="0" cy="289"/>
                </a:xfrm>
                <a:prstGeom prst="line">
                  <a:avLst/>
                </a:prstGeom>
                <a:noFill/>
                <a:ln w="12700">
                  <a:solidFill>
                    <a:schemeClr val="tx1"/>
                  </a:solidFill>
                  <a:round/>
                </a:ln>
                <a:effectLst/>
              </p:spPr>
              <p:txBody>
                <a:bodyPr lIns="107950" tIns="53975" rIns="107950" bIns="53975"/>
                <a:lstStyle/>
                <a:p>
                  <a:endParaRPr lang="en-US"/>
                </a:p>
              </p:txBody>
            </p:sp>
            <p:sp>
              <p:nvSpPr>
                <p:cNvPr id="358545" name="Line 145"/>
                <p:cNvSpPr>
                  <a:spLocks noChangeShapeType="1"/>
                </p:cNvSpPr>
                <p:nvPr/>
              </p:nvSpPr>
              <p:spPr bwMode="auto">
                <a:xfrm>
                  <a:off x="1256" y="2736"/>
                  <a:ext cx="480" cy="0"/>
                </a:xfrm>
                <a:prstGeom prst="line">
                  <a:avLst/>
                </a:prstGeom>
                <a:noFill/>
                <a:ln w="12700">
                  <a:solidFill>
                    <a:schemeClr val="tx1"/>
                  </a:solidFill>
                  <a:round/>
                </a:ln>
                <a:effectLst/>
              </p:spPr>
              <p:txBody>
                <a:bodyPr lIns="107950" tIns="53975" rIns="107950" bIns="53975"/>
                <a:lstStyle/>
                <a:p>
                  <a:endParaRPr lang="en-US"/>
                </a:p>
              </p:txBody>
            </p:sp>
            <p:sp>
              <p:nvSpPr>
                <p:cNvPr id="358546" name="Freeform 146"/>
                <p:cNvSpPr/>
                <p:nvPr/>
              </p:nvSpPr>
              <p:spPr bwMode="auto">
                <a:xfrm>
                  <a:off x="1254" y="2912"/>
                  <a:ext cx="488" cy="248"/>
                </a:xfrm>
                <a:custGeom>
                  <a:avLst/>
                  <a:gdLst/>
                  <a:ahLst/>
                  <a:cxnLst>
                    <a:cxn ang="0">
                      <a:pos x="0" y="240"/>
                    </a:cxn>
                    <a:cxn ang="0">
                      <a:pos x="240" y="0"/>
                    </a:cxn>
                    <a:cxn ang="0">
                      <a:pos x="488" y="248"/>
                    </a:cxn>
                  </a:cxnLst>
                  <a:rect l="0" t="0" r="r" b="b"/>
                  <a:pathLst>
                    <a:path w="488" h="248">
                      <a:moveTo>
                        <a:pt x="0" y="240"/>
                      </a:moveTo>
                      <a:lnTo>
                        <a:pt x="240" y="0"/>
                      </a:lnTo>
                      <a:lnTo>
                        <a:pt x="488" y="248"/>
                      </a:lnTo>
                    </a:path>
                  </a:pathLst>
                </a:custGeom>
                <a:noFill/>
                <a:ln w="12700" cap="flat" cmpd="sng">
                  <a:solidFill>
                    <a:schemeClr val="tx1"/>
                  </a:solidFill>
                  <a:prstDash val="solid"/>
                  <a:round/>
                </a:ln>
                <a:effectLst/>
              </p:spPr>
              <p:txBody>
                <a:bodyPr lIns="107950" tIns="53975" rIns="107950" bIns="53975"/>
                <a:lstStyle/>
                <a:p>
                  <a:endParaRPr lang="en-US"/>
                </a:p>
              </p:txBody>
            </p:sp>
          </p:grpSp>
        </p:grpSp>
        <p:sp>
          <p:nvSpPr>
            <p:cNvPr id="358550" name="Line 150"/>
            <p:cNvSpPr>
              <a:spLocks noChangeShapeType="1"/>
            </p:cNvSpPr>
            <p:nvPr/>
          </p:nvSpPr>
          <p:spPr bwMode="auto">
            <a:xfrm flipV="1">
              <a:off x="2464" y="1496"/>
              <a:ext cx="784" cy="1216"/>
            </a:xfrm>
            <a:prstGeom prst="line">
              <a:avLst/>
            </a:prstGeom>
            <a:noFill/>
            <a:ln w="12700">
              <a:solidFill>
                <a:schemeClr val="tx1"/>
              </a:solidFill>
              <a:round/>
            </a:ln>
            <a:effectLst/>
          </p:spPr>
          <p:txBody>
            <a:bodyPr lIns="107950" tIns="53975" rIns="107950" bIns="53975"/>
            <a:lstStyle/>
            <a:p>
              <a:endParaRPr lang="en-US"/>
            </a:p>
          </p:txBody>
        </p:sp>
        <p:sp>
          <p:nvSpPr>
            <p:cNvPr id="358551" name="Line 151"/>
            <p:cNvSpPr>
              <a:spLocks noChangeShapeType="1"/>
            </p:cNvSpPr>
            <p:nvPr/>
          </p:nvSpPr>
          <p:spPr bwMode="auto">
            <a:xfrm flipV="1">
              <a:off x="2488" y="1120"/>
              <a:ext cx="760" cy="376"/>
            </a:xfrm>
            <a:prstGeom prst="line">
              <a:avLst/>
            </a:prstGeom>
            <a:noFill/>
            <a:ln w="12700">
              <a:solidFill>
                <a:schemeClr val="tx1"/>
              </a:solidFill>
              <a:round/>
            </a:ln>
            <a:effectLst/>
          </p:spPr>
          <p:txBody>
            <a:bodyPr lIns="107950" tIns="53975" rIns="107950" bIns="53975"/>
            <a:lstStyle/>
            <a:p>
              <a:endParaRPr lang="en-US"/>
            </a:p>
          </p:txBody>
        </p:sp>
        <p:sp>
          <p:nvSpPr>
            <p:cNvPr id="358552" name="Line 152"/>
            <p:cNvSpPr>
              <a:spLocks noChangeShapeType="1"/>
            </p:cNvSpPr>
            <p:nvPr/>
          </p:nvSpPr>
          <p:spPr bwMode="auto">
            <a:xfrm flipH="1">
              <a:off x="3728" y="2204"/>
              <a:ext cx="552" cy="0"/>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8553" name="Line 153"/>
            <p:cNvSpPr>
              <a:spLocks noChangeShapeType="1"/>
            </p:cNvSpPr>
            <p:nvPr/>
          </p:nvSpPr>
          <p:spPr bwMode="auto">
            <a:xfrm flipV="1">
              <a:off x="3728" y="3026"/>
              <a:ext cx="688" cy="318"/>
            </a:xfrm>
            <a:prstGeom prst="line">
              <a:avLst/>
            </a:prstGeom>
            <a:noFill/>
            <a:ln w="12700">
              <a:solidFill>
                <a:schemeClr val="tx1"/>
              </a:solidFill>
              <a:round/>
            </a:ln>
            <a:effectLst/>
          </p:spPr>
          <p:txBody>
            <a:bodyPr lIns="107950" tIns="53975" rIns="107950" bIns="53975"/>
            <a:lstStyle/>
            <a:p>
              <a:endParaRPr lang="en-US"/>
            </a:p>
          </p:txBody>
        </p:sp>
        <p:sp>
          <p:nvSpPr>
            <p:cNvPr id="358554" name="Line 154"/>
            <p:cNvSpPr>
              <a:spLocks noChangeShapeType="1"/>
            </p:cNvSpPr>
            <p:nvPr/>
          </p:nvSpPr>
          <p:spPr bwMode="auto">
            <a:xfrm>
              <a:off x="2536" y="2204"/>
              <a:ext cx="760" cy="0"/>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8555" name="Line 155"/>
            <p:cNvSpPr>
              <a:spLocks noChangeShapeType="1"/>
            </p:cNvSpPr>
            <p:nvPr/>
          </p:nvSpPr>
          <p:spPr bwMode="auto">
            <a:xfrm flipH="1">
              <a:off x="808" y="1100"/>
              <a:ext cx="592" cy="392"/>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8556" name="Line 156"/>
            <p:cNvSpPr>
              <a:spLocks noChangeShapeType="1"/>
            </p:cNvSpPr>
            <p:nvPr/>
          </p:nvSpPr>
          <p:spPr bwMode="auto">
            <a:xfrm flipH="1" flipV="1">
              <a:off x="808" y="1684"/>
              <a:ext cx="592" cy="392"/>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8558" name="Line 158"/>
            <p:cNvSpPr>
              <a:spLocks noChangeShapeType="1"/>
            </p:cNvSpPr>
            <p:nvPr/>
          </p:nvSpPr>
          <p:spPr bwMode="auto">
            <a:xfrm flipH="1">
              <a:off x="808" y="2324"/>
              <a:ext cx="592" cy="392"/>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8559" name="Line 159"/>
            <p:cNvSpPr>
              <a:spLocks noChangeShapeType="1"/>
            </p:cNvSpPr>
            <p:nvPr/>
          </p:nvSpPr>
          <p:spPr bwMode="auto">
            <a:xfrm flipH="1" flipV="1">
              <a:off x="808" y="2908"/>
              <a:ext cx="592" cy="392"/>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8561" name="Line 161"/>
            <p:cNvSpPr>
              <a:spLocks noChangeShapeType="1"/>
            </p:cNvSpPr>
            <p:nvPr/>
          </p:nvSpPr>
          <p:spPr bwMode="auto">
            <a:xfrm flipH="1">
              <a:off x="3728" y="1665"/>
              <a:ext cx="669" cy="443"/>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8562" name="Line 162"/>
            <p:cNvSpPr>
              <a:spLocks noChangeShapeType="1"/>
            </p:cNvSpPr>
            <p:nvPr/>
          </p:nvSpPr>
          <p:spPr bwMode="auto">
            <a:xfrm flipH="1" flipV="1">
              <a:off x="3728" y="2300"/>
              <a:ext cx="656" cy="434"/>
            </a:xfrm>
            <a:prstGeom prst="line">
              <a:avLst/>
            </a:prstGeom>
            <a:noFill/>
            <a:ln w="12700">
              <a:solidFill>
                <a:schemeClr val="tx1"/>
              </a:solidFill>
              <a:round/>
              <a:headEnd type="arrow" w="lg" len="lg"/>
            </a:ln>
            <a:effectLst/>
          </p:spPr>
          <p:txBody>
            <a:bodyPr lIns="107950" tIns="53975" rIns="107950" bIns="53975"/>
            <a:lstStyle/>
            <a:p>
              <a:endParaRPr 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idx="1"/>
          </p:nvPr>
        </p:nvSpPr>
        <p:spPr>
          <a:xfrm>
            <a:off x="361950" y="1052513"/>
            <a:ext cx="3829050" cy="5043487"/>
          </a:xfrm>
          <a:noFill/>
        </p:spPr>
        <p:txBody>
          <a:bodyPr>
            <a:normAutofit fontScale="92500"/>
          </a:bodyPr>
          <a:lstStyle/>
          <a:p>
            <a:r>
              <a:rPr lang="en-US" sz="2800" dirty="0"/>
              <a:t>Name</a:t>
            </a:r>
            <a:endParaRPr lang="en-US" sz="2800" dirty="0"/>
          </a:p>
          <a:p>
            <a:r>
              <a:rPr lang="en-US" sz="2800" dirty="0"/>
              <a:t>Brief description</a:t>
            </a:r>
            <a:endParaRPr lang="en-US" sz="2800" dirty="0"/>
          </a:p>
          <a:p>
            <a:r>
              <a:rPr lang="en-GB" sz="2800" dirty="0"/>
              <a:t>Flow of Events</a:t>
            </a:r>
            <a:endParaRPr lang="en-GB" sz="2800" dirty="0"/>
          </a:p>
          <a:p>
            <a:r>
              <a:rPr lang="en-GB" sz="2800" dirty="0"/>
              <a:t>Relationships</a:t>
            </a:r>
            <a:endParaRPr lang="en-GB" sz="2800" dirty="0"/>
          </a:p>
          <a:p>
            <a:r>
              <a:rPr lang="en-GB" sz="2800" dirty="0"/>
              <a:t>Activity diagrams</a:t>
            </a:r>
            <a:endParaRPr lang="en-GB" sz="2800" dirty="0"/>
          </a:p>
          <a:p>
            <a:r>
              <a:rPr lang="en-GB" sz="2800" dirty="0"/>
              <a:t>Use-Case diagrams</a:t>
            </a:r>
            <a:endParaRPr lang="en-GB" sz="2800" dirty="0"/>
          </a:p>
          <a:p>
            <a:r>
              <a:rPr lang="en-GB" sz="2800" dirty="0"/>
              <a:t>Special requirements</a:t>
            </a:r>
            <a:endParaRPr lang="en-GB" sz="2800" dirty="0"/>
          </a:p>
          <a:p>
            <a:r>
              <a:rPr lang="en-GB" sz="2800" dirty="0"/>
              <a:t>Pre-conditions</a:t>
            </a:r>
            <a:endParaRPr lang="en-GB" sz="2800" dirty="0"/>
          </a:p>
          <a:p>
            <a:r>
              <a:rPr lang="en-GB" sz="2800" dirty="0"/>
              <a:t>Post-conditions</a:t>
            </a:r>
            <a:endParaRPr lang="en-GB" sz="2800" dirty="0"/>
          </a:p>
          <a:p>
            <a:r>
              <a:rPr lang="en-GB" sz="2800" dirty="0"/>
              <a:t>Other diagrams</a:t>
            </a:r>
            <a:endParaRPr lang="en-US" sz="2800" dirty="0"/>
          </a:p>
        </p:txBody>
      </p:sp>
      <p:sp>
        <p:nvSpPr>
          <p:cNvPr id="360450" name="Rectangle 2"/>
          <p:cNvSpPr>
            <a:spLocks noGrp="1" noChangeArrowheads="1"/>
          </p:cNvSpPr>
          <p:nvPr>
            <p:ph type="title"/>
          </p:nvPr>
        </p:nvSpPr>
        <p:spPr>
          <a:xfrm>
            <a:off x="785786" y="285728"/>
            <a:ext cx="7772400" cy="914400"/>
          </a:xfrm>
        </p:spPr>
        <p:txBody>
          <a:bodyPr/>
          <a:lstStyle/>
          <a:p>
            <a:r>
              <a:rPr lang="en-US" dirty="0"/>
              <a:t>Use-Case Specifications</a:t>
            </a:r>
            <a:endParaRPr lang="en-US" dirty="0"/>
          </a:p>
        </p:txBody>
      </p:sp>
      <p:sp>
        <p:nvSpPr>
          <p:cNvPr id="360454" name="Rectangle 6"/>
          <p:cNvSpPr>
            <a:spLocks noChangeArrowheads="1"/>
          </p:cNvSpPr>
          <p:nvPr/>
        </p:nvSpPr>
        <p:spPr bwMode="auto">
          <a:xfrm>
            <a:off x="4381500" y="1143000"/>
            <a:ext cx="4343400" cy="4816475"/>
          </a:xfrm>
          <a:prstGeom prst="rect">
            <a:avLst/>
          </a:prstGeom>
          <a:noFill/>
          <a:ln w="28575">
            <a:solidFill>
              <a:srgbClr val="DDDDDD"/>
            </a:solidFill>
            <a:miter lim="800000"/>
          </a:ln>
          <a:effectLst/>
        </p:spPr>
        <p:txBody>
          <a:bodyPr wrap="none" anchor="ctr"/>
          <a:lstStyle/>
          <a:p>
            <a:endParaRPr lang="en-US"/>
          </a:p>
        </p:txBody>
      </p:sp>
      <p:grpSp>
        <p:nvGrpSpPr>
          <p:cNvPr id="2" name="Group 7"/>
          <p:cNvGrpSpPr/>
          <p:nvPr/>
        </p:nvGrpSpPr>
        <p:grpSpPr bwMode="auto">
          <a:xfrm>
            <a:off x="5334000" y="3746500"/>
            <a:ext cx="1162050" cy="1600200"/>
            <a:chOff x="365" y="2533"/>
            <a:chExt cx="754" cy="1008"/>
          </a:xfrm>
        </p:grpSpPr>
        <p:sp>
          <p:nvSpPr>
            <p:cNvPr id="360456" name="Oval 8"/>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0457" name="Rectangle 9"/>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0458" name="Line 10"/>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59" name="Line 11"/>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0" name="Line 12"/>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1" name="Line 13"/>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2" name="Line 14"/>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3" name="Line 15"/>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4" name="Line 16"/>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5" name="Line 17"/>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6" name="Line 18"/>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7" name="Line 19"/>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8" name="Line 20"/>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69" name="Line 21"/>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70" name="Line 22"/>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71" name="Line 23"/>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72" name="Line 24"/>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73" name="Line 25"/>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74" name="Line 26"/>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60475" name="Text Box 27"/>
          <p:cNvSpPr txBox="1">
            <a:spLocks noChangeArrowheads="1"/>
          </p:cNvSpPr>
          <p:nvPr/>
        </p:nvSpPr>
        <p:spPr bwMode="auto">
          <a:xfrm>
            <a:off x="5311775" y="5422900"/>
            <a:ext cx="2673350" cy="366713"/>
          </a:xfrm>
          <a:prstGeom prst="rect">
            <a:avLst/>
          </a:prstGeom>
          <a:noFill/>
          <a:ln w="12700">
            <a:noFill/>
            <a:miter lim="800000"/>
            <a:headEnd type="none" w="sm" len="sm"/>
            <a:tailEnd type="none" w="lg" len="lg"/>
          </a:ln>
          <a:effectLst/>
        </p:spPr>
        <p:txBody>
          <a:bodyPr wrap="none">
            <a:spAutoFit/>
          </a:bodyPr>
          <a:lstStyle/>
          <a:p>
            <a:pPr algn="ctr"/>
            <a:r>
              <a:rPr lang="en-US" sz="1800"/>
              <a:t>Use-Case Specifications</a:t>
            </a:r>
            <a:endParaRPr lang="en-US" sz="1800"/>
          </a:p>
        </p:txBody>
      </p:sp>
      <p:grpSp>
        <p:nvGrpSpPr>
          <p:cNvPr id="3" name="Group 28"/>
          <p:cNvGrpSpPr/>
          <p:nvPr/>
        </p:nvGrpSpPr>
        <p:grpSpPr bwMode="auto">
          <a:xfrm>
            <a:off x="6591300" y="3746500"/>
            <a:ext cx="1160463" cy="1600200"/>
            <a:chOff x="365" y="2533"/>
            <a:chExt cx="754" cy="1008"/>
          </a:xfrm>
        </p:grpSpPr>
        <p:sp>
          <p:nvSpPr>
            <p:cNvPr id="360477" name="Oval 29"/>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0478" name="Rectangle 30"/>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0479" name="Line 31"/>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0" name="Line 32"/>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1" name="Line 33"/>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2" name="Line 34"/>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3" name="Line 35"/>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4" name="Line 36"/>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5" name="Line 37"/>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6" name="Line 38"/>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7" name="Line 39"/>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8" name="Line 40"/>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89" name="Line 41"/>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90" name="Line 42"/>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91" name="Line 43"/>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92" name="Line 44"/>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93" name="Line 45"/>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94" name="Line 46"/>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495" name="Line 47"/>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60496" name="Text Box 48"/>
          <p:cNvSpPr txBox="1">
            <a:spLocks noChangeArrowheads="1"/>
          </p:cNvSpPr>
          <p:nvPr/>
        </p:nvSpPr>
        <p:spPr bwMode="auto">
          <a:xfrm>
            <a:off x="6591300" y="4660900"/>
            <a:ext cx="442913" cy="457200"/>
          </a:xfrm>
          <a:prstGeom prst="rect">
            <a:avLst/>
          </a:prstGeom>
          <a:noFill/>
          <a:ln w="9525">
            <a:noFill/>
            <a:miter lim="800000"/>
          </a:ln>
          <a:effectLst/>
        </p:spPr>
        <p:txBody>
          <a:bodyPr>
            <a:spAutoFit/>
          </a:bodyPr>
          <a:lstStyle/>
          <a:p>
            <a:pPr algn="ctr">
              <a:spcBef>
                <a:spcPct val="50000"/>
              </a:spcBef>
            </a:pPr>
            <a:r>
              <a:rPr lang="en-US" sz="2400" b="1"/>
              <a:t>...</a:t>
            </a:r>
            <a:endParaRPr lang="en-US" sz="2400" b="1"/>
          </a:p>
        </p:txBody>
      </p:sp>
      <p:grpSp>
        <p:nvGrpSpPr>
          <p:cNvPr id="4" name="Group 49"/>
          <p:cNvGrpSpPr/>
          <p:nvPr/>
        </p:nvGrpSpPr>
        <p:grpSpPr bwMode="auto">
          <a:xfrm>
            <a:off x="4632325" y="1778000"/>
            <a:ext cx="681038" cy="801688"/>
            <a:chOff x="7654" y="3380"/>
            <a:chExt cx="554" cy="754"/>
          </a:xfrm>
        </p:grpSpPr>
        <p:sp>
          <p:nvSpPr>
            <p:cNvPr id="360498" name="Oval 50"/>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60499" name="Line 51"/>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60500" name="Line 52"/>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60501" name="Freeform 53"/>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60502" name="Oval 54"/>
          <p:cNvSpPr>
            <a:spLocks noChangeArrowheads="1"/>
          </p:cNvSpPr>
          <p:nvPr/>
        </p:nvSpPr>
        <p:spPr bwMode="auto">
          <a:xfrm>
            <a:off x="6110288" y="1625600"/>
            <a:ext cx="962025" cy="45720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0503" name="Oval 55"/>
          <p:cNvSpPr>
            <a:spLocks noChangeArrowheads="1"/>
          </p:cNvSpPr>
          <p:nvPr/>
        </p:nvSpPr>
        <p:spPr bwMode="auto">
          <a:xfrm>
            <a:off x="5554663" y="2540000"/>
            <a:ext cx="962025" cy="45720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0504" name="Line 56"/>
          <p:cNvSpPr>
            <a:spLocks noChangeShapeType="1"/>
          </p:cNvSpPr>
          <p:nvPr/>
        </p:nvSpPr>
        <p:spPr bwMode="auto">
          <a:xfrm flipV="1">
            <a:off x="5445125" y="1854200"/>
            <a:ext cx="665163" cy="30480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507" name="Line 59"/>
          <p:cNvSpPr>
            <a:spLocks noChangeShapeType="1"/>
          </p:cNvSpPr>
          <p:nvPr/>
        </p:nvSpPr>
        <p:spPr bwMode="auto">
          <a:xfrm>
            <a:off x="5343525" y="2311400"/>
            <a:ext cx="592138" cy="22860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0514" name="Text Box 66"/>
          <p:cNvSpPr txBox="1">
            <a:spLocks noChangeArrowheads="1"/>
          </p:cNvSpPr>
          <p:nvPr/>
        </p:nvSpPr>
        <p:spPr bwMode="auto">
          <a:xfrm>
            <a:off x="5256213" y="1143000"/>
            <a:ext cx="2701925" cy="457200"/>
          </a:xfrm>
          <a:prstGeom prst="rect">
            <a:avLst/>
          </a:prstGeom>
          <a:noFill/>
          <a:ln w="9525">
            <a:noFill/>
            <a:miter lim="800000"/>
          </a:ln>
          <a:effectLst/>
        </p:spPr>
        <p:txBody>
          <a:bodyPr>
            <a:spAutoFit/>
          </a:bodyPr>
          <a:lstStyle/>
          <a:p>
            <a:pPr algn="ctr">
              <a:spcBef>
                <a:spcPct val="50000"/>
              </a:spcBef>
            </a:pPr>
            <a:r>
              <a:rPr lang="en-US" sz="2400">
                <a:solidFill>
                  <a:srgbClr val="00CCFF"/>
                </a:solidFill>
              </a:rPr>
              <a:t>Use-Case Model</a:t>
            </a:r>
            <a:endParaRPr lang="en-US" sz="2400">
              <a:solidFill>
                <a:srgbClr val="00CCFF"/>
              </a:solidFill>
            </a:endParaRPr>
          </a:p>
        </p:txBody>
      </p:sp>
      <p:sp>
        <p:nvSpPr>
          <p:cNvPr id="360515" name="Text Box 67"/>
          <p:cNvSpPr txBox="1">
            <a:spLocks noChangeArrowheads="1"/>
          </p:cNvSpPr>
          <p:nvPr/>
        </p:nvSpPr>
        <p:spPr bwMode="auto">
          <a:xfrm>
            <a:off x="4503738" y="2590800"/>
            <a:ext cx="931862" cy="366713"/>
          </a:xfrm>
          <a:prstGeom prst="rect">
            <a:avLst/>
          </a:prstGeom>
          <a:noFill/>
          <a:ln w="9525">
            <a:noFill/>
            <a:miter lim="800000"/>
          </a:ln>
          <a:effectLst/>
        </p:spPr>
        <p:txBody>
          <a:bodyPr>
            <a:spAutoFit/>
          </a:bodyPr>
          <a:lstStyle/>
          <a:p>
            <a:pPr algn="ctr">
              <a:spcBef>
                <a:spcPct val="50000"/>
              </a:spcBef>
            </a:pPr>
            <a:r>
              <a:rPr lang="en-US" sz="1800"/>
              <a:t>Actors</a:t>
            </a:r>
            <a:endParaRPr lang="en-US" sz="1800"/>
          </a:p>
        </p:txBody>
      </p:sp>
      <p:sp>
        <p:nvSpPr>
          <p:cNvPr id="360516" name="Text Box 68"/>
          <p:cNvSpPr txBox="1">
            <a:spLocks noChangeArrowheads="1"/>
          </p:cNvSpPr>
          <p:nvPr/>
        </p:nvSpPr>
        <p:spPr bwMode="auto">
          <a:xfrm>
            <a:off x="5859463" y="3098800"/>
            <a:ext cx="1404937" cy="366713"/>
          </a:xfrm>
          <a:prstGeom prst="rect">
            <a:avLst/>
          </a:prstGeom>
          <a:noFill/>
          <a:ln w="9525">
            <a:noFill/>
            <a:miter lim="800000"/>
          </a:ln>
          <a:effectLst/>
        </p:spPr>
        <p:txBody>
          <a:bodyPr>
            <a:spAutoFit/>
          </a:bodyPr>
          <a:lstStyle/>
          <a:p>
            <a:pPr algn="ctr">
              <a:spcBef>
                <a:spcPct val="50000"/>
              </a:spcBef>
            </a:pPr>
            <a:r>
              <a:rPr lang="en-US" sz="1800"/>
              <a:t>Use Cases</a:t>
            </a:r>
            <a:endParaRPr lang="en-US" sz="1800"/>
          </a:p>
        </p:txBody>
      </p:sp>
      <p:sp>
        <p:nvSpPr>
          <p:cNvPr id="360517" name="AutoShape 69"/>
          <p:cNvSpPr>
            <a:spLocks noChangeArrowheads="1"/>
          </p:cNvSpPr>
          <p:nvPr/>
        </p:nvSpPr>
        <p:spPr bwMode="auto">
          <a:xfrm>
            <a:off x="4778375" y="3632200"/>
            <a:ext cx="3563938" cy="2171700"/>
          </a:xfrm>
          <a:prstGeom prst="roundRect">
            <a:avLst>
              <a:gd name="adj" fmla="val 16667"/>
            </a:avLst>
          </a:prstGeom>
          <a:noFill/>
          <a:ln w="28575">
            <a:solidFill>
              <a:srgbClr val="00CCFF"/>
            </a:solidFill>
            <a:prstDash val="dash"/>
            <a:round/>
          </a:ln>
          <a:effectLst/>
        </p:spPr>
        <p:txBody>
          <a:bodyPr wrap="none" anchor="ctr"/>
          <a:lstStyle/>
          <a:p>
            <a:endParaRPr lang="en-US"/>
          </a:p>
        </p:txBody>
      </p:sp>
      <p:sp>
        <p:nvSpPr>
          <p:cNvPr id="360518" name="AutoShape 70"/>
          <p:cNvSpPr>
            <a:spLocks noChangeArrowheads="1"/>
          </p:cNvSpPr>
          <p:nvPr/>
        </p:nvSpPr>
        <p:spPr bwMode="auto">
          <a:xfrm>
            <a:off x="5486400" y="2436813"/>
            <a:ext cx="1090613" cy="661987"/>
          </a:xfrm>
          <a:prstGeom prst="roundRect">
            <a:avLst>
              <a:gd name="adj" fmla="val 16667"/>
            </a:avLst>
          </a:prstGeom>
          <a:noFill/>
          <a:ln w="28575">
            <a:solidFill>
              <a:srgbClr val="00CCFF"/>
            </a:solidFill>
            <a:prstDash val="dash"/>
            <a:round/>
          </a:ln>
          <a:effectLst/>
        </p:spPr>
        <p:txBody>
          <a:bodyPr wrap="none" anchor="ctr"/>
          <a:lstStyle/>
          <a:p>
            <a:endParaRPr lang="en-US"/>
          </a:p>
        </p:txBody>
      </p:sp>
      <p:sp>
        <p:nvSpPr>
          <p:cNvPr id="360522" name="Oval 74"/>
          <p:cNvSpPr>
            <a:spLocks noChangeArrowheads="1"/>
          </p:cNvSpPr>
          <p:nvPr/>
        </p:nvSpPr>
        <p:spPr bwMode="auto">
          <a:xfrm flipH="1">
            <a:off x="6638925" y="2540000"/>
            <a:ext cx="962025" cy="45720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60523" name="Line 75"/>
          <p:cNvSpPr>
            <a:spLocks noChangeShapeType="1"/>
          </p:cNvSpPr>
          <p:nvPr/>
        </p:nvSpPr>
        <p:spPr bwMode="auto">
          <a:xfrm flipH="1">
            <a:off x="7219950" y="2311400"/>
            <a:ext cx="592138" cy="228600"/>
          </a:xfrm>
          <a:prstGeom prst="line">
            <a:avLst/>
          </a:prstGeom>
          <a:noFill/>
          <a:ln w="28575">
            <a:solidFill>
              <a:schemeClr val="tx1"/>
            </a:solidFill>
            <a:round/>
            <a:headEnd type="none" w="sm" len="sm"/>
            <a:tailEnd type="none" w="lg" len="lg"/>
          </a:ln>
          <a:effectLst/>
        </p:spPr>
        <p:txBody>
          <a:bodyPr wrap="none" anchor="ctr"/>
          <a:lstStyle/>
          <a:p>
            <a:endParaRPr lang="en-US"/>
          </a:p>
        </p:txBody>
      </p:sp>
      <p:grpSp>
        <p:nvGrpSpPr>
          <p:cNvPr id="5" name="Group 77"/>
          <p:cNvGrpSpPr/>
          <p:nvPr/>
        </p:nvGrpSpPr>
        <p:grpSpPr bwMode="auto">
          <a:xfrm>
            <a:off x="7820025" y="1778000"/>
            <a:ext cx="681038" cy="801688"/>
            <a:chOff x="7654" y="3380"/>
            <a:chExt cx="554" cy="754"/>
          </a:xfrm>
        </p:grpSpPr>
        <p:sp>
          <p:nvSpPr>
            <p:cNvPr id="360526" name="Oval 78"/>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60527" name="Line 79"/>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60528" name="Line 80"/>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60529" name="Freeform 81"/>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29" y="980727"/>
            <a:ext cx="8280920" cy="5632311"/>
          </a:xfrm>
          <a:prstGeom prst="rect">
            <a:avLst/>
          </a:prstGeom>
        </p:spPr>
        <p:txBody>
          <a:bodyPr wrap="square">
            <a:spAutoFit/>
          </a:bodyPr>
          <a:lstStyle/>
          <a:p>
            <a:r>
              <a:rPr lang="en-US" altLang="zh-CN" sz="2800" b="1" dirty="0" smtClean="0"/>
              <a:t>Login</a:t>
            </a:r>
            <a:r>
              <a:rPr lang="en-US" altLang="zh-CN" sz="2800" dirty="0" smtClean="0"/>
              <a:t> </a:t>
            </a:r>
            <a:endParaRPr lang="en-US" altLang="zh-CN" sz="2800" dirty="0"/>
          </a:p>
          <a:p>
            <a:r>
              <a:rPr lang="en-US" altLang="zh-CN" b="1" dirty="0"/>
              <a:t>Brief Description </a:t>
            </a:r>
            <a:endParaRPr lang="en-US" altLang="zh-CN" b="1" dirty="0"/>
          </a:p>
          <a:p>
            <a:r>
              <a:rPr lang="en-US" altLang="zh-CN" sz="1600" dirty="0"/>
              <a:t>This use case describes how a user logs into the Course Registration System. </a:t>
            </a:r>
            <a:endParaRPr lang="en-US" altLang="zh-CN" sz="1600" dirty="0"/>
          </a:p>
          <a:p>
            <a:r>
              <a:rPr lang="en-US" altLang="zh-CN" b="1" dirty="0"/>
              <a:t>Flow of Events </a:t>
            </a:r>
            <a:endParaRPr lang="en-US" altLang="zh-CN" b="1" dirty="0"/>
          </a:p>
          <a:p>
            <a:r>
              <a:rPr lang="en-US" altLang="zh-CN" b="1" i="1" dirty="0"/>
              <a:t>Basic Flow </a:t>
            </a:r>
            <a:endParaRPr lang="en-US" altLang="zh-CN" b="1" i="1" dirty="0"/>
          </a:p>
          <a:p>
            <a:r>
              <a:rPr lang="en-US" altLang="zh-CN" sz="1400" dirty="0"/>
              <a:t>This use case starts when the actor wishes to log into the Course Registration System. </a:t>
            </a:r>
            <a:endParaRPr lang="en-US" altLang="zh-CN" sz="1400" dirty="0"/>
          </a:p>
          <a:p>
            <a:r>
              <a:rPr lang="en-US" altLang="zh-CN" sz="1400" dirty="0"/>
              <a:t>1. The actor enters his/her name and password. </a:t>
            </a:r>
            <a:endParaRPr lang="en-US" altLang="zh-CN" sz="1400" dirty="0"/>
          </a:p>
          <a:p>
            <a:r>
              <a:rPr lang="en-US" altLang="zh-CN" sz="1400" dirty="0"/>
              <a:t>2. The system validates the entered name and password and logs the actor into the system. </a:t>
            </a:r>
            <a:endParaRPr lang="en-US" altLang="zh-CN" sz="1400" dirty="0"/>
          </a:p>
          <a:p>
            <a:endParaRPr lang="zh-CN" altLang="en-US" dirty="0"/>
          </a:p>
          <a:p>
            <a:r>
              <a:rPr lang="en-US" altLang="zh-CN" b="1" i="1" dirty="0"/>
              <a:t>Alternative Flows </a:t>
            </a:r>
            <a:endParaRPr lang="en-US" altLang="zh-CN" b="1" i="1" dirty="0"/>
          </a:p>
          <a:p>
            <a:pPr lvl="1"/>
            <a:r>
              <a:rPr lang="en-US" altLang="zh-CN" sz="1400" b="1" dirty="0"/>
              <a:t>Invalid Name/Password </a:t>
            </a:r>
            <a:endParaRPr lang="en-US" altLang="zh-CN" sz="1400" b="1" dirty="0"/>
          </a:p>
          <a:p>
            <a:pPr lvl="1"/>
            <a:r>
              <a:rPr lang="en-US" altLang="zh-CN" sz="1400" dirty="0"/>
              <a:t>If, in the Basic Flow, the actor enters an invalid name and/or password, the system displays an error message. The actor can choose to either return to the beginning of the Basic Flow or cancel the login, at which point the use case ends. </a:t>
            </a:r>
            <a:endParaRPr lang="en-US" altLang="zh-CN" sz="1400" dirty="0"/>
          </a:p>
          <a:p>
            <a:r>
              <a:rPr lang="en-US" altLang="zh-CN" b="1" dirty="0"/>
              <a:t>Special Requirements </a:t>
            </a:r>
            <a:endParaRPr lang="en-US" altLang="zh-CN" b="1" dirty="0"/>
          </a:p>
          <a:p>
            <a:r>
              <a:rPr lang="en-US" altLang="zh-CN" sz="1600" dirty="0"/>
              <a:t>None. </a:t>
            </a:r>
            <a:endParaRPr lang="en-US" altLang="zh-CN" sz="1600" dirty="0"/>
          </a:p>
          <a:p>
            <a:r>
              <a:rPr lang="en-US" altLang="zh-CN" b="1" dirty="0"/>
              <a:t>Pre-Conditions </a:t>
            </a:r>
            <a:endParaRPr lang="en-US" altLang="zh-CN" b="1" dirty="0"/>
          </a:p>
          <a:p>
            <a:r>
              <a:rPr lang="en-US" altLang="zh-CN" sz="1600" dirty="0"/>
              <a:t>The system is in the login state and has the login screen displayed. </a:t>
            </a:r>
            <a:endParaRPr lang="en-US" altLang="zh-CN" sz="1600" dirty="0"/>
          </a:p>
          <a:p>
            <a:r>
              <a:rPr lang="en-US" altLang="zh-CN" b="1" dirty="0"/>
              <a:t>Post-Conditions </a:t>
            </a:r>
            <a:endParaRPr lang="en-US" altLang="zh-CN" b="1" dirty="0"/>
          </a:p>
          <a:p>
            <a:r>
              <a:rPr lang="en-US" altLang="zh-CN" sz="1600" dirty="0"/>
              <a:t>If the use case was successful, the actor is now logged into the system. If not, the system state is unchanged. </a:t>
            </a:r>
            <a:endParaRPr lang="en-US" altLang="zh-CN" sz="1600" dirty="0"/>
          </a:p>
        </p:txBody>
      </p:sp>
      <p:sp>
        <p:nvSpPr>
          <p:cNvPr id="3" name="Rectangle 2"/>
          <p:cNvSpPr>
            <a:spLocks noChangeArrowheads="1"/>
          </p:cNvSpPr>
          <p:nvPr/>
        </p:nvSpPr>
        <p:spPr bwMode="auto">
          <a:xfrm>
            <a:off x="435129" y="332656"/>
            <a:ext cx="8999537" cy="533400"/>
          </a:xfrm>
          <a:prstGeom prst="rect">
            <a:avLst/>
          </a:prstGeom>
          <a:noFill/>
          <a:ln w="9525">
            <a:noFill/>
            <a:miter lim="800000"/>
          </a:ln>
          <a:effectLst/>
        </p:spPr>
        <p:txBody>
          <a:bodyPr lIns="92075" tIns="46038" rIns="92075" bIns="46038" anchor="ctr"/>
          <a:lstStyle/>
          <a:p>
            <a:pPr>
              <a:buClr>
                <a:srgbClr val="73E1FF"/>
              </a:buClr>
            </a:pP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Use Case Example</a:t>
            </a:r>
            <a:endParaRPr lang="en-US"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605631" y="361950"/>
            <a:ext cx="8999537" cy="533400"/>
          </a:xfrm>
          <a:prstGeom prst="rect">
            <a:avLst/>
          </a:prstGeom>
          <a:noFill/>
          <a:ln w="9525">
            <a:noFill/>
            <a:miter lim="800000"/>
          </a:ln>
          <a:effectLst/>
        </p:spPr>
        <p:txBody>
          <a:bodyPr lIns="92075" tIns="46038" rIns="92075" bIns="46038" anchor="ctr"/>
          <a:lstStyle/>
          <a:p>
            <a:pPr>
              <a:buClr>
                <a:srgbClr val="73E1FF"/>
              </a:buCl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Use-Case Flow of Events</a:t>
            </a:r>
            <a:endParaRPr lang="en-US"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362499"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sz="3200" dirty="0"/>
              <a:t>Has one normal, </a:t>
            </a:r>
            <a:r>
              <a:rPr lang="en-US" sz="3200" i="1" dirty="0"/>
              <a:t>basic flow</a:t>
            </a:r>
            <a:r>
              <a:rPr lang="en-US" sz="3200" dirty="0"/>
              <a:t> </a:t>
            </a:r>
            <a:endParaRPr lang="en-US" sz="3200" dirty="0"/>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t>Several </a:t>
            </a:r>
            <a:r>
              <a:rPr lang="en-US" sz="3200" i="1" dirty="0"/>
              <a:t>alternative flows</a:t>
            </a:r>
            <a:endParaRPr lang="en-US" sz="3200" dirty="0"/>
          </a:p>
          <a:p>
            <a:pPr marL="682625" lvl="1" indent="-228600" eaLnBrk="1" hangingPunct="1">
              <a:lnSpc>
                <a:spcPct val="87000"/>
              </a:lnSpc>
              <a:spcBef>
                <a:spcPct val="30000"/>
              </a:spcBef>
              <a:buClr>
                <a:srgbClr val="DDDDDD"/>
              </a:buClr>
              <a:buFont typeface="Wingdings" panose="05000000000000000000" pitchFamily="2" charset="2"/>
              <a:buChar char="§"/>
            </a:pPr>
            <a:r>
              <a:rPr lang="en-US" sz="2800" dirty="0">
                <a:solidFill>
                  <a:schemeClr val="tx2"/>
                </a:solidFill>
              </a:rPr>
              <a:t>Regular variants</a:t>
            </a:r>
            <a:endParaRPr lang="en-US" sz="2800" dirty="0">
              <a:solidFill>
                <a:srgbClr val="DDDDDD"/>
              </a:solidFill>
            </a:endParaRPr>
          </a:p>
          <a:p>
            <a:pPr marL="682625" lvl="1" indent="-228600" eaLnBrk="1" hangingPunct="1">
              <a:lnSpc>
                <a:spcPct val="87000"/>
              </a:lnSpc>
              <a:spcBef>
                <a:spcPct val="30000"/>
              </a:spcBef>
              <a:buClr>
                <a:srgbClr val="DDDDDD"/>
              </a:buClr>
              <a:buFont typeface="Wingdings" panose="05000000000000000000" pitchFamily="2" charset="2"/>
              <a:buChar char="§"/>
            </a:pPr>
            <a:r>
              <a:rPr lang="en-US" sz="2800" dirty="0">
                <a:solidFill>
                  <a:schemeClr val="accent2"/>
                </a:solidFill>
              </a:rPr>
              <a:t>Odd cases</a:t>
            </a:r>
            <a:endParaRPr lang="en-US" sz="2800" dirty="0">
              <a:solidFill>
                <a:srgbClr val="DDDDDD"/>
              </a:solidFill>
            </a:endParaRPr>
          </a:p>
          <a:p>
            <a:pPr marL="682625" lvl="1" indent="-228600" eaLnBrk="1" hangingPunct="1">
              <a:lnSpc>
                <a:spcPct val="87000"/>
              </a:lnSpc>
              <a:spcBef>
                <a:spcPct val="30000"/>
              </a:spcBef>
              <a:buClr>
                <a:srgbClr val="DDDDDD"/>
              </a:buClr>
              <a:buFont typeface="Wingdings" panose="05000000000000000000" pitchFamily="2" charset="2"/>
              <a:buChar char="§"/>
            </a:pPr>
            <a:r>
              <a:rPr lang="en-US" sz="2800" dirty="0">
                <a:solidFill>
                  <a:srgbClr val="FF9900"/>
                </a:solidFill>
              </a:rPr>
              <a:t>Exceptional flows</a:t>
            </a:r>
            <a:r>
              <a:rPr lang="en-US" sz="2800" b="1" dirty="0">
                <a:solidFill>
                  <a:srgbClr val="DDDDDD"/>
                </a:solidFill>
              </a:rPr>
              <a:t> </a:t>
            </a:r>
            <a:r>
              <a:rPr lang="en-US" sz="2800" dirty="0"/>
              <a:t>for</a:t>
            </a:r>
            <a:r>
              <a:rPr lang="en-US" sz="2800" b="1" dirty="0"/>
              <a:t> </a:t>
            </a:r>
            <a:r>
              <a:rPr lang="en-US" sz="2800" dirty="0"/>
              <a:t>handling error situations</a:t>
            </a:r>
            <a:endParaRPr lang="en-US" sz="2800" dirty="0"/>
          </a:p>
          <a:p>
            <a:pPr marL="682625" lvl="1" indent="-228600" eaLnBrk="1" hangingPunct="1">
              <a:lnSpc>
                <a:spcPct val="87000"/>
              </a:lnSpc>
              <a:spcBef>
                <a:spcPct val="30000"/>
              </a:spcBef>
              <a:buClr>
                <a:srgbClr val="DDDDDD"/>
              </a:buClr>
              <a:buFont typeface="Wingdings" panose="05000000000000000000" pitchFamily="2" charset="2"/>
              <a:buChar char="§"/>
            </a:pPr>
            <a:endParaRPr lang="en-US" sz="2800" dirty="0">
              <a:solidFill>
                <a:srgbClr val="DDDDDD"/>
              </a:solidFill>
            </a:endParaRPr>
          </a:p>
        </p:txBody>
      </p:sp>
      <p:grpSp>
        <p:nvGrpSpPr>
          <p:cNvPr id="2" name="Group 4"/>
          <p:cNvGrpSpPr/>
          <p:nvPr/>
        </p:nvGrpSpPr>
        <p:grpSpPr bwMode="auto">
          <a:xfrm>
            <a:off x="3124200" y="3898900"/>
            <a:ext cx="2819400" cy="2133600"/>
            <a:chOff x="3264" y="1200"/>
            <a:chExt cx="1776" cy="1632"/>
          </a:xfrm>
        </p:grpSpPr>
        <p:sp>
          <p:nvSpPr>
            <p:cNvPr id="362501" name="Line 5"/>
            <p:cNvSpPr>
              <a:spLocks noChangeShapeType="1"/>
            </p:cNvSpPr>
            <p:nvPr/>
          </p:nvSpPr>
          <p:spPr bwMode="auto">
            <a:xfrm>
              <a:off x="4176" y="1200"/>
              <a:ext cx="0" cy="1632"/>
            </a:xfrm>
            <a:prstGeom prst="line">
              <a:avLst/>
            </a:prstGeom>
            <a:noFill/>
            <a:ln w="76200">
              <a:solidFill>
                <a:schemeClr val="tx1"/>
              </a:solidFill>
              <a:round/>
              <a:headEnd type="none" w="sm" len="sm"/>
              <a:tailEnd type="stealth" w="med" len="lg"/>
            </a:ln>
            <a:effectLst/>
          </p:spPr>
          <p:txBody>
            <a:bodyPr wrap="none" anchor="ctr"/>
            <a:lstStyle/>
            <a:p>
              <a:endParaRPr lang="en-US"/>
            </a:p>
          </p:txBody>
        </p:sp>
        <p:grpSp>
          <p:nvGrpSpPr>
            <p:cNvPr id="3" name="Group 6"/>
            <p:cNvGrpSpPr/>
            <p:nvPr/>
          </p:nvGrpSpPr>
          <p:grpSpPr bwMode="auto">
            <a:xfrm>
              <a:off x="4176" y="1537"/>
              <a:ext cx="337" cy="336"/>
              <a:chOff x="4176" y="1537"/>
              <a:chExt cx="337" cy="336"/>
            </a:xfrm>
          </p:grpSpPr>
          <p:sp>
            <p:nvSpPr>
              <p:cNvPr id="362503" name="Arc 7"/>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p:spPr>
            <p:txBody>
              <a:bodyPr wrap="none" anchor="ctr"/>
              <a:lstStyle/>
              <a:p>
                <a:endParaRPr lang="en-US"/>
              </a:p>
            </p:txBody>
          </p:sp>
          <p:sp>
            <p:nvSpPr>
              <p:cNvPr id="362504" name="Arc 8"/>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ffectLst/>
            </p:spPr>
            <p:txBody>
              <a:bodyPr wrap="none" anchor="ctr"/>
              <a:lstStyle/>
              <a:p>
                <a:endParaRPr lang="en-US"/>
              </a:p>
            </p:txBody>
          </p:sp>
        </p:grpSp>
        <p:grpSp>
          <p:nvGrpSpPr>
            <p:cNvPr id="4" name="Group 9"/>
            <p:cNvGrpSpPr/>
            <p:nvPr/>
          </p:nvGrpSpPr>
          <p:grpSpPr bwMode="auto">
            <a:xfrm>
              <a:off x="3792" y="1345"/>
              <a:ext cx="337" cy="430"/>
              <a:chOff x="3792" y="1345"/>
              <a:chExt cx="337" cy="430"/>
            </a:xfrm>
          </p:grpSpPr>
          <p:sp>
            <p:nvSpPr>
              <p:cNvPr id="362506" name="Arc 10"/>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ffectLst/>
            </p:spPr>
            <p:txBody>
              <a:bodyPr wrap="none" anchor="ctr"/>
              <a:lstStyle/>
              <a:p>
                <a:endParaRPr lang="en-US"/>
              </a:p>
            </p:txBody>
          </p:sp>
          <p:sp>
            <p:nvSpPr>
              <p:cNvPr id="362507" name="Arc 11"/>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lg"/>
              </a:ln>
              <a:effectLst/>
            </p:spPr>
            <p:txBody>
              <a:bodyPr wrap="none" anchor="ctr"/>
              <a:lstStyle/>
              <a:p>
                <a:endParaRPr lang="en-US"/>
              </a:p>
            </p:txBody>
          </p:sp>
        </p:grpSp>
        <p:grpSp>
          <p:nvGrpSpPr>
            <p:cNvPr id="5" name="Group 12"/>
            <p:cNvGrpSpPr/>
            <p:nvPr/>
          </p:nvGrpSpPr>
          <p:grpSpPr bwMode="auto">
            <a:xfrm>
              <a:off x="4512" y="1729"/>
              <a:ext cx="528" cy="479"/>
              <a:chOff x="4512" y="1729"/>
              <a:chExt cx="528" cy="479"/>
            </a:xfrm>
          </p:grpSpPr>
          <p:sp>
            <p:nvSpPr>
              <p:cNvPr id="362509" name="Arc 13"/>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9900"/>
                </a:solidFill>
                <a:round/>
                <a:headEnd type="none" w="sm" len="sm"/>
                <a:tailEnd type="none" w="sm" len="sm"/>
              </a:ln>
              <a:effectLst/>
            </p:spPr>
            <p:txBody>
              <a:bodyPr wrap="none" anchor="ctr"/>
              <a:lstStyle/>
              <a:p>
                <a:endParaRPr lang="en-US"/>
              </a:p>
            </p:txBody>
          </p:sp>
          <p:sp>
            <p:nvSpPr>
              <p:cNvPr id="362510" name="Line 14"/>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p:spPr>
            <p:txBody>
              <a:bodyPr wrap="none" anchor="ctr"/>
              <a:lstStyle/>
              <a:p>
                <a:endParaRPr lang="en-US"/>
              </a:p>
            </p:txBody>
          </p:sp>
          <p:sp>
            <p:nvSpPr>
              <p:cNvPr id="362511" name="Line 15"/>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p:spPr>
            <p:txBody>
              <a:bodyPr wrap="none" anchor="ctr"/>
              <a:lstStyle/>
              <a:p>
                <a:endParaRPr lang="en-US"/>
              </a:p>
            </p:txBody>
          </p:sp>
          <p:sp>
            <p:nvSpPr>
              <p:cNvPr id="362512" name="Line 16"/>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p:spPr>
            <p:txBody>
              <a:bodyPr wrap="none" anchor="ctr"/>
              <a:lstStyle/>
              <a:p>
                <a:endParaRPr lang="en-US"/>
              </a:p>
            </p:txBody>
          </p:sp>
        </p:grpSp>
        <p:grpSp>
          <p:nvGrpSpPr>
            <p:cNvPr id="6" name="Group 17"/>
            <p:cNvGrpSpPr/>
            <p:nvPr/>
          </p:nvGrpSpPr>
          <p:grpSpPr bwMode="auto">
            <a:xfrm>
              <a:off x="3600" y="1969"/>
              <a:ext cx="529" cy="479"/>
              <a:chOff x="3600" y="1969"/>
              <a:chExt cx="529" cy="479"/>
            </a:xfrm>
          </p:grpSpPr>
          <p:sp>
            <p:nvSpPr>
              <p:cNvPr id="362514" name="Arc 18"/>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p:spPr>
            <p:txBody>
              <a:bodyPr wrap="none" anchor="ctr"/>
              <a:lstStyle/>
              <a:p>
                <a:endParaRPr lang="en-US"/>
              </a:p>
            </p:txBody>
          </p:sp>
          <p:sp>
            <p:nvSpPr>
              <p:cNvPr id="362515" name="Line 1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362516" name="Line 20"/>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362517" name="Line 2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p:spPr>
            <p:txBody>
              <a:bodyPr wrap="none" anchor="ctr"/>
              <a:lstStyle/>
              <a:p>
                <a:endParaRPr lang="en-US"/>
              </a:p>
            </p:txBody>
          </p:sp>
        </p:grpSp>
        <p:grpSp>
          <p:nvGrpSpPr>
            <p:cNvPr id="7" name="Group 22"/>
            <p:cNvGrpSpPr/>
            <p:nvPr/>
          </p:nvGrpSpPr>
          <p:grpSpPr bwMode="auto">
            <a:xfrm>
              <a:off x="3264" y="1537"/>
              <a:ext cx="529" cy="479"/>
              <a:chOff x="3264" y="1537"/>
              <a:chExt cx="529" cy="479"/>
            </a:xfrm>
          </p:grpSpPr>
          <p:sp>
            <p:nvSpPr>
              <p:cNvPr id="362519" name="Arc 23"/>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FF9900"/>
                </a:solidFill>
                <a:round/>
                <a:headEnd type="none" w="sm" len="sm"/>
                <a:tailEnd type="none" w="sm" len="sm"/>
              </a:ln>
              <a:effectLst/>
            </p:spPr>
            <p:txBody>
              <a:bodyPr wrap="none" anchor="ctr"/>
              <a:lstStyle/>
              <a:p>
                <a:endParaRPr lang="en-US"/>
              </a:p>
            </p:txBody>
          </p:sp>
          <p:sp>
            <p:nvSpPr>
              <p:cNvPr id="362520" name="Line 24"/>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ffectLst/>
            </p:spPr>
            <p:txBody>
              <a:bodyPr wrap="none" anchor="ctr"/>
              <a:lstStyle/>
              <a:p>
                <a:endParaRPr lang="en-US"/>
              </a:p>
            </p:txBody>
          </p:sp>
          <p:sp>
            <p:nvSpPr>
              <p:cNvPr id="362521" name="Line 25"/>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ffectLst/>
            </p:spPr>
            <p:txBody>
              <a:bodyPr wrap="none" anchor="ctr"/>
              <a:lstStyle/>
              <a:p>
                <a:endParaRPr lang="en-US"/>
              </a:p>
            </p:txBody>
          </p:sp>
          <p:sp>
            <p:nvSpPr>
              <p:cNvPr id="362522" name="Line 26"/>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3124200" y="6248400"/>
            <a:ext cx="2895600" cy="457200"/>
          </a:xfrm>
          <a:prstGeom prst="rect">
            <a:avLst/>
          </a:prstGeom>
          <a:noFill/>
          <a:ln w="9525">
            <a:noFill/>
            <a:miter lim="800000"/>
          </a:ln>
          <a:effectLst/>
        </p:spPr>
        <p:txBody>
          <a:bodyPr wrap="none" anchor="ctr"/>
          <a:lstStyle/>
          <a:p>
            <a:endParaRPr lang="en-US"/>
          </a:p>
        </p:txBody>
      </p:sp>
      <p:grpSp>
        <p:nvGrpSpPr>
          <p:cNvPr id="2" name="Group 3"/>
          <p:cNvGrpSpPr/>
          <p:nvPr/>
        </p:nvGrpSpPr>
        <p:grpSpPr bwMode="auto">
          <a:xfrm>
            <a:off x="3657600" y="2273300"/>
            <a:ext cx="1447800" cy="1295400"/>
            <a:chOff x="2064" y="1440"/>
            <a:chExt cx="912" cy="816"/>
          </a:xfrm>
        </p:grpSpPr>
        <p:sp>
          <p:nvSpPr>
            <p:cNvPr id="401412" name="Line 4"/>
            <p:cNvSpPr>
              <a:spLocks noChangeShapeType="1"/>
            </p:cNvSpPr>
            <p:nvPr/>
          </p:nvSpPr>
          <p:spPr bwMode="auto">
            <a:xfrm>
              <a:off x="2976" y="1440"/>
              <a:ext cx="0" cy="576"/>
            </a:xfrm>
            <a:prstGeom prst="line">
              <a:avLst/>
            </a:prstGeom>
            <a:noFill/>
            <a:ln w="76200">
              <a:solidFill>
                <a:schemeClr val="tx1"/>
              </a:solidFill>
              <a:round/>
              <a:headEnd type="none" w="sm" len="sm"/>
              <a:tailEnd type="stealth" w="med" len="lg"/>
            </a:ln>
            <a:effectLst/>
          </p:spPr>
          <p:txBody>
            <a:bodyPr wrap="none" anchor="ctr"/>
            <a:lstStyle/>
            <a:p>
              <a:endParaRPr lang="en-US"/>
            </a:p>
          </p:txBody>
        </p:sp>
        <p:grpSp>
          <p:nvGrpSpPr>
            <p:cNvPr id="3" name="Group 5"/>
            <p:cNvGrpSpPr/>
            <p:nvPr/>
          </p:nvGrpSpPr>
          <p:grpSpPr bwMode="auto">
            <a:xfrm>
              <a:off x="2592" y="1585"/>
              <a:ext cx="337" cy="430"/>
              <a:chOff x="3792" y="1345"/>
              <a:chExt cx="337" cy="430"/>
            </a:xfrm>
          </p:grpSpPr>
          <p:sp>
            <p:nvSpPr>
              <p:cNvPr id="401414" name="Arc 6"/>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ffectLst/>
            </p:spPr>
            <p:txBody>
              <a:bodyPr wrap="none" anchor="ctr"/>
              <a:lstStyle/>
              <a:p>
                <a:endParaRPr lang="en-US"/>
              </a:p>
            </p:txBody>
          </p:sp>
          <p:sp>
            <p:nvSpPr>
              <p:cNvPr id="401415" name="Arc 7"/>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lg"/>
              </a:ln>
              <a:effectLst/>
            </p:spPr>
            <p:txBody>
              <a:bodyPr wrap="none" anchor="ctr"/>
              <a:lstStyle/>
              <a:p>
                <a:endParaRPr lang="en-US"/>
              </a:p>
            </p:txBody>
          </p:sp>
        </p:grpSp>
        <p:grpSp>
          <p:nvGrpSpPr>
            <p:cNvPr id="4" name="Group 8"/>
            <p:cNvGrpSpPr/>
            <p:nvPr/>
          </p:nvGrpSpPr>
          <p:grpSpPr bwMode="auto">
            <a:xfrm>
              <a:off x="2064" y="1777"/>
              <a:ext cx="529" cy="479"/>
              <a:chOff x="3264" y="1537"/>
              <a:chExt cx="529" cy="479"/>
            </a:xfrm>
          </p:grpSpPr>
          <p:sp>
            <p:nvSpPr>
              <p:cNvPr id="401417" name="Arc 9"/>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accent1"/>
                </a:solidFill>
                <a:round/>
                <a:headEnd type="none" w="sm" len="sm"/>
                <a:tailEnd type="none" w="sm" len="sm"/>
              </a:ln>
              <a:effectLst/>
            </p:spPr>
            <p:txBody>
              <a:bodyPr wrap="none" anchor="ctr"/>
              <a:lstStyle/>
              <a:p>
                <a:endParaRPr lang="en-US"/>
              </a:p>
            </p:txBody>
          </p:sp>
          <p:sp>
            <p:nvSpPr>
              <p:cNvPr id="401418" name="Line 10"/>
              <p:cNvSpPr>
                <a:spLocks noChangeShapeType="1"/>
              </p:cNvSpPr>
              <p:nvPr/>
            </p:nvSpPr>
            <p:spPr bwMode="auto">
              <a:xfrm flipH="1">
                <a:off x="3264" y="1920"/>
                <a:ext cx="240" cy="0"/>
              </a:xfrm>
              <a:prstGeom prst="line">
                <a:avLst/>
              </a:prstGeom>
              <a:noFill/>
              <a:ln w="50800">
                <a:solidFill>
                  <a:schemeClr val="accent1"/>
                </a:solidFill>
                <a:round/>
                <a:headEnd type="none" w="sm" len="sm"/>
                <a:tailEnd type="none" w="sm" len="sm"/>
              </a:ln>
              <a:effectLst/>
            </p:spPr>
            <p:txBody>
              <a:bodyPr wrap="none" anchor="ctr"/>
              <a:lstStyle/>
              <a:p>
                <a:endParaRPr lang="en-US"/>
              </a:p>
            </p:txBody>
          </p:sp>
          <p:sp>
            <p:nvSpPr>
              <p:cNvPr id="401419" name="Line 11"/>
              <p:cNvSpPr>
                <a:spLocks noChangeShapeType="1"/>
              </p:cNvSpPr>
              <p:nvPr/>
            </p:nvSpPr>
            <p:spPr bwMode="auto">
              <a:xfrm flipH="1">
                <a:off x="3312" y="1968"/>
                <a:ext cx="144" cy="0"/>
              </a:xfrm>
              <a:prstGeom prst="line">
                <a:avLst/>
              </a:prstGeom>
              <a:noFill/>
              <a:ln w="50800">
                <a:solidFill>
                  <a:schemeClr val="accent1"/>
                </a:solidFill>
                <a:round/>
                <a:headEnd type="none" w="sm" len="sm"/>
                <a:tailEnd type="none" w="sm" len="sm"/>
              </a:ln>
              <a:effectLst/>
            </p:spPr>
            <p:txBody>
              <a:bodyPr wrap="none" anchor="ctr"/>
              <a:lstStyle/>
              <a:p>
                <a:endParaRPr lang="en-US"/>
              </a:p>
            </p:txBody>
          </p:sp>
          <p:sp>
            <p:nvSpPr>
              <p:cNvPr id="401420" name="Line 12"/>
              <p:cNvSpPr>
                <a:spLocks noChangeShapeType="1"/>
              </p:cNvSpPr>
              <p:nvPr/>
            </p:nvSpPr>
            <p:spPr bwMode="auto">
              <a:xfrm flipH="1">
                <a:off x="3360" y="2016"/>
                <a:ext cx="48" cy="0"/>
              </a:xfrm>
              <a:prstGeom prst="line">
                <a:avLst/>
              </a:prstGeom>
              <a:noFill/>
              <a:ln w="50800">
                <a:solidFill>
                  <a:schemeClr val="accent1"/>
                </a:solidFill>
                <a:round/>
                <a:headEnd type="none" w="sm" len="sm"/>
                <a:tailEnd type="none" w="sm" len="sm"/>
              </a:ln>
              <a:effectLst/>
            </p:spPr>
            <p:txBody>
              <a:bodyPr wrap="none" anchor="ctr"/>
              <a:lstStyle/>
              <a:p>
                <a:endParaRPr lang="en-US"/>
              </a:p>
            </p:txBody>
          </p:sp>
        </p:grpSp>
      </p:grpSp>
      <p:grpSp>
        <p:nvGrpSpPr>
          <p:cNvPr id="5" name="Group 13"/>
          <p:cNvGrpSpPr/>
          <p:nvPr/>
        </p:nvGrpSpPr>
        <p:grpSpPr bwMode="auto">
          <a:xfrm>
            <a:off x="6896100" y="2273300"/>
            <a:ext cx="1371600" cy="1752600"/>
            <a:chOff x="4704" y="2160"/>
            <a:chExt cx="864" cy="1104"/>
          </a:xfrm>
        </p:grpSpPr>
        <p:sp>
          <p:nvSpPr>
            <p:cNvPr id="401422" name="Line 14"/>
            <p:cNvSpPr>
              <a:spLocks noChangeShapeType="1"/>
            </p:cNvSpPr>
            <p:nvPr/>
          </p:nvSpPr>
          <p:spPr bwMode="auto">
            <a:xfrm>
              <a:off x="4752" y="2160"/>
              <a:ext cx="0" cy="432"/>
            </a:xfrm>
            <a:prstGeom prst="line">
              <a:avLst/>
            </a:prstGeom>
            <a:noFill/>
            <a:ln w="76200">
              <a:solidFill>
                <a:schemeClr val="tx1"/>
              </a:solidFill>
              <a:round/>
              <a:headEnd type="none" w="sm" len="sm"/>
              <a:tailEnd type="stealth" w="med" len="lg"/>
            </a:ln>
            <a:effectLst/>
          </p:spPr>
          <p:txBody>
            <a:bodyPr wrap="none" anchor="ctr"/>
            <a:lstStyle/>
            <a:p>
              <a:endParaRPr lang="en-US"/>
            </a:p>
          </p:txBody>
        </p:sp>
        <p:grpSp>
          <p:nvGrpSpPr>
            <p:cNvPr id="6" name="Group 15"/>
            <p:cNvGrpSpPr/>
            <p:nvPr/>
          </p:nvGrpSpPr>
          <p:grpSpPr bwMode="auto">
            <a:xfrm>
              <a:off x="4704" y="2593"/>
              <a:ext cx="337" cy="336"/>
              <a:chOff x="4176" y="1537"/>
              <a:chExt cx="337" cy="336"/>
            </a:xfrm>
          </p:grpSpPr>
          <p:sp>
            <p:nvSpPr>
              <p:cNvPr id="401424" name="Arc 16"/>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p:spPr>
            <p:txBody>
              <a:bodyPr wrap="none" anchor="ctr"/>
              <a:lstStyle/>
              <a:p>
                <a:endParaRPr lang="en-US"/>
              </a:p>
            </p:txBody>
          </p:sp>
          <p:sp>
            <p:nvSpPr>
              <p:cNvPr id="401425" name="Arc 17"/>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ffectLst/>
            </p:spPr>
            <p:txBody>
              <a:bodyPr wrap="none" anchor="ctr"/>
              <a:lstStyle/>
              <a:p>
                <a:endParaRPr lang="en-US"/>
              </a:p>
            </p:txBody>
          </p:sp>
        </p:grpSp>
        <p:grpSp>
          <p:nvGrpSpPr>
            <p:cNvPr id="7" name="Group 18"/>
            <p:cNvGrpSpPr/>
            <p:nvPr/>
          </p:nvGrpSpPr>
          <p:grpSpPr bwMode="auto">
            <a:xfrm>
              <a:off x="5040" y="2785"/>
              <a:ext cx="528" cy="479"/>
              <a:chOff x="4512" y="1729"/>
              <a:chExt cx="528" cy="479"/>
            </a:xfrm>
          </p:grpSpPr>
          <p:sp>
            <p:nvSpPr>
              <p:cNvPr id="401427" name="Arc 19"/>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9900"/>
                </a:solidFill>
                <a:round/>
                <a:headEnd type="none" w="sm" len="sm"/>
                <a:tailEnd type="none" w="sm" len="sm"/>
              </a:ln>
              <a:effectLst/>
            </p:spPr>
            <p:txBody>
              <a:bodyPr wrap="none" anchor="ctr"/>
              <a:lstStyle/>
              <a:p>
                <a:endParaRPr lang="en-US"/>
              </a:p>
            </p:txBody>
          </p:sp>
          <p:sp>
            <p:nvSpPr>
              <p:cNvPr id="401428" name="Line 20"/>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p:spPr>
            <p:txBody>
              <a:bodyPr wrap="none" anchor="ctr"/>
              <a:lstStyle/>
              <a:p>
                <a:endParaRPr lang="en-US"/>
              </a:p>
            </p:txBody>
          </p:sp>
          <p:sp>
            <p:nvSpPr>
              <p:cNvPr id="401429" name="Line 21"/>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p:spPr>
            <p:txBody>
              <a:bodyPr wrap="none" anchor="ctr"/>
              <a:lstStyle/>
              <a:p>
                <a:endParaRPr lang="en-US"/>
              </a:p>
            </p:txBody>
          </p:sp>
          <p:sp>
            <p:nvSpPr>
              <p:cNvPr id="401430" name="Line 22"/>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p:spPr>
            <p:txBody>
              <a:bodyPr wrap="none" anchor="ctr"/>
              <a:lstStyle/>
              <a:p>
                <a:endParaRPr lang="en-US"/>
              </a:p>
            </p:txBody>
          </p:sp>
        </p:grpSp>
      </p:grpSp>
      <p:grpSp>
        <p:nvGrpSpPr>
          <p:cNvPr id="8" name="Group 23"/>
          <p:cNvGrpSpPr/>
          <p:nvPr/>
        </p:nvGrpSpPr>
        <p:grpSpPr bwMode="auto">
          <a:xfrm>
            <a:off x="1028700" y="2273300"/>
            <a:ext cx="1449388" cy="2208213"/>
            <a:chOff x="576" y="576"/>
            <a:chExt cx="913" cy="1391"/>
          </a:xfrm>
        </p:grpSpPr>
        <p:grpSp>
          <p:nvGrpSpPr>
            <p:cNvPr id="9" name="Group 24"/>
            <p:cNvGrpSpPr/>
            <p:nvPr/>
          </p:nvGrpSpPr>
          <p:grpSpPr bwMode="auto">
            <a:xfrm>
              <a:off x="1152" y="1153"/>
              <a:ext cx="337" cy="336"/>
              <a:chOff x="4176" y="1537"/>
              <a:chExt cx="337" cy="336"/>
            </a:xfrm>
          </p:grpSpPr>
          <p:sp>
            <p:nvSpPr>
              <p:cNvPr id="401433" name="Arc 25"/>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p:spPr>
            <p:txBody>
              <a:bodyPr wrap="none" anchor="ctr"/>
              <a:lstStyle/>
              <a:p>
                <a:endParaRPr lang="en-US"/>
              </a:p>
            </p:txBody>
          </p:sp>
          <p:sp>
            <p:nvSpPr>
              <p:cNvPr id="401434" name="Arc 26"/>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ffectLst/>
            </p:spPr>
            <p:txBody>
              <a:bodyPr wrap="none" anchor="ctr"/>
              <a:lstStyle/>
              <a:p>
                <a:endParaRPr lang="en-US"/>
              </a:p>
            </p:txBody>
          </p:sp>
        </p:grpSp>
        <p:grpSp>
          <p:nvGrpSpPr>
            <p:cNvPr id="10" name="Group 27"/>
            <p:cNvGrpSpPr/>
            <p:nvPr/>
          </p:nvGrpSpPr>
          <p:grpSpPr bwMode="auto">
            <a:xfrm>
              <a:off x="576" y="1488"/>
              <a:ext cx="576" cy="479"/>
              <a:chOff x="3600" y="1969"/>
              <a:chExt cx="529" cy="479"/>
            </a:xfrm>
          </p:grpSpPr>
          <p:sp>
            <p:nvSpPr>
              <p:cNvPr id="401436" name="Arc 28"/>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p:spPr>
            <p:txBody>
              <a:bodyPr wrap="none" anchor="ctr"/>
              <a:lstStyle/>
              <a:p>
                <a:endParaRPr lang="en-US"/>
              </a:p>
            </p:txBody>
          </p:sp>
          <p:sp>
            <p:nvSpPr>
              <p:cNvPr id="401437" name="Line 2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401438" name="Line 30"/>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401439" name="Line 3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p:spPr>
            <p:txBody>
              <a:bodyPr wrap="none" anchor="ctr"/>
              <a:lstStyle/>
              <a:p>
                <a:endParaRPr lang="en-US"/>
              </a:p>
            </p:txBody>
          </p:sp>
        </p:grpSp>
        <p:sp>
          <p:nvSpPr>
            <p:cNvPr id="401440" name="Line 32"/>
            <p:cNvSpPr>
              <a:spLocks noChangeShapeType="1"/>
            </p:cNvSpPr>
            <p:nvPr/>
          </p:nvSpPr>
          <p:spPr bwMode="auto">
            <a:xfrm>
              <a:off x="1152" y="576"/>
              <a:ext cx="0" cy="576"/>
            </a:xfrm>
            <a:prstGeom prst="line">
              <a:avLst/>
            </a:prstGeom>
            <a:noFill/>
            <a:ln w="76200">
              <a:solidFill>
                <a:schemeClr val="tx1"/>
              </a:solidFill>
              <a:round/>
              <a:headEnd type="none" w="sm" len="sm"/>
              <a:tailEnd type="stealth" w="med" len="lg"/>
            </a:ln>
            <a:effectLst/>
          </p:spPr>
          <p:txBody>
            <a:bodyPr wrap="none" anchor="ctr"/>
            <a:lstStyle/>
            <a:p>
              <a:endParaRPr lang="en-US"/>
            </a:p>
          </p:txBody>
        </p:sp>
      </p:grpSp>
      <p:sp>
        <p:nvSpPr>
          <p:cNvPr id="401442" name="Rectangle 34"/>
          <p:cNvSpPr>
            <a:spLocks noGrp="1" noChangeArrowheads="1"/>
          </p:cNvSpPr>
          <p:nvPr>
            <p:ph idx="1"/>
          </p:nvPr>
        </p:nvSpPr>
        <p:spPr/>
        <p:txBody>
          <a:bodyPr/>
          <a:lstStyle/>
          <a:p>
            <a:r>
              <a:rPr lang="en-US" dirty="0"/>
              <a:t>A scenario is an instance of a use case.</a:t>
            </a:r>
            <a:endParaRPr lang="en-US" dirty="0"/>
          </a:p>
        </p:txBody>
      </p:sp>
      <p:sp>
        <p:nvSpPr>
          <p:cNvPr id="401441" name="Rectangle 33"/>
          <p:cNvSpPr>
            <a:spLocks noGrp="1" noChangeArrowheads="1"/>
          </p:cNvSpPr>
          <p:nvPr>
            <p:ph type="title"/>
          </p:nvPr>
        </p:nvSpPr>
        <p:spPr/>
        <p:txBody>
          <a:bodyPr/>
          <a:lstStyle/>
          <a:p>
            <a:r>
              <a:rPr lang="en-US"/>
              <a:t>What Is a Scenario?</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Case Study: Login </a:t>
            </a:r>
            <a:endParaRPr lang="zh-CN" altLang="en-US" dirty="0"/>
          </a:p>
        </p:txBody>
      </p:sp>
      <p:sp>
        <p:nvSpPr>
          <p:cNvPr id="4" name="矩形 3"/>
          <p:cNvSpPr/>
          <p:nvPr/>
        </p:nvSpPr>
        <p:spPr>
          <a:xfrm>
            <a:off x="539552" y="1340768"/>
            <a:ext cx="8352928" cy="4616648"/>
          </a:xfrm>
          <a:prstGeom prst="rect">
            <a:avLst/>
          </a:prstGeom>
        </p:spPr>
        <p:txBody>
          <a:bodyPr wrap="square">
            <a:spAutoFit/>
          </a:bodyPr>
          <a:lstStyle/>
          <a:p>
            <a:r>
              <a:rPr lang="en-US" altLang="zh-CN" sz="2800" b="1" dirty="0" smtClean="0"/>
              <a:t>Flow </a:t>
            </a:r>
            <a:r>
              <a:rPr lang="en-US" altLang="zh-CN" sz="2800" b="1" dirty="0"/>
              <a:t>of Events </a:t>
            </a:r>
            <a:endParaRPr lang="en-US" altLang="zh-CN" sz="2800" b="1" dirty="0"/>
          </a:p>
          <a:p>
            <a:r>
              <a:rPr lang="en-US" altLang="zh-CN" sz="2400" b="1" i="1" dirty="0"/>
              <a:t>Basic Flow </a:t>
            </a:r>
            <a:endParaRPr lang="en-US" altLang="zh-CN" sz="2400" b="1" i="1" dirty="0"/>
          </a:p>
          <a:p>
            <a:r>
              <a:rPr lang="en-US" altLang="zh-CN" sz="2000" dirty="0"/>
              <a:t>This use case starts when the actor wishes to log into the Course Registration System. </a:t>
            </a:r>
            <a:endParaRPr lang="en-US" altLang="zh-CN" sz="2000" dirty="0"/>
          </a:p>
          <a:p>
            <a:r>
              <a:rPr lang="en-US" altLang="zh-CN" sz="2000" dirty="0"/>
              <a:t>1. The actor enters his/her name and password. </a:t>
            </a:r>
            <a:endParaRPr lang="en-US" altLang="zh-CN" sz="2000" dirty="0"/>
          </a:p>
          <a:p>
            <a:r>
              <a:rPr lang="en-US" altLang="zh-CN" sz="2000" dirty="0"/>
              <a:t>2. The system validates the entered name and password and logs the actor into the system. </a:t>
            </a:r>
            <a:endParaRPr lang="en-US" altLang="zh-CN" sz="2000" dirty="0"/>
          </a:p>
          <a:p>
            <a:endParaRPr lang="zh-CN" altLang="en-US" dirty="0"/>
          </a:p>
          <a:p>
            <a:r>
              <a:rPr lang="en-US" altLang="zh-CN" sz="2400" b="1" i="1" dirty="0"/>
              <a:t>Alternative Flows </a:t>
            </a:r>
            <a:endParaRPr lang="en-US" altLang="zh-CN" sz="2400" b="1" i="1" dirty="0"/>
          </a:p>
          <a:p>
            <a:pPr lvl="1"/>
            <a:r>
              <a:rPr lang="en-US" altLang="zh-CN" sz="2000" b="1" dirty="0"/>
              <a:t>Invalid Name/Password </a:t>
            </a:r>
            <a:endParaRPr lang="en-US" altLang="zh-CN" sz="2000" b="1" dirty="0"/>
          </a:p>
          <a:p>
            <a:pPr lvl="1"/>
            <a:r>
              <a:rPr lang="en-US" altLang="zh-CN" sz="2000" dirty="0"/>
              <a:t>If, in the Basic Flow, the actor enters an invalid name and/or password, the system displays an error message. The actor can choose to either return to the beginning of the Basic Flow or cancel the login, at which point the use case ends. </a:t>
            </a:r>
            <a:endParaRPr lang="en-US" altLang="zh-C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00829" y="404664"/>
            <a:ext cx="8647142" cy="533400"/>
          </a:xfrm>
        </p:spPr>
        <p:txBody>
          <a:bodyPr>
            <a:normAutofit fontScale="90000"/>
          </a:bodyPr>
          <a:lstStyle/>
          <a:p>
            <a:r>
              <a:rPr lang="en-US" sz="3600" dirty="0"/>
              <a:t>What Is an Activity Diagram?</a:t>
            </a:r>
            <a:endParaRPr lang="en-US" sz="3600" dirty="0"/>
          </a:p>
        </p:txBody>
      </p:sp>
      <p:sp>
        <p:nvSpPr>
          <p:cNvPr id="364547" name="Rectangle 3"/>
          <p:cNvSpPr>
            <a:spLocks noGrp="1" noChangeArrowheads="1"/>
          </p:cNvSpPr>
          <p:nvPr>
            <p:ph type="body" sz="half" idx="1"/>
          </p:nvPr>
        </p:nvSpPr>
        <p:spPr>
          <a:xfrm>
            <a:off x="357158" y="1071546"/>
            <a:ext cx="8474075" cy="5043487"/>
          </a:xfrm>
        </p:spPr>
        <p:txBody>
          <a:bodyPr/>
          <a:lstStyle/>
          <a:p>
            <a:r>
              <a:rPr lang="en-US" sz="2400" dirty="0"/>
              <a:t>An activity diagram in the Use-Case Model can be used to capture the activities in a use case.</a:t>
            </a:r>
            <a:endParaRPr lang="en-US" sz="2400" dirty="0"/>
          </a:p>
          <a:p>
            <a:r>
              <a:rPr lang="en-US" sz="2400" dirty="0"/>
              <a:t>It is essentially a flow chart, showing flow of control from one activity or action to another.</a:t>
            </a:r>
            <a:endParaRPr lang="en-US" sz="2400" dirty="0"/>
          </a:p>
          <a:p>
            <a:endParaRPr lang="en-US" sz="2400" dirty="0"/>
          </a:p>
        </p:txBody>
      </p:sp>
      <p:sp>
        <p:nvSpPr>
          <p:cNvPr id="364600" name="Rectangle 56"/>
          <p:cNvSpPr>
            <a:spLocks noChangeArrowheads="1"/>
          </p:cNvSpPr>
          <p:nvPr/>
        </p:nvSpPr>
        <p:spPr bwMode="auto">
          <a:xfrm>
            <a:off x="304800" y="3079750"/>
            <a:ext cx="4419600" cy="3275013"/>
          </a:xfrm>
          <a:prstGeom prst="rect">
            <a:avLst/>
          </a:prstGeom>
          <a:solidFill>
            <a:srgbClr val="00CCFF"/>
          </a:solidFill>
          <a:ln w="9525">
            <a:solidFill>
              <a:schemeClr val="tx1"/>
            </a:solidFill>
            <a:miter lim="800000"/>
          </a:ln>
          <a:effectLst/>
        </p:spPr>
        <p:txBody>
          <a:bodyPr lIns="107950" tIns="53975" rIns="107950" bIns="53975">
            <a:spAutoFit/>
          </a:bodyPr>
          <a:lstStyle/>
          <a:p>
            <a:pPr lvl="1">
              <a:spcBef>
                <a:spcPts val="1200"/>
              </a:spcBef>
              <a:spcAft>
                <a:spcPts val="300"/>
              </a:spcAft>
            </a:pPr>
            <a:r>
              <a:rPr lang="en-GB" sz="1400" b="1" i="1" dirty="0"/>
              <a:t>Flow of Events</a:t>
            </a:r>
            <a:endParaRPr lang="en-GB" sz="1400" b="1" i="1" dirty="0"/>
          </a:p>
          <a:p>
            <a:pPr lvl="1">
              <a:spcBef>
                <a:spcPts val="1200"/>
              </a:spcBef>
              <a:spcAft>
                <a:spcPts val="300"/>
              </a:spcAft>
            </a:pPr>
            <a:r>
              <a:rPr lang="en-US" sz="1200" dirty="0">
                <a:cs typeface="Times New Roman" panose="02020603050405020304" pitchFamily="18" charset="0"/>
              </a:rPr>
              <a:t>This use case starts when the Registrar requests that the system close registration.</a:t>
            </a:r>
            <a:endParaRPr lang="en-US" sz="1200" dirty="0">
              <a:cs typeface="Times New Roman" panose="02020603050405020304" pitchFamily="18" charset="0"/>
            </a:endParaRPr>
          </a:p>
          <a:p>
            <a:pPr lvl="1">
              <a:spcBef>
                <a:spcPts val="1200"/>
              </a:spcBef>
              <a:spcAft>
                <a:spcPts val="300"/>
              </a:spcAft>
            </a:pPr>
            <a:r>
              <a:rPr lang="en-US" sz="1200" dirty="0">
                <a:cs typeface="Times New Roman" panose="02020603050405020304" pitchFamily="18" charset="0"/>
              </a:rPr>
              <a:t>1. The system checks to see if registration is in progress.  If it is, then a message is displayed to the Registrar and the use case terminates.  The Close Registration processing cannot be performed if registration is in progress.</a:t>
            </a:r>
            <a:endParaRPr lang="en-US" sz="1200" dirty="0">
              <a:cs typeface="Times New Roman" panose="02020603050405020304" pitchFamily="18" charset="0"/>
            </a:endParaRPr>
          </a:p>
          <a:p>
            <a:pPr lvl="1">
              <a:spcBef>
                <a:spcPts val="1200"/>
              </a:spcBef>
              <a:spcAft>
                <a:spcPts val="300"/>
              </a:spcAft>
            </a:pPr>
            <a:r>
              <a:rPr lang="en-US" sz="1200" dirty="0">
                <a:cs typeface="Times New Roman" panose="02020603050405020304" pitchFamily="18" charset="0"/>
              </a:rPr>
              <a:t>2. For each course offering, the system checks if a professor has signed up to teach the course offering and at least three students have registered.  If so, the system commits the course offering for each schedule that contains it.</a:t>
            </a:r>
            <a:br>
              <a:rPr lang="en-US" sz="1200" dirty="0">
                <a:cs typeface="Times New Roman" panose="02020603050405020304" pitchFamily="18" charset="0"/>
              </a:rPr>
            </a:br>
            <a:endParaRPr lang="en-US" sz="1200" dirty="0">
              <a:cs typeface="Times New Roman" panose="02020603050405020304" pitchFamily="18" charset="0"/>
            </a:endParaRPr>
          </a:p>
        </p:txBody>
      </p:sp>
      <p:sp>
        <p:nvSpPr>
          <p:cNvPr id="364601" name="Oval 57"/>
          <p:cNvSpPr>
            <a:spLocks noChangeArrowheads="1"/>
          </p:cNvSpPr>
          <p:nvPr/>
        </p:nvSpPr>
        <p:spPr bwMode="auto">
          <a:xfrm>
            <a:off x="6286500" y="4103688"/>
            <a:ext cx="223838" cy="223837"/>
          </a:xfrm>
          <a:prstGeom prst="ellipse">
            <a:avLst/>
          </a:prstGeom>
          <a:solidFill>
            <a:srgbClr val="C0C0C0"/>
          </a:solidFill>
          <a:ln w="0">
            <a:solidFill>
              <a:schemeClr val="tx1"/>
            </a:solidFill>
            <a:round/>
          </a:ln>
        </p:spPr>
        <p:txBody>
          <a:bodyPr/>
          <a:lstStyle/>
          <a:p>
            <a:endParaRPr lang="en-US"/>
          </a:p>
        </p:txBody>
      </p:sp>
      <p:sp>
        <p:nvSpPr>
          <p:cNvPr id="364602" name="AutoShape 58"/>
          <p:cNvSpPr>
            <a:spLocks noChangeArrowheads="1"/>
          </p:cNvSpPr>
          <p:nvPr/>
        </p:nvSpPr>
        <p:spPr bwMode="auto">
          <a:xfrm>
            <a:off x="5864225" y="4775200"/>
            <a:ext cx="1081088" cy="484188"/>
          </a:xfrm>
          <a:prstGeom prst="roundRect">
            <a:avLst>
              <a:gd name="adj" fmla="val 16667"/>
            </a:avLst>
          </a:prstGeom>
          <a:solidFill>
            <a:srgbClr val="FFFFCC"/>
          </a:solidFill>
          <a:ln w="0">
            <a:solidFill>
              <a:srgbClr val="990033"/>
            </a:solidFill>
            <a:round/>
          </a:ln>
        </p:spPr>
        <p:txBody>
          <a:bodyPr/>
          <a:lstStyle/>
          <a:p>
            <a:endParaRPr lang="en-US"/>
          </a:p>
        </p:txBody>
      </p:sp>
      <p:sp>
        <p:nvSpPr>
          <p:cNvPr id="364603" name="Freeform 59"/>
          <p:cNvSpPr/>
          <p:nvPr/>
        </p:nvSpPr>
        <p:spPr bwMode="auto">
          <a:xfrm>
            <a:off x="6397625" y="4314825"/>
            <a:ext cx="63500" cy="460375"/>
          </a:xfrm>
          <a:custGeom>
            <a:avLst/>
            <a:gdLst/>
            <a:ahLst/>
            <a:cxnLst>
              <a:cxn ang="0">
                <a:pos x="0" y="0"/>
              </a:cxn>
              <a:cxn ang="0">
                <a:pos x="0" y="37"/>
              </a:cxn>
              <a:cxn ang="0">
                <a:pos x="5" y="27"/>
              </a:cxn>
            </a:cxnLst>
            <a:rect l="0" t="0" r="r" b="b"/>
            <a:pathLst>
              <a:path w="5" h="37">
                <a:moveTo>
                  <a:pt x="0" y="0"/>
                </a:moveTo>
                <a:lnTo>
                  <a:pt x="0" y="37"/>
                </a:lnTo>
                <a:lnTo>
                  <a:pt x="5" y="27"/>
                </a:lnTo>
              </a:path>
            </a:pathLst>
          </a:custGeom>
          <a:noFill/>
          <a:ln w="0">
            <a:solidFill>
              <a:schemeClr val="tx1"/>
            </a:solidFill>
            <a:prstDash val="solid"/>
            <a:round/>
          </a:ln>
        </p:spPr>
        <p:txBody>
          <a:bodyPr/>
          <a:lstStyle/>
          <a:p>
            <a:endParaRPr lang="en-US"/>
          </a:p>
        </p:txBody>
      </p:sp>
      <p:sp>
        <p:nvSpPr>
          <p:cNvPr id="364604" name="Line 60"/>
          <p:cNvSpPr>
            <a:spLocks noChangeShapeType="1"/>
          </p:cNvSpPr>
          <p:nvPr/>
        </p:nvSpPr>
        <p:spPr bwMode="auto">
          <a:xfrm flipH="1" flipV="1">
            <a:off x="6348413" y="4651375"/>
            <a:ext cx="49212" cy="123825"/>
          </a:xfrm>
          <a:prstGeom prst="line">
            <a:avLst/>
          </a:prstGeom>
          <a:noFill/>
          <a:ln w="0">
            <a:solidFill>
              <a:schemeClr val="tx1"/>
            </a:solidFill>
            <a:round/>
          </a:ln>
        </p:spPr>
        <p:txBody>
          <a:bodyPr/>
          <a:lstStyle/>
          <a:p>
            <a:endParaRPr lang="en-US"/>
          </a:p>
        </p:txBody>
      </p:sp>
      <p:sp>
        <p:nvSpPr>
          <p:cNvPr id="364605" name="Freeform 61"/>
          <p:cNvSpPr/>
          <p:nvPr/>
        </p:nvSpPr>
        <p:spPr bwMode="auto">
          <a:xfrm>
            <a:off x="7205663" y="4886325"/>
            <a:ext cx="522287" cy="249238"/>
          </a:xfrm>
          <a:custGeom>
            <a:avLst/>
            <a:gdLst/>
            <a:ahLst/>
            <a:cxnLst>
              <a:cxn ang="0">
                <a:pos x="0" y="86"/>
              </a:cxn>
              <a:cxn ang="0">
                <a:pos x="172" y="0"/>
              </a:cxn>
              <a:cxn ang="0">
                <a:pos x="329" y="86"/>
              </a:cxn>
              <a:cxn ang="0">
                <a:pos x="172" y="157"/>
              </a:cxn>
              <a:cxn ang="0">
                <a:pos x="0" y="86"/>
              </a:cxn>
            </a:cxnLst>
            <a:rect l="0" t="0" r="r" b="b"/>
            <a:pathLst>
              <a:path w="329" h="157">
                <a:moveTo>
                  <a:pt x="0" y="86"/>
                </a:moveTo>
                <a:lnTo>
                  <a:pt x="172" y="0"/>
                </a:lnTo>
                <a:lnTo>
                  <a:pt x="329" y="86"/>
                </a:lnTo>
                <a:lnTo>
                  <a:pt x="172" y="157"/>
                </a:lnTo>
                <a:lnTo>
                  <a:pt x="0" y="86"/>
                </a:lnTo>
                <a:close/>
              </a:path>
            </a:pathLst>
          </a:custGeom>
          <a:solidFill>
            <a:srgbClr val="FFFFCC"/>
          </a:solidFill>
          <a:ln w="0">
            <a:solidFill>
              <a:srgbClr val="990033"/>
            </a:solidFill>
            <a:prstDash val="solid"/>
            <a:round/>
          </a:ln>
        </p:spPr>
        <p:txBody>
          <a:bodyPr/>
          <a:lstStyle/>
          <a:p>
            <a:endParaRPr lang="en-US"/>
          </a:p>
        </p:txBody>
      </p:sp>
      <p:sp>
        <p:nvSpPr>
          <p:cNvPr id="364606" name="Freeform 62"/>
          <p:cNvSpPr/>
          <p:nvPr/>
        </p:nvSpPr>
        <p:spPr bwMode="auto">
          <a:xfrm>
            <a:off x="6945313" y="4960938"/>
            <a:ext cx="260350" cy="61912"/>
          </a:xfrm>
          <a:custGeom>
            <a:avLst/>
            <a:gdLst/>
            <a:ahLst/>
            <a:cxnLst>
              <a:cxn ang="0">
                <a:pos x="0" y="4"/>
              </a:cxn>
              <a:cxn ang="0">
                <a:pos x="21" y="5"/>
              </a:cxn>
              <a:cxn ang="0">
                <a:pos x="11" y="0"/>
              </a:cxn>
            </a:cxnLst>
            <a:rect l="0" t="0" r="r" b="b"/>
            <a:pathLst>
              <a:path w="21" h="5">
                <a:moveTo>
                  <a:pt x="0" y="4"/>
                </a:moveTo>
                <a:lnTo>
                  <a:pt x="21" y="5"/>
                </a:lnTo>
                <a:lnTo>
                  <a:pt x="11" y="0"/>
                </a:lnTo>
              </a:path>
            </a:pathLst>
          </a:custGeom>
          <a:noFill/>
          <a:ln w="0">
            <a:solidFill>
              <a:schemeClr val="tx1"/>
            </a:solidFill>
            <a:prstDash val="solid"/>
            <a:round/>
          </a:ln>
        </p:spPr>
        <p:txBody>
          <a:bodyPr/>
          <a:lstStyle/>
          <a:p>
            <a:endParaRPr lang="en-US"/>
          </a:p>
        </p:txBody>
      </p:sp>
      <p:sp>
        <p:nvSpPr>
          <p:cNvPr id="364607" name="Line 63"/>
          <p:cNvSpPr>
            <a:spLocks noChangeShapeType="1"/>
          </p:cNvSpPr>
          <p:nvPr/>
        </p:nvSpPr>
        <p:spPr bwMode="auto">
          <a:xfrm flipH="1">
            <a:off x="7081838" y="5022850"/>
            <a:ext cx="123825" cy="50800"/>
          </a:xfrm>
          <a:prstGeom prst="line">
            <a:avLst/>
          </a:prstGeom>
          <a:noFill/>
          <a:ln w="0">
            <a:solidFill>
              <a:schemeClr val="tx1"/>
            </a:solidFill>
            <a:round/>
          </a:ln>
        </p:spPr>
        <p:txBody>
          <a:bodyPr/>
          <a:lstStyle/>
          <a:p>
            <a:endParaRPr lang="en-US"/>
          </a:p>
        </p:txBody>
      </p:sp>
      <p:sp>
        <p:nvSpPr>
          <p:cNvPr id="364608" name="AutoShape 64"/>
          <p:cNvSpPr>
            <a:spLocks noChangeArrowheads="1"/>
          </p:cNvSpPr>
          <p:nvPr/>
        </p:nvSpPr>
        <p:spPr bwMode="auto">
          <a:xfrm>
            <a:off x="7913688" y="4775200"/>
            <a:ext cx="1068387" cy="484188"/>
          </a:xfrm>
          <a:prstGeom prst="roundRect">
            <a:avLst>
              <a:gd name="adj" fmla="val 16667"/>
            </a:avLst>
          </a:prstGeom>
          <a:solidFill>
            <a:srgbClr val="FFFFCC"/>
          </a:solidFill>
          <a:ln w="0">
            <a:solidFill>
              <a:srgbClr val="990033"/>
            </a:solidFill>
            <a:round/>
          </a:ln>
        </p:spPr>
        <p:txBody>
          <a:bodyPr/>
          <a:lstStyle/>
          <a:p>
            <a:endParaRPr lang="en-US"/>
          </a:p>
        </p:txBody>
      </p:sp>
      <p:sp>
        <p:nvSpPr>
          <p:cNvPr id="364609" name="AutoShape 65"/>
          <p:cNvSpPr>
            <a:spLocks noChangeArrowheads="1"/>
          </p:cNvSpPr>
          <p:nvPr/>
        </p:nvSpPr>
        <p:spPr bwMode="auto">
          <a:xfrm>
            <a:off x="7913688" y="3868738"/>
            <a:ext cx="1068387" cy="471487"/>
          </a:xfrm>
          <a:prstGeom prst="roundRect">
            <a:avLst>
              <a:gd name="adj" fmla="val 17106"/>
            </a:avLst>
          </a:prstGeom>
          <a:solidFill>
            <a:srgbClr val="FFFFCC"/>
          </a:solidFill>
          <a:ln w="0">
            <a:solidFill>
              <a:srgbClr val="990033"/>
            </a:solidFill>
            <a:round/>
          </a:ln>
        </p:spPr>
        <p:txBody>
          <a:bodyPr/>
          <a:lstStyle/>
          <a:p>
            <a:endParaRPr lang="en-US"/>
          </a:p>
        </p:txBody>
      </p:sp>
      <p:sp>
        <p:nvSpPr>
          <p:cNvPr id="364610" name="Freeform 66"/>
          <p:cNvSpPr/>
          <p:nvPr/>
        </p:nvSpPr>
        <p:spPr bwMode="auto">
          <a:xfrm>
            <a:off x="7751763" y="5011738"/>
            <a:ext cx="161925" cy="61912"/>
          </a:xfrm>
          <a:custGeom>
            <a:avLst/>
            <a:gdLst/>
            <a:ahLst/>
            <a:cxnLst>
              <a:cxn ang="0">
                <a:pos x="0" y="1"/>
              </a:cxn>
              <a:cxn ang="0">
                <a:pos x="13" y="0"/>
              </a:cxn>
              <a:cxn ang="0">
                <a:pos x="3" y="5"/>
              </a:cxn>
            </a:cxnLst>
            <a:rect l="0" t="0" r="r" b="b"/>
            <a:pathLst>
              <a:path w="13" h="5">
                <a:moveTo>
                  <a:pt x="0" y="1"/>
                </a:moveTo>
                <a:lnTo>
                  <a:pt x="13" y="0"/>
                </a:lnTo>
                <a:lnTo>
                  <a:pt x="3" y="5"/>
                </a:lnTo>
              </a:path>
            </a:pathLst>
          </a:custGeom>
          <a:noFill/>
          <a:ln w="0">
            <a:solidFill>
              <a:schemeClr val="tx1"/>
            </a:solidFill>
            <a:prstDash val="solid"/>
            <a:round/>
          </a:ln>
        </p:spPr>
        <p:txBody>
          <a:bodyPr/>
          <a:lstStyle/>
          <a:p>
            <a:endParaRPr lang="en-US"/>
          </a:p>
        </p:txBody>
      </p:sp>
      <p:sp>
        <p:nvSpPr>
          <p:cNvPr id="364611" name="Line 67"/>
          <p:cNvSpPr>
            <a:spLocks noChangeShapeType="1"/>
          </p:cNvSpPr>
          <p:nvPr/>
        </p:nvSpPr>
        <p:spPr bwMode="auto">
          <a:xfrm flipH="1" flipV="1">
            <a:off x="7789863" y="4960938"/>
            <a:ext cx="123825" cy="50800"/>
          </a:xfrm>
          <a:prstGeom prst="line">
            <a:avLst/>
          </a:prstGeom>
          <a:noFill/>
          <a:ln w="0">
            <a:solidFill>
              <a:schemeClr val="tx1"/>
            </a:solidFill>
            <a:round/>
          </a:ln>
        </p:spPr>
        <p:txBody>
          <a:bodyPr/>
          <a:lstStyle/>
          <a:p>
            <a:endParaRPr lang="en-US"/>
          </a:p>
        </p:txBody>
      </p:sp>
      <p:sp>
        <p:nvSpPr>
          <p:cNvPr id="364612" name="Freeform 68"/>
          <p:cNvSpPr/>
          <p:nvPr/>
        </p:nvSpPr>
        <p:spPr bwMode="auto">
          <a:xfrm>
            <a:off x="7478713" y="4041775"/>
            <a:ext cx="434975" cy="844550"/>
          </a:xfrm>
          <a:custGeom>
            <a:avLst/>
            <a:gdLst/>
            <a:ahLst/>
            <a:cxnLst>
              <a:cxn ang="0">
                <a:pos x="0" y="68"/>
              </a:cxn>
              <a:cxn ang="0">
                <a:pos x="0" y="4"/>
              </a:cxn>
              <a:cxn ang="0">
                <a:pos x="35" y="4"/>
              </a:cxn>
              <a:cxn ang="0">
                <a:pos x="25" y="0"/>
              </a:cxn>
            </a:cxnLst>
            <a:rect l="0" t="0" r="r" b="b"/>
            <a:pathLst>
              <a:path w="35" h="68">
                <a:moveTo>
                  <a:pt x="0" y="68"/>
                </a:moveTo>
                <a:lnTo>
                  <a:pt x="0" y="4"/>
                </a:lnTo>
                <a:lnTo>
                  <a:pt x="35" y="4"/>
                </a:lnTo>
                <a:lnTo>
                  <a:pt x="25" y="0"/>
                </a:lnTo>
              </a:path>
            </a:pathLst>
          </a:custGeom>
          <a:noFill/>
          <a:ln w="0">
            <a:solidFill>
              <a:schemeClr val="tx1"/>
            </a:solidFill>
            <a:prstDash val="solid"/>
            <a:round/>
          </a:ln>
        </p:spPr>
        <p:txBody>
          <a:bodyPr/>
          <a:lstStyle/>
          <a:p>
            <a:endParaRPr lang="en-US"/>
          </a:p>
        </p:txBody>
      </p:sp>
      <p:sp>
        <p:nvSpPr>
          <p:cNvPr id="364613" name="Line 69"/>
          <p:cNvSpPr>
            <a:spLocks noChangeShapeType="1"/>
          </p:cNvSpPr>
          <p:nvPr/>
        </p:nvSpPr>
        <p:spPr bwMode="auto">
          <a:xfrm flipH="1">
            <a:off x="7789863" y="4092575"/>
            <a:ext cx="123825" cy="61913"/>
          </a:xfrm>
          <a:prstGeom prst="line">
            <a:avLst/>
          </a:prstGeom>
          <a:noFill/>
          <a:ln w="0">
            <a:solidFill>
              <a:schemeClr val="tx1"/>
            </a:solidFill>
            <a:round/>
          </a:ln>
        </p:spPr>
        <p:txBody>
          <a:bodyPr/>
          <a:lstStyle/>
          <a:p>
            <a:endParaRPr lang="en-US"/>
          </a:p>
        </p:txBody>
      </p:sp>
      <p:sp>
        <p:nvSpPr>
          <p:cNvPr id="364614" name="Line 70"/>
          <p:cNvSpPr>
            <a:spLocks noChangeShapeType="1"/>
          </p:cNvSpPr>
          <p:nvPr/>
        </p:nvSpPr>
        <p:spPr bwMode="auto">
          <a:xfrm>
            <a:off x="4724400" y="4724400"/>
            <a:ext cx="990600" cy="0"/>
          </a:xfrm>
          <a:prstGeom prst="line">
            <a:avLst/>
          </a:prstGeom>
          <a:noFill/>
          <a:ln w="57150">
            <a:solidFill>
              <a:srgbClr val="FF0000"/>
            </a:solidFill>
            <a:round/>
            <a:tailEnd type="triangle" w="med" len="med"/>
          </a:ln>
          <a:effectLst/>
        </p:spPr>
        <p:txBody>
          <a:bodyPr wrap="none" lIns="107950" tIns="53975" rIns="107950" bIns="53975" anchor="ctr"/>
          <a:lstStyle/>
          <a:p>
            <a:endParaRPr lang="en-US"/>
          </a:p>
        </p:txBody>
      </p:sp>
      <p:sp>
        <p:nvSpPr>
          <p:cNvPr id="364615" name="Text Box 71"/>
          <p:cNvSpPr txBox="1">
            <a:spLocks noChangeArrowheads="1"/>
          </p:cNvSpPr>
          <p:nvPr/>
        </p:nvSpPr>
        <p:spPr bwMode="auto">
          <a:xfrm>
            <a:off x="5867400" y="4829175"/>
            <a:ext cx="985838" cy="352425"/>
          </a:xfrm>
          <a:prstGeom prst="rect">
            <a:avLst/>
          </a:prstGeom>
          <a:noFill/>
          <a:ln w="9525">
            <a:noFill/>
            <a:miter lim="800000"/>
          </a:ln>
          <a:effectLst/>
        </p:spPr>
        <p:txBody>
          <a:bodyPr lIns="107950" tIns="53975" rIns="107950" bIns="53975">
            <a:spAutoFit/>
          </a:bodyPr>
          <a:lstStyle/>
          <a:p>
            <a:pPr>
              <a:spcBef>
                <a:spcPct val="50000"/>
              </a:spcBef>
            </a:pPr>
            <a:r>
              <a:rPr lang="en-US" sz="1600" dirty="0"/>
              <a:t>Activity1</a:t>
            </a:r>
            <a:endParaRPr lang="en-US" sz="1600" dirty="0"/>
          </a:p>
        </p:txBody>
      </p:sp>
      <p:sp>
        <p:nvSpPr>
          <p:cNvPr id="364616" name="Text Box 72"/>
          <p:cNvSpPr txBox="1">
            <a:spLocks noChangeArrowheads="1"/>
          </p:cNvSpPr>
          <p:nvPr/>
        </p:nvSpPr>
        <p:spPr bwMode="auto">
          <a:xfrm>
            <a:off x="7937500" y="4841875"/>
            <a:ext cx="985838" cy="352425"/>
          </a:xfrm>
          <a:prstGeom prst="rect">
            <a:avLst/>
          </a:prstGeom>
          <a:noFill/>
          <a:ln w="9525">
            <a:noFill/>
            <a:miter lim="800000"/>
          </a:ln>
          <a:effectLst/>
        </p:spPr>
        <p:txBody>
          <a:bodyPr lIns="107950" tIns="53975" rIns="107950" bIns="53975">
            <a:spAutoFit/>
          </a:bodyPr>
          <a:lstStyle/>
          <a:p>
            <a:pPr>
              <a:spcBef>
                <a:spcPct val="50000"/>
              </a:spcBef>
            </a:pPr>
            <a:r>
              <a:rPr lang="en-US" sz="1600" dirty="0"/>
              <a:t>Activity3</a:t>
            </a:r>
            <a:endParaRPr lang="en-US" sz="1600" dirty="0"/>
          </a:p>
        </p:txBody>
      </p:sp>
      <p:sp>
        <p:nvSpPr>
          <p:cNvPr id="364617" name="Text Box 73"/>
          <p:cNvSpPr txBox="1">
            <a:spLocks noChangeArrowheads="1"/>
          </p:cNvSpPr>
          <p:nvPr/>
        </p:nvSpPr>
        <p:spPr bwMode="auto">
          <a:xfrm>
            <a:off x="7924800" y="3924300"/>
            <a:ext cx="985838" cy="352425"/>
          </a:xfrm>
          <a:prstGeom prst="rect">
            <a:avLst/>
          </a:prstGeom>
          <a:noFill/>
          <a:ln w="9525">
            <a:noFill/>
            <a:miter lim="800000"/>
          </a:ln>
          <a:effectLst/>
        </p:spPr>
        <p:txBody>
          <a:bodyPr lIns="107950" tIns="53975" rIns="107950" bIns="53975">
            <a:spAutoFit/>
          </a:bodyPr>
          <a:lstStyle/>
          <a:p>
            <a:pPr>
              <a:spcBef>
                <a:spcPct val="50000"/>
              </a:spcBef>
            </a:pPr>
            <a:r>
              <a:rPr lang="en-US" sz="1600" dirty="0"/>
              <a:t>Activity2</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00" dirty="0" smtClean="0"/>
              <a:t>Describe the basic Requirements concepts</a:t>
            </a:r>
            <a:endParaRPr lang="en-US" altLang="zh-CN" sz="2800" dirty="0" smtClean="0"/>
          </a:p>
          <a:p>
            <a:r>
              <a:rPr lang="en-US" altLang="zh-CN" sz="2800" dirty="0" smtClean="0"/>
              <a:t>Demonstrate how to read and interpret the artifacts of Requirements</a:t>
            </a:r>
            <a:endParaRPr lang="zh-CN" altLang="en-US" sz="2800" dirty="0"/>
          </a:p>
        </p:txBody>
      </p:sp>
      <p:sp>
        <p:nvSpPr>
          <p:cNvPr id="3" name="标题 2"/>
          <p:cNvSpPr>
            <a:spLocks noGrp="1"/>
          </p:cNvSpPr>
          <p:nvPr>
            <p:ph type="title"/>
          </p:nvPr>
        </p:nvSpPr>
        <p:spPr/>
        <p:txBody>
          <a:bodyPr/>
          <a:lstStyle/>
          <a:p>
            <a:r>
              <a:rPr lang="en-US" altLang="zh-CN" dirty="0" smtClean="0"/>
              <a:t>Objectives</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006" name="AutoShape 414"/>
          <p:cNvSpPr>
            <a:spLocks noChangeArrowheads="1"/>
          </p:cNvSpPr>
          <p:nvPr/>
        </p:nvSpPr>
        <p:spPr bwMode="auto">
          <a:xfrm>
            <a:off x="5626100" y="1917700"/>
            <a:ext cx="1081088" cy="436563"/>
          </a:xfrm>
          <a:prstGeom prst="roundRect">
            <a:avLst>
              <a:gd name="adj" fmla="val 16667"/>
            </a:avLst>
          </a:prstGeom>
          <a:solidFill>
            <a:srgbClr val="FFFFCC"/>
          </a:solidFill>
          <a:ln w="0">
            <a:solidFill>
              <a:srgbClr val="990033"/>
            </a:solidFill>
            <a:round/>
          </a:ln>
        </p:spPr>
        <p:txBody>
          <a:bodyPr/>
          <a:lstStyle/>
          <a:p>
            <a:endParaRPr lang="en-US"/>
          </a:p>
        </p:txBody>
      </p:sp>
      <p:sp>
        <p:nvSpPr>
          <p:cNvPr id="366997" name="AutoShape 405"/>
          <p:cNvSpPr>
            <a:spLocks noChangeArrowheads="1"/>
          </p:cNvSpPr>
          <p:nvPr/>
        </p:nvSpPr>
        <p:spPr bwMode="auto">
          <a:xfrm>
            <a:off x="3282950" y="1327150"/>
            <a:ext cx="1081088" cy="436563"/>
          </a:xfrm>
          <a:prstGeom prst="roundRect">
            <a:avLst>
              <a:gd name="adj" fmla="val 16667"/>
            </a:avLst>
          </a:prstGeom>
          <a:solidFill>
            <a:srgbClr val="FFFFCC"/>
          </a:solidFill>
          <a:ln w="0">
            <a:solidFill>
              <a:srgbClr val="990033"/>
            </a:solidFill>
            <a:round/>
          </a:ln>
        </p:spPr>
        <p:txBody>
          <a:bodyPr/>
          <a:lstStyle/>
          <a:p>
            <a:endParaRPr lang="en-US"/>
          </a:p>
        </p:txBody>
      </p:sp>
      <p:sp>
        <p:nvSpPr>
          <p:cNvPr id="366931" name="Freeform 339"/>
          <p:cNvSpPr/>
          <p:nvPr/>
        </p:nvSpPr>
        <p:spPr bwMode="auto">
          <a:xfrm>
            <a:off x="3822700" y="1717675"/>
            <a:ext cx="1588" cy="282575"/>
          </a:xfrm>
          <a:custGeom>
            <a:avLst/>
            <a:gdLst/>
            <a:ahLst/>
            <a:cxnLst>
              <a:cxn ang="0">
                <a:pos x="0" y="0"/>
              </a:cxn>
              <a:cxn ang="0">
                <a:pos x="0" y="178"/>
              </a:cxn>
            </a:cxnLst>
            <a:rect l="0" t="0" r="r" b="b"/>
            <a:pathLst>
              <a:path w="1" h="178">
                <a:moveTo>
                  <a:pt x="0" y="0"/>
                </a:moveTo>
                <a:lnTo>
                  <a:pt x="0" y="178"/>
                </a:lnTo>
              </a:path>
            </a:pathLst>
          </a:custGeom>
          <a:noFill/>
          <a:ln w="12700">
            <a:solidFill>
              <a:schemeClr val="tx1"/>
            </a:solidFill>
            <a:prstDash val="solid"/>
            <a:round/>
            <a:tailEnd type="arrow" w="lg" len="lg"/>
          </a:ln>
        </p:spPr>
        <p:txBody>
          <a:bodyPr/>
          <a:lstStyle/>
          <a:p>
            <a:endParaRPr lang="en-US"/>
          </a:p>
        </p:txBody>
      </p:sp>
      <p:sp>
        <p:nvSpPr>
          <p:cNvPr id="366906" name="Freeform 314"/>
          <p:cNvSpPr/>
          <p:nvPr/>
        </p:nvSpPr>
        <p:spPr bwMode="auto">
          <a:xfrm flipH="1">
            <a:off x="3303588" y="3338513"/>
            <a:ext cx="325437" cy="334962"/>
          </a:xfrm>
          <a:custGeom>
            <a:avLst/>
            <a:gdLst/>
            <a:ahLst/>
            <a:cxnLst>
              <a:cxn ang="0">
                <a:pos x="316" y="0"/>
              </a:cxn>
              <a:cxn ang="0">
                <a:pos x="0" y="211"/>
              </a:cxn>
            </a:cxnLst>
            <a:rect l="0" t="0" r="r" b="b"/>
            <a:pathLst>
              <a:path w="316" h="211">
                <a:moveTo>
                  <a:pt x="316" y="0"/>
                </a:moveTo>
                <a:lnTo>
                  <a:pt x="0" y="211"/>
                </a:lnTo>
              </a:path>
            </a:pathLst>
          </a:custGeom>
          <a:noFill/>
          <a:ln w="12700">
            <a:solidFill>
              <a:schemeClr val="tx1"/>
            </a:solidFill>
            <a:prstDash val="solid"/>
            <a:round/>
            <a:tailEnd type="arrow" w="lg" len="lg"/>
          </a:ln>
        </p:spPr>
        <p:txBody>
          <a:bodyPr/>
          <a:lstStyle/>
          <a:p>
            <a:endParaRPr lang="en-US"/>
          </a:p>
        </p:txBody>
      </p:sp>
      <p:sp>
        <p:nvSpPr>
          <p:cNvPr id="366966" name="Freeform 374"/>
          <p:cNvSpPr/>
          <p:nvPr/>
        </p:nvSpPr>
        <p:spPr bwMode="auto">
          <a:xfrm>
            <a:off x="3208338" y="5594350"/>
            <a:ext cx="533400" cy="312738"/>
          </a:xfrm>
          <a:custGeom>
            <a:avLst/>
            <a:gdLst/>
            <a:ahLst/>
            <a:cxnLst>
              <a:cxn ang="0">
                <a:pos x="0" y="0"/>
              </a:cxn>
              <a:cxn ang="0">
                <a:pos x="303" y="178"/>
              </a:cxn>
            </a:cxnLst>
            <a:rect l="0" t="0" r="r" b="b"/>
            <a:pathLst>
              <a:path w="303" h="178">
                <a:moveTo>
                  <a:pt x="0" y="0"/>
                </a:moveTo>
                <a:lnTo>
                  <a:pt x="303" y="178"/>
                </a:lnTo>
              </a:path>
            </a:pathLst>
          </a:custGeom>
          <a:noFill/>
          <a:ln w="12700">
            <a:solidFill>
              <a:schemeClr val="tx1"/>
            </a:solidFill>
            <a:prstDash val="solid"/>
            <a:round/>
            <a:tailEnd type="arrow" w="lg" len="lg"/>
          </a:ln>
        </p:spPr>
        <p:txBody>
          <a:bodyPr/>
          <a:lstStyle/>
          <a:p>
            <a:endParaRPr lang="en-US"/>
          </a:p>
        </p:txBody>
      </p:sp>
      <p:sp>
        <p:nvSpPr>
          <p:cNvPr id="366974" name="Freeform 382"/>
          <p:cNvSpPr/>
          <p:nvPr/>
        </p:nvSpPr>
        <p:spPr bwMode="auto">
          <a:xfrm>
            <a:off x="4002088" y="5006975"/>
            <a:ext cx="892175" cy="887413"/>
          </a:xfrm>
          <a:custGeom>
            <a:avLst/>
            <a:gdLst/>
            <a:ahLst/>
            <a:cxnLst>
              <a:cxn ang="0">
                <a:pos x="490" y="0"/>
              </a:cxn>
              <a:cxn ang="0">
                <a:pos x="0" y="529"/>
              </a:cxn>
            </a:cxnLst>
            <a:rect l="0" t="0" r="r" b="b"/>
            <a:pathLst>
              <a:path w="490" h="529">
                <a:moveTo>
                  <a:pt x="490" y="0"/>
                </a:moveTo>
                <a:lnTo>
                  <a:pt x="0" y="529"/>
                </a:lnTo>
              </a:path>
            </a:pathLst>
          </a:custGeom>
          <a:noFill/>
          <a:ln w="12700">
            <a:solidFill>
              <a:schemeClr val="tx1"/>
            </a:solidFill>
            <a:prstDash val="solid"/>
            <a:round/>
            <a:tailEnd type="arrow" w="lg" len="lg"/>
          </a:ln>
        </p:spPr>
        <p:txBody>
          <a:bodyPr/>
          <a:lstStyle/>
          <a:p>
            <a:endParaRPr lang="en-US"/>
          </a:p>
        </p:txBody>
      </p:sp>
      <p:sp>
        <p:nvSpPr>
          <p:cNvPr id="366908" name="Freeform 316"/>
          <p:cNvSpPr/>
          <p:nvPr/>
        </p:nvSpPr>
        <p:spPr bwMode="auto">
          <a:xfrm flipH="1">
            <a:off x="3343275" y="2549525"/>
            <a:ext cx="400050" cy="400050"/>
          </a:xfrm>
          <a:custGeom>
            <a:avLst/>
            <a:gdLst/>
            <a:ahLst/>
            <a:cxnLst>
              <a:cxn ang="0">
                <a:pos x="0" y="0"/>
              </a:cxn>
              <a:cxn ang="0">
                <a:pos x="270" y="140"/>
              </a:cxn>
            </a:cxnLst>
            <a:rect l="0" t="0" r="r" b="b"/>
            <a:pathLst>
              <a:path w="270" h="140">
                <a:moveTo>
                  <a:pt x="0" y="0"/>
                </a:moveTo>
                <a:lnTo>
                  <a:pt x="270" y="140"/>
                </a:lnTo>
              </a:path>
            </a:pathLst>
          </a:custGeom>
          <a:noFill/>
          <a:ln w="12700">
            <a:solidFill>
              <a:schemeClr val="tx1"/>
            </a:solidFill>
            <a:prstDash val="solid"/>
            <a:round/>
            <a:tailEnd type="arrow" w="lg" len="lg"/>
          </a:ln>
        </p:spPr>
        <p:txBody>
          <a:bodyPr/>
          <a:lstStyle/>
          <a:p>
            <a:endParaRPr lang="en-US"/>
          </a:p>
        </p:txBody>
      </p:sp>
      <p:sp>
        <p:nvSpPr>
          <p:cNvPr id="366594" name="Rectangle 2"/>
          <p:cNvSpPr>
            <a:spLocks noGrp="1" noChangeArrowheads="1"/>
          </p:cNvSpPr>
          <p:nvPr>
            <p:ph type="title"/>
          </p:nvPr>
        </p:nvSpPr>
        <p:spPr>
          <a:xfrm>
            <a:off x="857224" y="142852"/>
            <a:ext cx="7772400" cy="914400"/>
          </a:xfrm>
        </p:spPr>
        <p:txBody>
          <a:bodyPr/>
          <a:lstStyle/>
          <a:p>
            <a:r>
              <a:rPr lang="en-US" dirty="0"/>
              <a:t>Example: Activity Diagram</a:t>
            </a:r>
            <a:endParaRPr lang="en-US" dirty="0"/>
          </a:p>
        </p:txBody>
      </p:sp>
      <p:sp>
        <p:nvSpPr>
          <p:cNvPr id="366905" name="Freeform 313"/>
          <p:cNvSpPr/>
          <p:nvPr/>
        </p:nvSpPr>
        <p:spPr bwMode="auto">
          <a:xfrm>
            <a:off x="3873500" y="3729038"/>
            <a:ext cx="1588" cy="319087"/>
          </a:xfrm>
          <a:custGeom>
            <a:avLst/>
            <a:gdLst/>
            <a:ahLst/>
            <a:cxnLst>
              <a:cxn ang="0">
                <a:pos x="0" y="0"/>
              </a:cxn>
              <a:cxn ang="0">
                <a:pos x="1" y="201"/>
              </a:cxn>
            </a:cxnLst>
            <a:rect l="0" t="0" r="r" b="b"/>
            <a:pathLst>
              <a:path w="1" h="201">
                <a:moveTo>
                  <a:pt x="0" y="0"/>
                </a:moveTo>
                <a:lnTo>
                  <a:pt x="1" y="201"/>
                </a:lnTo>
              </a:path>
            </a:pathLst>
          </a:custGeom>
          <a:noFill/>
          <a:ln w="12700">
            <a:solidFill>
              <a:schemeClr val="tx1"/>
            </a:solidFill>
            <a:prstDash val="solid"/>
            <a:round/>
            <a:tailEnd type="arrow" w="lg" len="lg"/>
          </a:ln>
        </p:spPr>
        <p:txBody>
          <a:bodyPr/>
          <a:lstStyle/>
          <a:p>
            <a:endParaRPr lang="en-US"/>
          </a:p>
        </p:txBody>
      </p:sp>
      <p:sp>
        <p:nvSpPr>
          <p:cNvPr id="366909" name="Freeform 317"/>
          <p:cNvSpPr/>
          <p:nvPr/>
        </p:nvSpPr>
        <p:spPr bwMode="auto">
          <a:xfrm>
            <a:off x="3819525" y="2219325"/>
            <a:ext cx="1588" cy="282575"/>
          </a:xfrm>
          <a:custGeom>
            <a:avLst/>
            <a:gdLst/>
            <a:ahLst/>
            <a:cxnLst>
              <a:cxn ang="0">
                <a:pos x="0" y="0"/>
              </a:cxn>
              <a:cxn ang="0">
                <a:pos x="0" y="178"/>
              </a:cxn>
            </a:cxnLst>
            <a:rect l="0" t="0" r="r" b="b"/>
            <a:pathLst>
              <a:path w="1" h="178">
                <a:moveTo>
                  <a:pt x="0" y="0"/>
                </a:moveTo>
                <a:lnTo>
                  <a:pt x="0" y="178"/>
                </a:lnTo>
              </a:path>
            </a:pathLst>
          </a:custGeom>
          <a:noFill/>
          <a:ln w="12700">
            <a:solidFill>
              <a:schemeClr val="tx1"/>
            </a:solidFill>
            <a:prstDash val="solid"/>
            <a:round/>
            <a:tailEnd type="arrow" w="lg" len="lg"/>
          </a:ln>
        </p:spPr>
        <p:txBody>
          <a:bodyPr/>
          <a:lstStyle/>
          <a:p>
            <a:endParaRPr lang="en-US"/>
          </a:p>
        </p:txBody>
      </p:sp>
      <p:sp>
        <p:nvSpPr>
          <p:cNvPr id="366910" name="Line 318"/>
          <p:cNvSpPr>
            <a:spLocks noChangeShapeType="1"/>
          </p:cNvSpPr>
          <p:nvPr/>
        </p:nvSpPr>
        <p:spPr bwMode="auto">
          <a:xfrm flipV="1">
            <a:off x="6832600" y="1454150"/>
            <a:ext cx="584200" cy="584200"/>
          </a:xfrm>
          <a:prstGeom prst="line">
            <a:avLst/>
          </a:prstGeom>
          <a:noFill/>
          <a:ln w="28575">
            <a:solidFill>
              <a:schemeClr val="hlink"/>
            </a:solidFill>
            <a:round/>
            <a:headEnd type="triangle" w="med" len="med"/>
          </a:ln>
          <a:effectLst/>
        </p:spPr>
        <p:txBody>
          <a:bodyPr lIns="107950" tIns="53975" rIns="107950" bIns="53975"/>
          <a:lstStyle/>
          <a:p>
            <a:endParaRPr lang="en-US"/>
          </a:p>
        </p:txBody>
      </p:sp>
      <p:sp>
        <p:nvSpPr>
          <p:cNvPr id="366911" name="Text Box 319"/>
          <p:cNvSpPr txBox="1">
            <a:spLocks noChangeArrowheads="1"/>
          </p:cNvSpPr>
          <p:nvPr/>
        </p:nvSpPr>
        <p:spPr bwMode="auto">
          <a:xfrm>
            <a:off x="7375525" y="1270000"/>
            <a:ext cx="1768475" cy="382588"/>
          </a:xfrm>
          <a:prstGeom prst="rect">
            <a:avLst/>
          </a:prstGeom>
          <a:noFill/>
          <a:ln w="9525">
            <a:noFill/>
            <a:miter lim="800000"/>
          </a:ln>
          <a:effectLst/>
        </p:spPr>
        <p:txBody>
          <a:bodyPr lIns="107950" tIns="53975" rIns="107950" bIns="53975">
            <a:spAutoFit/>
          </a:bodyPr>
          <a:lstStyle/>
          <a:p>
            <a:r>
              <a:rPr lang="en-US" sz="1800">
                <a:solidFill>
                  <a:schemeClr val="hlink"/>
                </a:solidFill>
              </a:rPr>
              <a:t>Activity/Action</a:t>
            </a:r>
            <a:endParaRPr lang="en-US" sz="1800">
              <a:solidFill>
                <a:schemeClr val="hlink"/>
              </a:solidFill>
            </a:endParaRPr>
          </a:p>
        </p:txBody>
      </p:sp>
      <p:sp>
        <p:nvSpPr>
          <p:cNvPr id="366912" name="Line 320"/>
          <p:cNvSpPr>
            <a:spLocks noChangeShapeType="1"/>
          </p:cNvSpPr>
          <p:nvPr/>
        </p:nvSpPr>
        <p:spPr bwMode="auto">
          <a:xfrm flipV="1">
            <a:off x="4425950" y="2541588"/>
            <a:ext cx="2419350" cy="0"/>
          </a:xfrm>
          <a:prstGeom prst="line">
            <a:avLst/>
          </a:prstGeom>
          <a:noFill/>
          <a:ln w="28575">
            <a:solidFill>
              <a:schemeClr val="hlink"/>
            </a:solidFill>
            <a:round/>
            <a:headEnd type="triangle" w="med" len="med"/>
          </a:ln>
          <a:effectLst/>
        </p:spPr>
        <p:txBody>
          <a:bodyPr lIns="107950" tIns="53975" rIns="107950" bIns="53975"/>
          <a:lstStyle/>
          <a:p>
            <a:endParaRPr lang="en-US"/>
          </a:p>
        </p:txBody>
      </p:sp>
      <p:sp>
        <p:nvSpPr>
          <p:cNvPr id="366913" name="Text Box 321"/>
          <p:cNvSpPr txBox="1">
            <a:spLocks noChangeArrowheads="1"/>
          </p:cNvSpPr>
          <p:nvPr/>
        </p:nvSpPr>
        <p:spPr bwMode="auto">
          <a:xfrm>
            <a:off x="6800850" y="2366963"/>
            <a:ext cx="1873250" cy="657225"/>
          </a:xfrm>
          <a:prstGeom prst="rect">
            <a:avLst/>
          </a:prstGeom>
          <a:noFill/>
          <a:ln w="9525">
            <a:noFill/>
            <a:miter lim="800000"/>
          </a:ln>
          <a:effectLst/>
        </p:spPr>
        <p:txBody>
          <a:bodyPr lIns="107950" tIns="53975" rIns="107950" bIns="53975">
            <a:spAutoFit/>
          </a:bodyPr>
          <a:lstStyle/>
          <a:p>
            <a:r>
              <a:rPr lang="en-US" sz="1800">
                <a:solidFill>
                  <a:schemeClr val="hlink"/>
                </a:solidFill>
              </a:rPr>
              <a:t>Synchronization</a:t>
            </a:r>
            <a:endParaRPr lang="fr-FR" sz="1800">
              <a:solidFill>
                <a:schemeClr val="hlink"/>
              </a:solidFill>
            </a:endParaRPr>
          </a:p>
          <a:p>
            <a:r>
              <a:rPr lang="en-US" sz="1800">
                <a:solidFill>
                  <a:schemeClr val="hlink"/>
                </a:solidFill>
              </a:rPr>
              <a:t>Bar (Fork)</a:t>
            </a:r>
            <a:endParaRPr lang="en-US" sz="1800">
              <a:solidFill>
                <a:schemeClr val="hlink"/>
              </a:solidFill>
            </a:endParaRPr>
          </a:p>
        </p:txBody>
      </p:sp>
      <p:sp>
        <p:nvSpPr>
          <p:cNvPr id="366914" name="Line 322"/>
          <p:cNvSpPr>
            <a:spLocks noChangeShapeType="1"/>
          </p:cNvSpPr>
          <p:nvPr/>
        </p:nvSpPr>
        <p:spPr bwMode="auto">
          <a:xfrm flipH="1" flipV="1">
            <a:off x="1771650" y="3494088"/>
            <a:ext cx="449263" cy="454025"/>
          </a:xfrm>
          <a:prstGeom prst="line">
            <a:avLst/>
          </a:prstGeom>
          <a:noFill/>
          <a:ln w="28575">
            <a:solidFill>
              <a:schemeClr val="hlink"/>
            </a:solidFill>
            <a:round/>
            <a:headEnd type="triangle" w="med" len="med"/>
          </a:ln>
          <a:effectLst/>
        </p:spPr>
        <p:txBody>
          <a:bodyPr lIns="107950" tIns="53975" rIns="107950" bIns="53975"/>
          <a:lstStyle/>
          <a:p>
            <a:endParaRPr lang="en-US"/>
          </a:p>
        </p:txBody>
      </p:sp>
      <p:sp>
        <p:nvSpPr>
          <p:cNvPr id="366915" name="Text Box 323"/>
          <p:cNvSpPr txBox="1">
            <a:spLocks noChangeArrowheads="1"/>
          </p:cNvSpPr>
          <p:nvPr/>
        </p:nvSpPr>
        <p:spPr bwMode="auto">
          <a:xfrm>
            <a:off x="644525" y="2957513"/>
            <a:ext cx="1198563" cy="657225"/>
          </a:xfrm>
          <a:prstGeom prst="rect">
            <a:avLst/>
          </a:prstGeom>
          <a:noFill/>
          <a:ln w="9525">
            <a:noFill/>
            <a:miter lim="800000"/>
          </a:ln>
          <a:effectLst/>
        </p:spPr>
        <p:txBody>
          <a:bodyPr lIns="107950" tIns="53975" rIns="107950" bIns="53975">
            <a:spAutoFit/>
          </a:bodyPr>
          <a:lstStyle/>
          <a:p>
            <a:r>
              <a:rPr lang="en-US" sz="1800">
                <a:solidFill>
                  <a:schemeClr val="hlink"/>
                </a:solidFill>
              </a:rPr>
              <a:t>Guard</a:t>
            </a:r>
            <a:endParaRPr lang="en-US" sz="1800">
              <a:solidFill>
                <a:schemeClr val="hlink"/>
              </a:solidFill>
            </a:endParaRPr>
          </a:p>
          <a:p>
            <a:r>
              <a:rPr lang="en-US" sz="1800">
                <a:solidFill>
                  <a:schemeClr val="hlink"/>
                </a:solidFill>
              </a:rPr>
              <a:t>Condition</a:t>
            </a:r>
            <a:endParaRPr lang="en-US" sz="1800">
              <a:solidFill>
                <a:schemeClr val="hlink"/>
              </a:solidFill>
            </a:endParaRPr>
          </a:p>
        </p:txBody>
      </p:sp>
      <p:sp>
        <p:nvSpPr>
          <p:cNvPr id="366916" name="Text Box 324"/>
          <p:cNvSpPr txBox="1">
            <a:spLocks noChangeArrowheads="1"/>
          </p:cNvSpPr>
          <p:nvPr/>
        </p:nvSpPr>
        <p:spPr bwMode="auto">
          <a:xfrm>
            <a:off x="6800850" y="3530600"/>
            <a:ext cx="1873250" cy="657225"/>
          </a:xfrm>
          <a:prstGeom prst="rect">
            <a:avLst/>
          </a:prstGeom>
          <a:noFill/>
          <a:ln w="9525">
            <a:noFill/>
            <a:miter lim="800000"/>
          </a:ln>
          <a:effectLst/>
        </p:spPr>
        <p:txBody>
          <a:bodyPr lIns="107950" tIns="53975" rIns="107950" bIns="53975">
            <a:spAutoFit/>
          </a:bodyPr>
          <a:lstStyle/>
          <a:p>
            <a:r>
              <a:rPr lang="en-US" sz="1800">
                <a:solidFill>
                  <a:schemeClr val="hlink"/>
                </a:solidFill>
              </a:rPr>
              <a:t>Synchronization</a:t>
            </a:r>
            <a:endParaRPr lang="fr-FR" sz="1800">
              <a:solidFill>
                <a:schemeClr val="hlink"/>
              </a:solidFill>
            </a:endParaRPr>
          </a:p>
          <a:p>
            <a:r>
              <a:rPr lang="en-US" sz="1800">
                <a:solidFill>
                  <a:schemeClr val="hlink"/>
                </a:solidFill>
              </a:rPr>
              <a:t>Bar (Join)</a:t>
            </a:r>
            <a:endParaRPr lang="en-US" sz="1800">
              <a:solidFill>
                <a:schemeClr val="hlink"/>
              </a:solidFill>
            </a:endParaRPr>
          </a:p>
        </p:txBody>
      </p:sp>
      <p:sp>
        <p:nvSpPr>
          <p:cNvPr id="366917" name="Line 325"/>
          <p:cNvSpPr>
            <a:spLocks noChangeShapeType="1"/>
          </p:cNvSpPr>
          <p:nvPr/>
        </p:nvSpPr>
        <p:spPr bwMode="auto">
          <a:xfrm flipV="1">
            <a:off x="3987800" y="1295400"/>
            <a:ext cx="1079500" cy="762000"/>
          </a:xfrm>
          <a:prstGeom prst="line">
            <a:avLst/>
          </a:prstGeom>
          <a:noFill/>
          <a:ln w="28575">
            <a:solidFill>
              <a:schemeClr val="hlink"/>
            </a:solidFill>
            <a:round/>
            <a:headEnd type="triangle" w="med" len="med"/>
          </a:ln>
          <a:effectLst/>
        </p:spPr>
        <p:txBody>
          <a:bodyPr lIns="107950" tIns="53975" rIns="107950" bIns="53975"/>
          <a:lstStyle/>
          <a:p>
            <a:endParaRPr lang="en-US"/>
          </a:p>
        </p:txBody>
      </p:sp>
      <p:sp>
        <p:nvSpPr>
          <p:cNvPr id="366918" name="Text Box 326"/>
          <p:cNvSpPr txBox="1">
            <a:spLocks noChangeArrowheads="1"/>
          </p:cNvSpPr>
          <p:nvPr/>
        </p:nvSpPr>
        <p:spPr bwMode="auto">
          <a:xfrm>
            <a:off x="5003800" y="1092200"/>
            <a:ext cx="1111250" cy="382588"/>
          </a:xfrm>
          <a:prstGeom prst="rect">
            <a:avLst/>
          </a:prstGeom>
          <a:noFill/>
          <a:ln w="9525">
            <a:noFill/>
            <a:miter lim="800000"/>
          </a:ln>
          <a:effectLst/>
        </p:spPr>
        <p:txBody>
          <a:bodyPr lIns="107950" tIns="53975" rIns="107950" bIns="53975">
            <a:spAutoFit/>
          </a:bodyPr>
          <a:lstStyle/>
          <a:p>
            <a:r>
              <a:rPr lang="en-US" sz="1800">
                <a:solidFill>
                  <a:schemeClr val="hlink"/>
                </a:solidFill>
              </a:rPr>
              <a:t>Decision</a:t>
            </a:r>
            <a:endParaRPr lang="en-US" sz="1800">
              <a:solidFill>
                <a:schemeClr val="hlink"/>
              </a:solidFill>
            </a:endParaRPr>
          </a:p>
        </p:txBody>
      </p:sp>
      <p:sp>
        <p:nvSpPr>
          <p:cNvPr id="366919" name="Text Box 327"/>
          <p:cNvSpPr txBox="1">
            <a:spLocks noChangeArrowheads="1"/>
          </p:cNvSpPr>
          <p:nvPr/>
        </p:nvSpPr>
        <p:spPr bwMode="auto">
          <a:xfrm>
            <a:off x="482600" y="1476375"/>
            <a:ext cx="1524000" cy="657225"/>
          </a:xfrm>
          <a:prstGeom prst="rect">
            <a:avLst/>
          </a:prstGeom>
          <a:noFill/>
          <a:ln w="9525">
            <a:noFill/>
            <a:miter lim="800000"/>
          </a:ln>
          <a:effectLst/>
        </p:spPr>
        <p:txBody>
          <a:bodyPr lIns="107950" tIns="53975" rIns="107950" bIns="53975">
            <a:spAutoFit/>
          </a:bodyPr>
          <a:lstStyle/>
          <a:p>
            <a:pPr algn="r"/>
            <a:r>
              <a:rPr lang="en-US" sz="1800">
                <a:solidFill>
                  <a:schemeClr val="hlink"/>
                </a:solidFill>
              </a:rPr>
              <a:t>Concurrent Threads</a:t>
            </a:r>
            <a:endParaRPr lang="en-US" sz="1800">
              <a:solidFill>
                <a:schemeClr val="hlink"/>
              </a:solidFill>
            </a:endParaRPr>
          </a:p>
        </p:txBody>
      </p:sp>
      <p:sp>
        <p:nvSpPr>
          <p:cNvPr id="366920" name="Line 328"/>
          <p:cNvSpPr>
            <a:spLocks noChangeShapeType="1"/>
          </p:cNvSpPr>
          <p:nvPr/>
        </p:nvSpPr>
        <p:spPr bwMode="auto">
          <a:xfrm flipV="1">
            <a:off x="6197600" y="4768850"/>
            <a:ext cx="1219200" cy="0"/>
          </a:xfrm>
          <a:prstGeom prst="line">
            <a:avLst/>
          </a:prstGeom>
          <a:noFill/>
          <a:ln w="28575">
            <a:solidFill>
              <a:schemeClr val="hlink"/>
            </a:solidFill>
            <a:round/>
            <a:headEnd type="triangle" w="med" len="med"/>
          </a:ln>
          <a:effectLst/>
        </p:spPr>
        <p:txBody>
          <a:bodyPr lIns="107950" tIns="53975" rIns="107950" bIns="53975"/>
          <a:lstStyle/>
          <a:p>
            <a:endParaRPr lang="en-US"/>
          </a:p>
        </p:txBody>
      </p:sp>
      <p:sp>
        <p:nvSpPr>
          <p:cNvPr id="366921" name="Text Box 329"/>
          <p:cNvSpPr txBox="1">
            <a:spLocks noChangeArrowheads="1"/>
          </p:cNvSpPr>
          <p:nvPr/>
        </p:nvSpPr>
        <p:spPr bwMode="auto">
          <a:xfrm>
            <a:off x="7378700" y="4572000"/>
            <a:ext cx="1295400" cy="382588"/>
          </a:xfrm>
          <a:prstGeom prst="rect">
            <a:avLst/>
          </a:prstGeom>
          <a:noFill/>
          <a:ln w="9525">
            <a:noFill/>
            <a:miter lim="800000"/>
          </a:ln>
          <a:effectLst/>
        </p:spPr>
        <p:txBody>
          <a:bodyPr lIns="107950" tIns="53975" rIns="107950" bIns="53975">
            <a:spAutoFit/>
          </a:bodyPr>
          <a:lstStyle/>
          <a:p>
            <a:r>
              <a:rPr lang="en-US" sz="1800">
                <a:solidFill>
                  <a:schemeClr val="hlink"/>
                </a:solidFill>
              </a:rPr>
              <a:t>Transition</a:t>
            </a:r>
            <a:endParaRPr lang="en-US" sz="1800">
              <a:solidFill>
                <a:schemeClr val="hlink"/>
              </a:solidFill>
            </a:endParaRPr>
          </a:p>
        </p:txBody>
      </p:sp>
      <p:sp>
        <p:nvSpPr>
          <p:cNvPr id="366922" name="Oval 330"/>
          <p:cNvSpPr>
            <a:spLocks noChangeArrowheads="1"/>
          </p:cNvSpPr>
          <p:nvPr/>
        </p:nvSpPr>
        <p:spPr bwMode="auto">
          <a:xfrm>
            <a:off x="3721100" y="838200"/>
            <a:ext cx="204788" cy="192088"/>
          </a:xfrm>
          <a:prstGeom prst="ellipse">
            <a:avLst/>
          </a:prstGeom>
          <a:solidFill>
            <a:srgbClr val="C0C0C0"/>
          </a:solidFill>
          <a:ln w="12700">
            <a:solidFill>
              <a:schemeClr val="tx1"/>
            </a:solidFill>
            <a:round/>
          </a:ln>
        </p:spPr>
        <p:txBody>
          <a:bodyPr/>
          <a:lstStyle/>
          <a:p>
            <a:endParaRPr lang="en-US"/>
          </a:p>
        </p:txBody>
      </p:sp>
      <p:sp>
        <p:nvSpPr>
          <p:cNvPr id="366923" name="Freeform 331"/>
          <p:cNvSpPr/>
          <p:nvPr/>
        </p:nvSpPr>
        <p:spPr bwMode="auto">
          <a:xfrm>
            <a:off x="3822700" y="1030288"/>
            <a:ext cx="52388" cy="303212"/>
          </a:xfrm>
          <a:custGeom>
            <a:avLst/>
            <a:gdLst/>
            <a:ahLst/>
            <a:cxnLst>
              <a:cxn ang="0">
                <a:pos x="0" y="0"/>
              </a:cxn>
              <a:cxn ang="0">
                <a:pos x="0" y="30"/>
              </a:cxn>
              <a:cxn ang="0">
                <a:pos x="5" y="18"/>
              </a:cxn>
            </a:cxnLst>
            <a:rect l="0" t="0" r="r" b="b"/>
            <a:pathLst>
              <a:path w="5" h="30">
                <a:moveTo>
                  <a:pt x="0" y="0"/>
                </a:moveTo>
                <a:lnTo>
                  <a:pt x="0" y="30"/>
                </a:lnTo>
                <a:lnTo>
                  <a:pt x="5" y="18"/>
                </a:lnTo>
              </a:path>
            </a:pathLst>
          </a:custGeom>
          <a:noFill/>
          <a:ln w="12700">
            <a:solidFill>
              <a:schemeClr val="tx1"/>
            </a:solidFill>
            <a:prstDash val="solid"/>
            <a:round/>
          </a:ln>
        </p:spPr>
        <p:txBody>
          <a:bodyPr/>
          <a:lstStyle/>
          <a:p>
            <a:endParaRPr lang="en-US"/>
          </a:p>
        </p:txBody>
      </p:sp>
      <p:sp>
        <p:nvSpPr>
          <p:cNvPr id="366924" name="Line 332"/>
          <p:cNvSpPr>
            <a:spLocks noChangeShapeType="1"/>
          </p:cNvSpPr>
          <p:nvPr/>
        </p:nvSpPr>
        <p:spPr bwMode="auto">
          <a:xfrm flipH="1" flipV="1">
            <a:off x="3771900" y="1212850"/>
            <a:ext cx="50800" cy="120650"/>
          </a:xfrm>
          <a:prstGeom prst="line">
            <a:avLst/>
          </a:prstGeom>
          <a:noFill/>
          <a:ln w="12700">
            <a:solidFill>
              <a:schemeClr val="tx1"/>
            </a:solidFill>
            <a:round/>
          </a:ln>
        </p:spPr>
        <p:txBody>
          <a:bodyPr/>
          <a:lstStyle/>
          <a:p>
            <a:endParaRPr lang="en-US"/>
          </a:p>
        </p:txBody>
      </p:sp>
      <p:sp>
        <p:nvSpPr>
          <p:cNvPr id="366925" name="Freeform 333"/>
          <p:cNvSpPr/>
          <p:nvPr/>
        </p:nvSpPr>
        <p:spPr bwMode="auto">
          <a:xfrm>
            <a:off x="3578225" y="2019300"/>
            <a:ext cx="469900" cy="212725"/>
          </a:xfrm>
          <a:custGeom>
            <a:avLst/>
            <a:gdLst/>
            <a:ahLst/>
            <a:cxnLst>
              <a:cxn ang="0">
                <a:pos x="0" y="78"/>
              </a:cxn>
              <a:cxn ang="0">
                <a:pos x="170" y="0"/>
              </a:cxn>
              <a:cxn ang="0">
                <a:pos x="326" y="78"/>
              </a:cxn>
              <a:cxn ang="0">
                <a:pos x="170" y="149"/>
              </a:cxn>
              <a:cxn ang="0">
                <a:pos x="0" y="78"/>
              </a:cxn>
            </a:cxnLst>
            <a:rect l="0" t="0" r="r" b="b"/>
            <a:pathLst>
              <a:path w="326" h="149">
                <a:moveTo>
                  <a:pt x="0" y="78"/>
                </a:moveTo>
                <a:lnTo>
                  <a:pt x="170" y="0"/>
                </a:lnTo>
                <a:lnTo>
                  <a:pt x="326" y="78"/>
                </a:lnTo>
                <a:lnTo>
                  <a:pt x="170" y="149"/>
                </a:lnTo>
                <a:lnTo>
                  <a:pt x="0" y="78"/>
                </a:lnTo>
                <a:close/>
              </a:path>
            </a:pathLst>
          </a:custGeom>
          <a:solidFill>
            <a:srgbClr val="FFFFCC"/>
          </a:solidFill>
          <a:ln w="12700">
            <a:solidFill>
              <a:srgbClr val="990033"/>
            </a:solidFill>
            <a:prstDash val="solid"/>
            <a:round/>
          </a:ln>
        </p:spPr>
        <p:txBody>
          <a:bodyPr/>
          <a:lstStyle/>
          <a:p>
            <a:endParaRPr lang="en-US"/>
          </a:p>
        </p:txBody>
      </p:sp>
      <p:sp>
        <p:nvSpPr>
          <p:cNvPr id="366926" name="Freeform 334"/>
          <p:cNvSpPr/>
          <p:nvPr/>
        </p:nvSpPr>
        <p:spPr bwMode="auto">
          <a:xfrm>
            <a:off x="3822700" y="1030288"/>
            <a:ext cx="52388" cy="303212"/>
          </a:xfrm>
          <a:custGeom>
            <a:avLst/>
            <a:gdLst/>
            <a:ahLst/>
            <a:cxnLst>
              <a:cxn ang="0">
                <a:pos x="0" y="0"/>
              </a:cxn>
              <a:cxn ang="0">
                <a:pos x="0" y="30"/>
              </a:cxn>
              <a:cxn ang="0">
                <a:pos x="5" y="18"/>
              </a:cxn>
            </a:cxnLst>
            <a:rect l="0" t="0" r="r" b="b"/>
            <a:pathLst>
              <a:path w="5" h="30">
                <a:moveTo>
                  <a:pt x="0" y="0"/>
                </a:moveTo>
                <a:lnTo>
                  <a:pt x="0" y="30"/>
                </a:lnTo>
                <a:lnTo>
                  <a:pt x="5" y="18"/>
                </a:lnTo>
              </a:path>
            </a:pathLst>
          </a:custGeom>
          <a:noFill/>
          <a:ln w="12700">
            <a:solidFill>
              <a:schemeClr val="tx1"/>
            </a:solidFill>
            <a:prstDash val="solid"/>
            <a:round/>
          </a:ln>
        </p:spPr>
        <p:txBody>
          <a:bodyPr/>
          <a:lstStyle/>
          <a:p>
            <a:endParaRPr lang="en-US"/>
          </a:p>
        </p:txBody>
      </p:sp>
      <p:sp>
        <p:nvSpPr>
          <p:cNvPr id="366927" name="Line 335"/>
          <p:cNvSpPr>
            <a:spLocks noChangeShapeType="1"/>
          </p:cNvSpPr>
          <p:nvPr/>
        </p:nvSpPr>
        <p:spPr bwMode="auto">
          <a:xfrm flipH="1" flipV="1">
            <a:off x="3771900" y="1212850"/>
            <a:ext cx="50800" cy="120650"/>
          </a:xfrm>
          <a:prstGeom prst="line">
            <a:avLst/>
          </a:prstGeom>
          <a:noFill/>
          <a:ln w="12700">
            <a:solidFill>
              <a:schemeClr val="tx1"/>
            </a:solidFill>
            <a:round/>
          </a:ln>
        </p:spPr>
        <p:txBody>
          <a:bodyPr/>
          <a:lstStyle/>
          <a:p>
            <a:endParaRPr lang="en-US"/>
          </a:p>
        </p:txBody>
      </p:sp>
      <p:sp>
        <p:nvSpPr>
          <p:cNvPr id="366930" name="Rectangle 338"/>
          <p:cNvSpPr>
            <a:spLocks noChangeArrowheads="1"/>
          </p:cNvSpPr>
          <p:nvPr/>
        </p:nvSpPr>
        <p:spPr bwMode="auto">
          <a:xfrm>
            <a:off x="3349625" y="1377950"/>
            <a:ext cx="954088" cy="182563"/>
          </a:xfrm>
          <a:prstGeom prst="rect">
            <a:avLst/>
          </a:prstGeom>
          <a:noFill/>
          <a:ln w="12700">
            <a:noFill/>
            <a:miter lim="800000"/>
          </a:ln>
        </p:spPr>
        <p:txBody>
          <a:bodyPr wrap="none" lIns="0" tIns="0" rIns="0" bIns="0">
            <a:spAutoFit/>
          </a:bodyPr>
          <a:lstStyle/>
          <a:p>
            <a:pPr algn="ctr"/>
            <a:r>
              <a:rPr lang="en-US" sz="1200">
                <a:solidFill>
                  <a:srgbClr val="000000"/>
                </a:solidFill>
              </a:rPr>
              <a:t>Select Course</a:t>
            </a:r>
            <a:endParaRPr lang="en-US"/>
          </a:p>
        </p:txBody>
      </p:sp>
      <p:sp>
        <p:nvSpPr>
          <p:cNvPr id="366932" name="Rectangle 340"/>
          <p:cNvSpPr>
            <a:spLocks noChangeArrowheads="1"/>
          </p:cNvSpPr>
          <p:nvPr/>
        </p:nvSpPr>
        <p:spPr bwMode="auto">
          <a:xfrm>
            <a:off x="3435350" y="2189163"/>
            <a:ext cx="1008063" cy="182562"/>
          </a:xfrm>
          <a:prstGeom prst="rect">
            <a:avLst/>
          </a:prstGeom>
          <a:noFill/>
          <a:ln w="12700">
            <a:noFill/>
            <a:miter lim="800000"/>
          </a:ln>
        </p:spPr>
        <p:txBody>
          <a:bodyPr wrap="none" lIns="0" tIns="0" rIns="0" bIns="0">
            <a:spAutoFit/>
          </a:bodyPr>
          <a:lstStyle/>
          <a:p>
            <a:r>
              <a:rPr lang="en-US" sz="1200"/>
              <a:t>[ add  course ] </a:t>
            </a:r>
            <a:endParaRPr lang="en-US"/>
          </a:p>
        </p:txBody>
      </p:sp>
      <p:grpSp>
        <p:nvGrpSpPr>
          <p:cNvPr id="2" name="Group 421"/>
          <p:cNvGrpSpPr/>
          <p:nvPr/>
        </p:nvGrpSpPr>
        <p:grpSpPr bwMode="auto">
          <a:xfrm>
            <a:off x="2401888" y="2936875"/>
            <a:ext cx="1081087" cy="436563"/>
            <a:chOff x="1630" y="1850"/>
            <a:chExt cx="681" cy="275"/>
          </a:xfrm>
        </p:grpSpPr>
        <p:sp>
          <p:nvSpPr>
            <p:cNvPr id="367007" name="AutoShape 415"/>
            <p:cNvSpPr>
              <a:spLocks noChangeArrowheads="1"/>
            </p:cNvSpPr>
            <p:nvPr/>
          </p:nvSpPr>
          <p:spPr bwMode="auto">
            <a:xfrm>
              <a:off x="1630" y="1850"/>
              <a:ext cx="681" cy="275"/>
            </a:xfrm>
            <a:prstGeom prst="roundRect">
              <a:avLst>
                <a:gd name="adj" fmla="val 16667"/>
              </a:avLst>
            </a:prstGeom>
            <a:solidFill>
              <a:srgbClr val="FFFFCC"/>
            </a:solidFill>
            <a:ln w="0">
              <a:solidFill>
                <a:srgbClr val="990033"/>
              </a:solidFill>
              <a:round/>
            </a:ln>
          </p:spPr>
          <p:txBody>
            <a:bodyPr/>
            <a:lstStyle/>
            <a:p>
              <a:endParaRPr lang="en-US"/>
            </a:p>
          </p:txBody>
        </p:sp>
        <p:sp>
          <p:nvSpPr>
            <p:cNvPr id="366934" name="Rectangle 342"/>
            <p:cNvSpPr>
              <a:spLocks noChangeArrowheads="1"/>
            </p:cNvSpPr>
            <p:nvPr/>
          </p:nvSpPr>
          <p:spPr bwMode="auto">
            <a:xfrm>
              <a:off x="1824" y="1873"/>
              <a:ext cx="298" cy="115"/>
            </a:xfrm>
            <a:prstGeom prst="rect">
              <a:avLst/>
            </a:prstGeom>
            <a:noFill/>
            <a:ln w="12700">
              <a:noFill/>
              <a:miter lim="800000"/>
            </a:ln>
          </p:spPr>
          <p:txBody>
            <a:bodyPr wrap="none" lIns="0" tIns="0" rIns="0" bIns="0">
              <a:spAutoFit/>
            </a:bodyPr>
            <a:lstStyle/>
            <a:p>
              <a:r>
                <a:rPr lang="en-US" sz="1200">
                  <a:solidFill>
                    <a:srgbClr val="000000"/>
                  </a:solidFill>
                </a:rPr>
                <a:t>Check </a:t>
              </a:r>
              <a:endParaRPr lang="en-US"/>
            </a:p>
          </p:txBody>
        </p:sp>
        <p:sp>
          <p:nvSpPr>
            <p:cNvPr id="366935" name="Rectangle 343"/>
            <p:cNvSpPr>
              <a:spLocks noChangeArrowheads="1"/>
            </p:cNvSpPr>
            <p:nvPr/>
          </p:nvSpPr>
          <p:spPr bwMode="auto">
            <a:xfrm>
              <a:off x="1779" y="1975"/>
              <a:ext cx="398" cy="115"/>
            </a:xfrm>
            <a:prstGeom prst="rect">
              <a:avLst/>
            </a:prstGeom>
            <a:noFill/>
            <a:ln w="12700">
              <a:noFill/>
              <a:miter lim="800000"/>
            </a:ln>
          </p:spPr>
          <p:txBody>
            <a:bodyPr wrap="none" lIns="0" tIns="0" rIns="0" bIns="0">
              <a:spAutoFit/>
            </a:bodyPr>
            <a:lstStyle/>
            <a:p>
              <a:r>
                <a:rPr lang="en-US" sz="1200">
                  <a:solidFill>
                    <a:srgbClr val="000000"/>
                  </a:solidFill>
                </a:rPr>
                <a:t>Schedule</a:t>
              </a:r>
              <a:endParaRPr lang="en-US"/>
            </a:p>
          </p:txBody>
        </p:sp>
      </p:grpSp>
      <p:grpSp>
        <p:nvGrpSpPr>
          <p:cNvPr id="3" name="Group 422"/>
          <p:cNvGrpSpPr/>
          <p:nvPr/>
        </p:nvGrpSpPr>
        <p:grpSpPr bwMode="auto">
          <a:xfrm>
            <a:off x="4330700" y="2936875"/>
            <a:ext cx="1081088" cy="436563"/>
            <a:chOff x="2626" y="1850"/>
            <a:chExt cx="681" cy="275"/>
          </a:xfrm>
        </p:grpSpPr>
        <p:sp>
          <p:nvSpPr>
            <p:cNvPr id="367008" name="AutoShape 416"/>
            <p:cNvSpPr>
              <a:spLocks noChangeArrowheads="1"/>
            </p:cNvSpPr>
            <p:nvPr/>
          </p:nvSpPr>
          <p:spPr bwMode="auto">
            <a:xfrm>
              <a:off x="2626" y="1850"/>
              <a:ext cx="681" cy="275"/>
            </a:xfrm>
            <a:prstGeom prst="roundRect">
              <a:avLst>
                <a:gd name="adj" fmla="val 16667"/>
              </a:avLst>
            </a:prstGeom>
            <a:solidFill>
              <a:srgbClr val="FFFFCC"/>
            </a:solidFill>
            <a:ln w="0">
              <a:solidFill>
                <a:srgbClr val="990033"/>
              </a:solidFill>
              <a:round/>
            </a:ln>
          </p:spPr>
          <p:txBody>
            <a:bodyPr/>
            <a:lstStyle/>
            <a:p>
              <a:endParaRPr lang="en-US"/>
            </a:p>
          </p:txBody>
        </p:sp>
        <p:sp>
          <p:nvSpPr>
            <p:cNvPr id="366937" name="Rectangle 345"/>
            <p:cNvSpPr>
              <a:spLocks noChangeArrowheads="1"/>
            </p:cNvSpPr>
            <p:nvPr/>
          </p:nvSpPr>
          <p:spPr bwMode="auto">
            <a:xfrm>
              <a:off x="2797" y="1873"/>
              <a:ext cx="298" cy="115"/>
            </a:xfrm>
            <a:prstGeom prst="rect">
              <a:avLst/>
            </a:prstGeom>
            <a:noFill/>
            <a:ln w="12700">
              <a:noFill/>
              <a:miter lim="800000"/>
            </a:ln>
          </p:spPr>
          <p:txBody>
            <a:bodyPr wrap="none" lIns="0" tIns="0" rIns="0" bIns="0">
              <a:spAutoFit/>
            </a:bodyPr>
            <a:lstStyle/>
            <a:p>
              <a:r>
                <a:rPr lang="en-US" sz="1200">
                  <a:solidFill>
                    <a:srgbClr val="000000"/>
                  </a:solidFill>
                </a:rPr>
                <a:t>Check </a:t>
              </a:r>
              <a:endParaRPr lang="en-US"/>
            </a:p>
          </p:txBody>
        </p:sp>
        <p:sp>
          <p:nvSpPr>
            <p:cNvPr id="366938" name="Rectangle 346"/>
            <p:cNvSpPr>
              <a:spLocks noChangeArrowheads="1"/>
            </p:cNvSpPr>
            <p:nvPr/>
          </p:nvSpPr>
          <p:spPr bwMode="auto">
            <a:xfrm>
              <a:off x="2675" y="1975"/>
              <a:ext cx="590" cy="115"/>
            </a:xfrm>
            <a:prstGeom prst="rect">
              <a:avLst/>
            </a:prstGeom>
            <a:noFill/>
            <a:ln w="12700">
              <a:noFill/>
              <a:miter lim="800000"/>
            </a:ln>
          </p:spPr>
          <p:txBody>
            <a:bodyPr wrap="none" lIns="0" tIns="0" rIns="0" bIns="0">
              <a:spAutoFit/>
            </a:bodyPr>
            <a:lstStyle/>
            <a:p>
              <a:r>
                <a:rPr lang="en-US" sz="1200">
                  <a:solidFill>
                    <a:srgbClr val="000000"/>
                  </a:solidFill>
                </a:rPr>
                <a:t>Pre-requisites</a:t>
              </a:r>
              <a:endParaRPr lang="en-US"/>
            </a:p>
          </p:txBody>
        </p:sp>
      </p:grpSp>
      <p:grpSp>
        <p:nvGrpSpPr>
          <p:cNvPr id="4" name="Group 423"/>
          <p:cNvGrpSpPr/>
          <p:nvPr/>
        </p:nvGrpSpPr>
        <p:grpSpPr bwMode="auto">
          <a:xfrm>
            <a:off x="2401888" y="4594225"/>
            <a:ext cx="1081087" cy="436563"/>
            <a:chOff x="1540" y="2894"/>
            <a:chExt cx="681" cy="275"/>
          </a:xfrm>
        </p:grpSpPr>
        <p:sp>
          <p:nvSpPr>
            <p:cNvPr id="367009" name="AutoShape 417"/>
            <p:cNvSpPr>
              <a:spLocks noChangeArrowheads="1"/>
            </p:cNvSpPr>
            <p:nvPr/>
          </p:nvSpPr>
          <p:spPr bwMode="auto">
            <a:xfrm>
              <a:off x="1540" y="2894"/>
              <a:ext cx="681" cy="275"/>
            </a:xfrm>
            <a:prstGeom prst="roundRect">
              <a:avLst>
                <a:gd name="adj" fmla="val 16667"/>
              </a:avLst>
            </a:prstGeom>
            <a:solidFill>
              <a:srgbClr val="FFFFCC"/>
            </a:solidFill>
            <a:ln w="0">
              <a:solidFill>
                <a:srgbClr val="990033"/>
              </a:solidFill>
              <a:round/>
            </a:ln>
          </p:spPr>
          <p:txBody>
            <a:bodyPr/>
            <a:lstStyle/>
            <a:p>
              <a:endParaRPr lang="en-US"/>
            </a:p>
          </p:txBody>
        </p:sp>
        <p:sp>
          <p:nvSpPr>
            <p:cNvPr id="366940" name="Rectangle 348"/>
            <p:cNvSpPr>
              <a:spLocks noChangeArrowheads="1"/>
            </p:cNvSpPr>
            <p:nvPr/>
          </p:nvSpPr>
          <p:spPr bwMode="auto">
            <a:xfrm>
              <a:off x="1661" y="2911"/>
              <a:ext cx="421" cy="115"/>
            </a:xfrm>
            <a:prstGeom prst="rect">
              <a:avLst/>
            </a:prstGeom>
            <a:noFill/>
            <a:ln w="12700">
              <a:noFill/>
              <a:miter lim="800000"/>
            </a:ln>
          </p:spPr>
          <p:txBody>
            <a:bodyPr wrap="none" lIns="0" tIns="0" rIns="0" bIns="0">
              <a:spAutoFit/>
            </a:bodyPr>
            <a:lstStyle/>
            <a:p>
              <a:r>
                <a:rPr lang="en-US" sz="1200">
                  <a:solidFill>
                    <a:srgbClr val="000000"/>
                  </a:solidFill>
                </a:rPr>
                <a:t>Assign to </a:t>
              </a:r>
              <a:endParaRPr lang="en-US"/>
            </a:p>
          </p:txBody>
        </p:sp>
        <p:sp>
          <p:nvSpPr>
            <p:cNvPr id="366941" name="Rectangle 349"/>
            <p:cNvSpPr>
              <a:spLocks noChangeArrowheads="1"/>
            </p:cNvSpPr>
            <p:nvPr/>
          </p:nvSpPr>
          <p:spPr bwMode="auto">
            <a:xfrm>
              <a:off x="1713" y="3014"/>
              <a:ext cx="308" cy="115"/>
            </a:xfrm>
            <a:prstGeom prst="rect">
              <a:avLst/>
            </a:prstGeom>
            <a:noFill/>
            <a:ln w="12700">
              <a:noFill/>
              <a:miter lim="800000"/>
            </a:ln>
          </p:spPr>
          <p:txBody>
            <a:bodyPr wrap="none" lIns="0" tIns="0" rIns="0" bIns="0">
              <a:spAutoFit/>
            </a:bodyPr>
            <a:lstStyle/>
            <a:p>
              <a:r>
                <a:rPr lang="en-US" sz="1200">
                  <a:solidFill>
                    <a:srgbClr val="000000"/>
                  </a:solidFill>
                </a:rPr>
                <a:t>Course</a:t>
              </a:r>
              <a:endParaRPr lang="en-US"/>
            </a:p>
          </p:txBody>
        </p:sp>
      </p:grpSp>
      <p:sp>
        <p:nvSpPr>
          <p:cNvPr id="366942" name="Freeform 350"/>
          <p:cNvSpPr/>
          <p:nvPr/>
        </p:nvSpPr>
        <p:spPr bwMode="auto">
          <a:xfrm>
            <a:off x="2933700" y="5006975"/>
            <a:ext cx="1588" cy="222250"/>
          </a:xfrm>
          <a:custGeom>
            <a:avLst/>
            <a:gdLst/>
            <a:ahLst/>
            <a:cxnLst>
              <a:cxn ang="0">
                <a:pos x="0" y="0"/>
              </a:cxn>
              <a:cxn ang="0">
                <a:pos x="0" y="140"/>
              </a:cxn>
            </a:cxnLst>
            <a:rect l="0" t="0" r="r" b="b"/>
            <a:pathLst>
              <a:path w="1" h="140">
                <a:moveTo>
                  <a:pt x="0" y="0"/>
                </a:moveTo>
                <a:lnTo>
                  <a:pt x="0" y="140"/>
                </a:lnTo>
              </a:path>
            </a:pathLst>
          </a:custGeom>
          <a:noFill/>
          <a:ln w="12700">
            <a:solidFill>
              <a:schemeClr val="tx1"/>
            </a:solidFill>
            <a:prstDash val="solid"/>
            <a:round/>
            <a:tailEnd type="arrow" w="lg" len="lg"/>
          </a:ln>
        </p:spPr>
        <p:txBody>
          <a:bodyPr/>
          <a:lstStyle/>
          <a:p>
            <a:endParaRPr lang="en-US"/>
          </a:p>
        </p:txBody>
      </p:sp>
      <p:sp>
        <p:nvSpPr>
          <p:cNvPr id="366944" name="Freeform 352"/>
          <p:cNvSpPr/>
          <p:nvPr/>
        </p:nvSpPr>
        <p:spPr bwMode="auto">
          <a:xfrm>
            <a:off x="2943225" y="4187825"/>
            <a:ext cx="687388" cy="423863"/>
          </a:xfrm>
          <a:custGeom>
            <a:avLst/>
            <a:gdLst/>
            <a:ahLst/>
            <a:cxnLst>
              <a:cxn ang="0">
                <a:pos x="433" y="0"/>
              </a:cxn>
              <a:cxn ang="0">
                <a:pos x="0" y="0"/>
              </a:cxn>
              <a:cxn ang="0">
                <a:pos x="0" y="267"/>
              </a:cxn>
            </a:cxnLst>
            <a:rect l="0" t="0" r="r" b="b"/>
            <a:pathLst>
              <a:path w="433" h="267">
                <a:moveTo>
                  <a:pt x="433" y="0"/>
                </a:moveTo>
                <a:lnTo>
                  <a:pt x="0" y="0"/>
                </a:lnTo>
                <a:lnTo>
                  <a:pt x="0" y="267"/>
                </a:lnTo>
              </a:path>
            </a:pathLst>
          </a:custGeom>
          <a:noFill/>
          <a:ln w="12700">
            <a:solidFill>
              <a:schemeClr val="tx1"/>
            </a:solidFill>
            <a:prstDash val="solid"/>
            <a:round/>
            <a:tailEnd type="arrow" w="lg" len="lg"/>
          </a:ln>
        </p:spPr>
        <p:txBody>
          <a:bodyPr/>
          <a:lstStyle/>
          <a:p>
            <a:endParaRPr lang="en-US"/>
          </a:p>
        </p:txBody>
      </p:sp>
      <p:grpSp>
        <p:nvGrpSpPr>
          <p:cNvPr id="5" name="Group 424"/>
          <p:cNvGrpSpPr/>
          <p:nvPr/>
        </p:nvGrpSpPr>
        <p:grpSpPr bwMode="auto">
          <a:xfrm>
            <a:off x="4330700" y="4594225"/>
            <a:ext cx="1081088" cy="436563"/>
            <a:chOff x="2722" y="2894"/>
            <a:chExt cx="681" cy="275"/>
          </a:xfrm>
        </p:grpSpPr>
        <p:sp>
          <p:nvSpPr>
            <p:cNvPr id="367010" name="AutoShape 418"/>
            <p:cNvSpPr>
              <a:spLocks noChangeArrowheads="1"/>
            </p:cNvSpPr>
            <p:nvPr/>
          </p:nvSpPr>
          <p:spPr bwMode="auto">
            <a:xfrm>
              <a:off x="2722" y="2894"/>
              <a:ext cx="681" cy="275"/>
            </a:xfrm>
            <a:prstGeom prst="roundRect">
              <a:avLst>
                <a:gd name="adj" fmla="val 16667"/>
              </a:avLst>
            </a:prstGeom>
            <a:solidFill>
              <a:srgbClr val="FFFFCC"/>
            </a:solidFill>
            <a:ln w="0">
              <a:solidFill>
                <a:srgbClr val="990033"/>
              </a:solidFill>
              <a:round/>
            </a:ln>
          </p:spPr>
          <p:txBody>
            <a:bodyPr/>
            <a:lstStyle/>
            <a:p>
              <a:endParaRPr lang="en-US"/>
            </a:p>
          </p:txBody>
        </p:sp>
        <p:sp>
          <p:nvSpPr>
            <p:cNvPr id="366946" name="Rectangle 354"/>
            <p:cNvSpPr>
              <a:spLocks noChangeArrowheads="1"/>
            </p:cNvSpPr>
            <p:nvPr/>
          </p:nvSpPr>
          <p:spPr bwMode="auto">
            <a:xfrm>
              <a:off x="2888" y="2911"/>
              <a:ext cx="372" cy="115"/>
            </a:xfrm>
            <a:prstGeom prst="rect">
              <a:avLst/>
            </a:prstGeom>
            <a:noFill/>
            <a:ln w="12700">
              <a:noFill/>
              <a:miter lim="800000"/>
            </a:ln>
          </p:spPr>
          <p:txBody>
            <a:bodyPr wrap="none" lIns="0" tIns="0" rIns="0" bIns="0">
              <a:spAutoFit/>
            </a:bodyPr>
            <a:lstStyle/>
            <a:p>
              <a:r>
                <a:rPr lang="en-US" sz="1200">
                  <a:solidFill>
                    <a:srgbClr val="000000"/>
                  </a:solidFill>
                </a:rPr>
                <a:t>Resolve </a:t>
              </a:r>
              <a:endParaRPr lang="en-US"/>
            </a:p>
          </p:txBody>
        </p:sp>
        <p:sp>
          <p:nvSpPr>
            <p:cNvPr id="366947" name="Rectangle 355"/>
            <p:cNvSpPr>
              <a:spLocks noChangeArrowheads="1"/>
            </p:cNvSpPr>
            <p:nvPr/>
          </p:nvSpPr>
          <p:spPr bwMode="auto">
            <a:xfrm>
              <a:off x="2888" y="3014"/>
              <a:ext cx="367" cy="115"/>
            </a:xfrm>
            <a:prstGeom prst="rect">
              <a:avLst/>
            </a:prstGeom>
            <a:noFill/>
            <a:ln w="12700">
              <a:noFill/>
              <a:miter lim="800000"/>
            </a:ln>
          </p:spPr>
          <p:txBody>
            <a:bodyPr wrap="none" lIns="0" tIns="0" rIns="0" bIns="0">
              <a:spAutoFit/>
            </a:bodyPr>
            <a:lstStyle/>
            <a:p>
              <a:r>
                <a:rPr lang="en-US" sz="1200">
                  <a:solidFill>
                    <a:srgbClr val="000000"/>
                  </a:solidFill>
                </a:rPr>
                <a:t>Conflicts</a:t>
              </a:r>
              <a:endParaRPr lang="en-US"/>
            </a:p>
          </p:txBody>
        </p:sp>
      </p:grpSp>
      <p:sp>
        <p:nvSpPr>
          <p:cNvPr id="366950" name="Freeform 358"/>
          <p:cNvSpPr/>
          <p:nvPr/>
        </p:nvSpPr>
        <p:spPr bwMode="auto">
          <a:xfrm>
            <a:off x="4119563" y="4187825"/>
            <a:ext cx="755650" cy="423863"/>
          </a:xfrm>
          <a:custGeom>
            <a:avLst/>
            <a:gdLst/>
            <a:ahLst/>
            <a:cxnLst>
              <a:cxn ang="0">
                <a:pos x="0" y="0"/>
              </a:cxn>
              <a:cxn ang="0">
                <a:pos x="476" y="0"/>
              </a:cxn>
              <a:cxn ang="0">
                <a:pos x="476" y="267"/>
              </a:cxn>
            </a:cxnLst>
            <a:rect l="0" t="0" r="r" b="b"/>
            <a:pathLst>
              <a:path w="476" h="267">
                <a:moveTo>
                  <a:pt x="0" y="0"/>
                </a:moveTo>
                <a:lnTo>
                  <a:pt x="476" y="0"/>
                </a:lnTo>
                <a:lnTo>
                  <a:pt x="476" y="267"/>
                </a:lnTo>
              </a:path>
            </a:pathLst>
          </a:custGeom>
          <a:noFill/>
          <a:ln w="12700">
            <a:solidFill>
              <a:schemeClr val="tx1"/>
            </a:solidFill>
            <a:prstDash val="solid"/>
            <a:round/>
            <a:tailEnd type="arrow" w="lg" len="lg"/>
          </a:ln>
        </p:spPr>
        <p:txBody>
          <a:bodyPr/>
          <a:lstStyle/>
          <a:p>
            <a:endParaRPr lang="en-US"/>
          </a:p>
        </p:txBody>
      </p:sp>
      <p:grpSp>
        <p:nvGrpSpPr>
          <p:cNvPr id="6" name="Group 425"/>
          <p:cNvGrpSpPr/>
          <p:nvPr/>
        </p:nvGrpSpPr>
        <p:grpSpPr bwMode="auto">
          <a:xfrm>
            <a:off x="2401888" y="5222875"/>
            <a:ext cx="1081087" cy="436563"/>
            <a:chOff x="1540" y="3290"/>
            <a:chExt cx="681" cy="275"/>
          </a:xfrm>
        </p:grpSpPr>
        <p:sp>
          <p:nvSpPr>
            <p:cNvPr id="367011" name="AutoShape 419"/>
            <p:cNvSpPr>
              <a:spLocks noChangeArrowheads="1"/>
            </p:cNvSpPr>
            <p:nvPr/>
          </p:nvSpPr>
          <p:spPr bwMode="auto">
            <a:xfrm>
              <a:off x="1540" y="3290"/>
              <a:ext cx="681" cy="275"/>
            </a:xfrm>
            <a:prstGeom prst="roundRect">
              <a:avLst>
                <a:gd name="adj" fmla="val 16667"/>
              </a:avLst>
            </a:prstGeom>
            <a:solidFill>
              <a:srgbClr val="FFFFCC"/>
            </a:solidFill>
            <a:ln w="0">
              <a:solidFill>
                <a:srgbClr val="990033"/>
              </a:solidFill>
              <a:round/>
            </a:ln>
          </p:spPr>
          <p:txBody>
            <a:bodyPr/>
            <a:lstStyle/>
            <a:p>
              <a:endParaRPr lang="en-US"/>
            </a:p>
          </p:txBody>
        </p:sp>
        <p:sp>
          <p:nvSpPr>
            <p:cNvPr id="366952" name="Rectangle 360"/>
            <p:cNvSpPr>
              <a:spLocks noChangeArrowheads="1"/>
            </p:cNvSpPr>
            <p:nvPr/>
          </p:nvSpPr>
          <p:spPr bwMode="auto">
            <a:xfrm>
              <a:off x="1707" y="3307"/>
              <a:ext cx="335" cy="115"/>
            </a:xfrm>
            <a:prstGeom prst="rect">
              <a:avLst/>
            </a:prstGeom>
            <a:noFill/>
            <a:ln w="12700">
              <a:noFill/>
              <a:miter lim="800000"/>
            </a:ln>
          </p:spPr>
          <p:txBody>
            <a:bodyPr wrap="none" lIns="0" tIns="0" rIns="0" bIns="0">
              <a:spAutoFit/>
            </a:bodyPr>
            <a:lstStyle/>
            <a:p>
              <a:r>
                <a:rPr lang="en-US" sz="1200">
                  <a:solidFill>
                    <a:srgbClr val="000000"/>
                  </a:solidFill>
                </a:rPr>
                <a:t>Update </a:t>
              </a:r>
              <a:endParaRPr lang="en-US"/>
            </a:p>
          </p:txBody>
        </p:sp>
        <p:sp>
          <p:nvSpPr>
            <p:cNvPr id="366953" name="Rectangle 361"/>
            <p:cNvSpPr>
              <a:spLocks noChangeArrowheads="1"/>
            </p:cNvSpPr>
            <p:nvPr/>
          </p:nvSpPr>
          <p:spPr bwMode="auto">
            <a:xfrm>
              <a:off x="1675" y="3409"/>
              <a:ext cx="398" cy="115"/>
            </a:xfrm>
            <a:prstGeom prst="rect">
              <a:avLst/>
            </a:prstGeom>
            <a:noFill/>
            <a:ln w="12700">
              <a:noFill/>
              <a:miter lim="800000"/>
            </a:ln>
          </p:spPr>
          <p:txBody>
            <a:bodyPr wrap="none" lIns="0" tIns="0" rIns="0" bIns="0">
              <a:spAutoFit/>
            </a:bodyPr>
            <a:lstStyle/>
            <a:p>
              <a:r>
                <a:rPr lang="en-US" sz="1200">
                  <a:solidFill>
                    <a:srgbClr val="000000"/>
                  </a:solidFill>
                </a:rPr>
                <a:t>Schedule</a:t>
              </a:r>
              <a:endParaRPr lang="en-US"/>
            </a:p>
          </p:txBody>
        </p:sp>
      </p:grpSp>
      <p:sp>
        <p:nvSpPr>
          <p:cNvPr id="366961" name="Rectangle 369"/>
          <p:cNvSpPr>
            <a:spLocks noChangeArrowheads="1"/>
          </p:cNvSpPr>
          <p:nvPr/>
        </p:nvSpPr>
        <p:spPr bwMode="auto">
          <a:xfrm>
            <a:off x="5689600" y="1987550"/>
            <a:ext cx="969963" cy="182563"/>
          </a:xfrm>
          <a:prstGeom prst="rect">
            <a:avLst/>
          </a:prstGeom>
          <a:noFill/>
          <a:ln w="12700">
            <a:noFill/>
            <a:miter lim="800000"/>
          </a:ln>
        </p:spPr>
        <p:txBody>
          <a:bodyPr wrap="none" lIns="0" tIns="0" rIns="0" bIns="0">
            <a:spAutoFit/>
          </a:bodyPr>
          <a:lstStyle/>
          <a:p>
            <a:r>
              <a:rPr lang="en-US" sz="1200">
                <a:solidFill>
                  <a:srgbClr val="000000"/>
                </a:solidFill>
              </a:rPr>
              <a:t>Delete Course</a:t>
            </a:r>
            <a:endParaRPr lang="en-US"/>
          </a:p>
        </p:txBody>
      </p:sp>
      <p:sp>
        <p:nvSpPr>
          <p:cNvPr id="366964" name="Oval 372"/>
          <p:cNvSpPr>
            <a:spLocks noChangeArrowheads="1"/>
          </p:cNvSpPr>
          <p:nvPr/>
        </p:nvSpPr>
        <p:spPr bwMode="auto">
          <a:xfrm>
            <a:off x="3741738" y="5867400"/>
            <a:ext cx="265112" cy="261938"/>
          </a:xfrm>
          <a:prstGeom prst="ellipse">
            <a:avLst/>
          </a:prstGeom>
          <a:noFill/>
          <a:ln w="12700">
            <a:solidFill>
              <a:schemeClr val="tx1"/>
            </a:solidFill>
            <a:round/>
          </a:ln>
        </p:spPr>
        <p:txBody>
          <a:bodyPr/>
          <a:lstStyle/>
          <a:p>
            <a:endParaRPr lang="en-US"/>
          </a:p>
        </p:txBody>
      </p:sp>
      <p:sp>
        <p:nvSpPr>
          <p:cNvPr id="366965" name="Oval 373"/>
          <p:cNvSpPr>
            <a:spLocks noChangeArrowheads="1"/>
          </p:cNvSpPr>
          <p:nvPr/>
        </p:nvSpPr>
        <p:spPr bwMode="auto">
          <a:xfrm>
            <a:off x="3771900" y="5895975"/>
            <a:ext cx="204788" cy="203200"/>
          </a:xfrm>
          <a:prstGeom prst="ellipse">
            <a:avLst/>
          </a:prstGeom>
          <a:solidFill>
            <a:srgbClr val="C0C0C0"/>
          </a:solidFill>
          <a:ln w="12700">
            <a:solidFill>
              <a:schemeClr val="tx1"/>
            </a:solidFill>
            <a:round/>
          </a:ln>
        </p:spPr>
        <p:txBody>
          <a:bodyPr/>
          <a:lstStyle/>
          <a:p>
            <a:endParaRPr lang="en-US"/>
          </a:p>
        </p:txBody>
      </p:sp>
      <p:sp>
        <p:nvSpPr>
          <p:cNvPr id="366976" name="Freeform 384"/>
          <p:cNvSpPr/>
          <p:nvPr/>
        </p:nvSpPr>
        <p:spPr bwMode="auto">
          <a:xfrm>
            <a:off x="3630613" y="4065588"/>
            <a:ext cx="468312" cy="223837"/>
          </a:xfrm>
          <a:custGeom>
            <a:avLst/>
            <a:gdLst/>
            <a:ahLst/>
            <a:cxnLst>
              <a:cxn ang="0">
                <a:pos x="0" y="85"/>
              </a:cxn>
              <a:cxn ang="0">
                <a:pos x="170" y="0"/>
              </a:cxn>
              <a:cxn ang="0">
                <a:pos x="326" y="85"/>
              </a:cxn>
              <a:cxn ang="0">
                <a:pos x="170" y="156"/>
              </a:cxn>
              <a:cxn ang="0">
                <a:pos x="0" y="85"/>
              </a:cxn>
            </a:cxnLst>
            <a:rect l="0" t="0" r="r" b="b"/>
            <a:pathLst>
              <a:path w="326" h="156">
                <a:moveTo>
                  <a:pt x="0" y="85"/>
                </a:moveTo>
                <a:lnTo>
                  <a:pt x="170" y="0"/>
                </a:lnTo>
                <a:lnTo>
                  <a:pt x="326" y="85"/>
                </a:lnTo>
                <a:lnTo>
                  <a:pt x="170" y="156"/>
                </a:lnTo>
                <a:lnTo>
                  <a:pt x="0" y="85"/>
                </a:lnTo>
                <a:close/>
              </a:path>
            </a:pathLst>
          </a:custGeom>
          <a:solidFill>
            <a:srgbClr val="FFFFCC"/>
          </a:solidFill>
          <a:ln w="12700">
            <a:solidFill>
              <a:srgbClr val="990033"/>
            </a:solidFill>
            <a:prstDash val="solid"/>
            <a:round/>
          </a:ln>
        </p:spPr>
        <p:txBody>
          <a:bodyPr/>
          <a:lstStyle/>
          <a:p>
            <a:endParaRPr lang="en-US"/>
          </a:p>
        </p:txBody>
      </p:sp>
      <p:sp>
        <p:nvSpPr>
          <p:cNvPr id="366977" name="Rectangle 385"/>
          <p:cNvSpPr>
            <a:spLocks noChangeArrowheads="1"/>
          </p:cNvSpPr>
          <p:nvPr/>
        </p:nvSpPr>
        <p:spPr bwMode="auto">
          <a:xfrm>
            <a:off x="3343275" y="2517775"/>
            <a:ext cx="981075" cy="60325"/>
          </a:xfrm>
          <a:prstGeom prst="rect">
            <a:avLst/>
          </a:prstGeom>
          <a:solidFill>
            <a:srgbClr val="C0C0C0"/>
          </a:solidFill>
          <a:ln w="12700">
            <a:solidFill>
              <a:srgbClr val="C0C0C0"/>
            </a:solidFill>
            <a:miter lim="800000"/>
          </a:ln>
        </p:spPr>
        <p:txBody>
          <a:bodyPr/>
          <a:lstStyle/>
          <a:p>
            <a:endParaRPr lang="en-US"/>
          </a:p>
        </p:txBody>
      </p:sp>
      <p:sp>
        <p:nvSpPr>
          <p:cNvPr id="366979" name="Rectangle 387"/>
          <p:cNvSpPr>
            <a:spLocks noChangeArrowheads="1"/>
          </p:cNvSpPr>
          <p:nvPr/>
        </p:nvSpPr>
        <p:spPr bwMode="auto">
          <a:xfrm>
            <a:off x="3382963" y="3692525"/>
            <a:ext cx="981075" cy="58738"/>
          </a:xfrm>
          <a:prstGeom prst="rect">
            <a:avLst/>
          </a:prstGeom>
          <a:solidFill>
            <a:srgbClr val="C0C0C0"/>
          </a:solidFill>
          <a:ln w="12700">
            <a:solidFill>
              <a:srgbClr val="C0C0C0"/>
            </a:solidFill>
            <a:miter lim="800000"/>
          </a:ln>
        </p:spPr>
        <p:txBody>
          <a:bodyPr/>
          <a:lstStyle/>
          <a:p>
            <a:endParaRPr lang="en-US"/>
          </a:p>
        </p:txBody>
      </p:sp>
      <p:sp>
        <p:nvSpPr>
          <p:cNvPr id="366981" name="Rectangle 389"/>
          <p:cNvSpPr>
            <a:spLocks noChangeArrowheads="1"/>
          </p:cNvSpPr>
          <p:nvPr/>
        </p:nvSpPr>
        <p:spPr bwMode="auto">
          <a:xfrm>
            <a:off x="2268538" y="3957638"/>
            <a:ext cx="1387475" cy="182562"/>
          </a:xfrm>
          <a:prstGeom prst="rect">
            <a:avLst/>
          </a:prstGeom>
          <a:noFill/>
          <a:ln w="12700">
            <a:noFill/>
            <a:miter lim="800000"/>
          </a:ln>
        </p:spPr>
        <p:txBody>
          <a:bodyPr wrap="none" lIns="0" tIns="0" rIns="0" bIns="0">
            <a:spAutoFit/>
          </a:bodyPr>
          <a:lstStyle/>
          <a:p>
            <a:r>
              <a:rPr lang="en-US" sz="1200"/>
              <a:t>[ checks completed ]</a:t>
            </a:r>
            <a:endParaRPr lang="en-US"/>
          </a:p>
        </p:txBody>
      </p:sp>
      <p:sp>
        <p:nvSpPr>
          <p:cNvPr id="366982" name="Rectangle 390"/>
          <p:cNvSpPr>
            <a:spLocks noChangeArrowheads="1"/>
          </p:cNvSpPr>
          <p:nvPr/>
        </p:nvSpPr>
        <p:spPr bwMode="auto">
          <a:xfrm>
            <a:off x="4108450" y="3957638"/>
            <a:ext cx="1049338" cy="182562"/>
          </a:xfrm>
          <a:prstGeom prst="rect">
            <a:avLst/>
          </a:prstGeom>
          <a:noFill/>
          <a:ln w="12700">
            <a:noFill/>
            <a:miter lim="800000"/>
          </a:ln>
        </p:spPr>
        <p:txBody>
          <a:bodyPr wrap="none" lIns="0" tIns="0" rIns="0" bIns="0">
            <a:spAutoFit/>
          </a:bodyPr>
          <a:lstStyle/>
          <a:p>
            <a:r>
              <a:rPr lang="en-US" sz="1200"/>
              <a:t>[ checks failed ]</a:t>
            </a:r>
            <a:endParaRPr lang="en-US"/>
          </a:p>
        </p:txBody>
      </p:sp>
      <p:sp>
        <p:nvSpPr>
          <p:cNvPr id="366983" name="Rectangle 391"/>
          <p:cNvSpPr>
            <a:spLocks noChangeArrowheads="1"/>
          </p:cNvSpPr>
          <p:nvPr/>
        </p:nvSpPr>
        <p:spPr bwMode="auto">
          <a:xfrm>
            <a:off x="4425950" y="1889125"/>
            <a:ext cx="1082675" cy="182563"/>
          </a:xfrm>
          <a:prstGeom prst="rect">
            <a:avLst/>
          </a:prstGeom>
          <a:noFill/>
          <a:ln w="12700">
            <a:noFill/>
            <a:miter lim="800000"/>
          </a:ln>
        </p:spPr>
        <p:txBody>
          <a:bodyPr wrap="none" lIns="0" tIns="0" rIns="0" bIns="0">
            <a:spAutoFit/>
          </a:bodyPr>
          <a:lstStyle/>
          <a:p>
            <a:r>
              <a:rPr lang="en-US" sz="1200"/>
              <a:t>[ delete course ]</a:t>
            </a:r>
            <a:endParaRPr lang="en-US"/>
          </a:p>
        </p:txBody>
      </p:sp>
      <p:sp>
        <p:nvSpPr>
          <p:cNvPr id="366984" name="Line 392"/>
          <p:cNvSpPr>
            <a:spLocks noChangeShapeType="1"/>
          </p:cNvSpPr>
          <p:nvPr/>
        </p:nvSpPr>
        <p:spPr bwMode="auto">
          <a:xfrm flipH="1" flipV="1">
            <a:off x="1946275" y="1958975"/>
            <a:ext cx="1541463" cy="788988"/>
          </a:xfrm>
          <a:prstGeom prst="line">
            <a:avLst/>
          </a:prstGeom>
          <a:noFill/>
          <a:ln w="28575">
            <a:solidFill>
              <a:schemeClr val="hlink"/>
            </a:solidFill>
            <a:round/>
            <a:headEnd type="triangle" w="med" len="med"/>
          </a:ln>
          <a:effectLst/>
        </p:spPr>
        <p:txBody>
          <a:bodyPr lIns="107950" tIns="53975" rIns="107950" bIns="53975"/>
          <a:lstStyle/>
          <a:p>
            <a:endParaRPr lang="en-US"/>
          </a:p>
        </p:txBody>
      </p:sp>
      <p:sp>
        <p:nvSpPr>
          <p:cNvPr id="366986" name="Line 394"/>
          <p:cNvSpPr>
            <a:spLocks noChangeShapeType="1"/>
          </p:cNvSpPr>
          <p:nvPr/>
        </p:nvSpPr>
        <p:spPr bwMode="auto">
          <a:xfrm>
            <a:off x="4470400" y="3733800"/>
            <a:ext cx="2352675" cy="3175"/>
          </a:xfrm>
          <a:prstGeom prst="line">
            <a:avLst/>
          </a:prstGeom>
          <a:noFill/>
          <a:ln w="28575">
            <a:solidFill>
              <a:schemeClr val="hlink"/>
            </a:solidFill>
            <a:round/>
            <a:headEnd type="triangle" w="med" len="med"/>
          </a:ln>
          <a:effectLst/>
        </p:spPr>
        <p:txBody>
          <a:bodyPr lIns="107950" tIns="53975" rIns="107950" bIns="53975"/>
          <a:lstStyle/>
          <a:p>
            <a:endParaRPr lang="en-US"/>
          </a:p>
        </p:txBody>
      </p:sp>
      <p:sp>
        <p:nvSpPr>
          <p:cNvPr id="366996" name="Freeform 404"/>
          <p:cNvSpPr/>
          <p:nvPr/>
        </p:nvSpPr>
        <p:spPr bwMode="auto">
          <a:xfrm>
            <a:off x="4117975" y="3338513"/>
            <a:ext cx="325438" cy="334962"/>
          </a:xfrm>
          <a:custGeom>
            <a:avLst/>
            <a:gdLst/>
            <a:ahLst/>
            <a:cxnLst>
              <a:cxn ang="0">
                <a:pos x="316" y="0"/>
              </a:cxn>
              <a:cxn ang="0">
                <a:pos x="0" y="211"/>
              </a:cxn>
            </a:cxnLst>
            <a:rect l="0" t="0" r="r" b="b"/>
            <a:pathLst>
              <a:path w="316" h="211">
                <a:moveTo>
                  <a:pt x="316" y="0"/>
                </a:moveTo>
                <a:lnTo>
                  <a:pt x="0" y="211"/>
                </a:lnTo>
              </a:path>
            </a:pathLst>
          </a:custGeom>
          <a:noFill/>
          <a:ln w="12700">
            <a:solidFill>
              <a:schemeClr val="tx1"/>
            </a:solidFill>
            <a:prstDash val="solid"/>
            <a:round/>
            <a:tailEnd type="arrow" w="lg" len="lg"/>
          </a:ln>
        </p:spPr>
        <p:txBody>
          <a:bodyPr/>
          <a:lstStyle/>
          <a:p>
            <a:endParaRPr lang="en-US"/>
          </a:p>
        </p:txBody>
      </p:sp>
      <p:sp>
        <p:nvSpPr>
          <p:cNvPr id="367012" name="Line 420"/>
          <p:cNvSpPr>
            <a:spLocks noChangeShapeType="1"/>
          </p:cNvSpPr>
          <p:nvPr/>
        </p:nvSpPr>
        <p:spPr bwMode="auto">
          <a:xfrm>
            <a:off x="4038600" y="2124075"/>
            <a:ext cx="1571625" cy="0"/>
          </a:xfrm>
          <a:prstGeom prst="line">
            <a:avLst/>
          </a:prstGeom>
          <a:noFill/>
          <a:ln w="12700">
            <a:solidFill>
              <a:schemeClr val="tx1"/>
            </a:solidFill>
            <a:round/>
            <a:tailEnd type="arrow" w="lg" len="lg"/>
          </a:ln>
          <a:effectLst/>
        </p:spPr>
        <p:txBody>
          <a:bodyPr lIns="107950" tIns="53975" rIns="107950" bIns="53975"/>
          <a:lstStyle/>
          <a:p>
            <a:endParaRPr lang="en-US"/>
          </a:p>
        </p:txBody>
      </p:sp>
      <p:sp>
        <p:nvSpPr>
          <p:cNvPr id="367018" name="Line 426"/>
          <p:cNvSpPr>
            <a:spLocks noChangeShapeType="1"/>
          </p:cNvSpPr>
          <p:nvPr/>
        </p:nvSpPr>
        <p:spPr bwMode="auto">
          <a:xfrm>
            <a:off x="3943350" y="2571750"/>
            <a:ext cx="466725" cy="361950"/>
          </a:xfrm>
          <a:prstGeom prst="line">
            <a:avLst/>
          </a:prstGeom>
          <a:noFill/>
          <a:ln w="12700">
            <a:solidFill>
              <a:schemeClr val="tx1"/>
            </a:solidFill>
            <a:round/>
            <a:tailEnd type="arrow" w="lg" len="lg"/>
          </a:ln>
          <a:effectLst/>
        </p:spPr>
        <p:txBody>
          <a:bodyPr lIns="107950" tIns="53975" rIns="107950" bIns="53975"/>
          <a:lstStyle/>
          <a:p>
            <a:endParaRPr lang="en-US"/>
          </a:p>
        </p:txBody>
      </p:sp>
      <p:sp>
        <p:nvSpPr>
          <p:cNvPr id="366985" name="Line 393"/>
          <p:cNvSpPr>
            <a:spLocks noChangeShapeType="1"/>
          </p:cNvSpPr>
          <p:nvPr/>
        </p:nvSpPr>
        <p:spPr bwMode="auto">
          <a:xfrm flipH="1" flipV="1">
            <a:off x="1943100" y="1955800"/>
            <a:ext cx="2139950" cy="782638"/>
          </a:xfrm>
          <a:prstGeom prst="line">
            <a:avLst/>
          </a:prstGeom>
          <a:noFill/>
          <a:ln w="28575">
            <a:solidFill>
              <a:schemeClr val="hlink"/>
            </a:solidFill>
            <a:round/>
            <a:headEnd type="triangle" w="med" len="med"/>
          </a:ln>
          <a:effectLst/>
        </p:spPr>
        <p:txBody>
          <a:bodyPr lIns="107950" tIns="53975" rIns="107950" bIns="53975"/>
          <a:lstStyle/>
          <a:p>
            <a:endParaRPr lang="en-US"/>
          </a:p>
        </p:txBody>
      </p:sp>
      <p:sp>
        <p:nvSpPr>
          <p:cNvPr id="367020" name="Line 428"/>
          <p:cNvSpPr>
            <a:spLocks noChangeShapeType="1"/>
          </p:cNvSpPr>
          <p:nvPr/>
        </p:nvSpPr>
        <p:spPr bwMode="auto">
          <a:xfrm>
            <a:off x="6181725" y="2343150"/>
            <a:ext cx="0" cy="3667125"/>
          </a:xfrm>
          <a:prstGeom prst="line">
            <a:avLst/>
          </a:prstGeom>
          <a:noFill/>
          <a:ln w="12700">
            <a:solidFill>
              <a:schemeClr val="tx1"/>
            </a:solidFill>
            <a:round/>
          </a:ln>
          <a:effectLst/>
        </p:spPr>
        <p:txBody>
          <a:bodyPr lIns="107950" tIns="53975" rIns="107950" bIns="53975"/>
          <a:lstStyle/>
          <a:p>
            <a:endParaRPr lang="en-US"/>
          </a:p>
        </p:txBody>
      </p:sp>
      <p:sp>
        <p:nvSpPr>
          <p:cNvPr id="367021" name="Line 429"/>
          <p:cNvSpPr>
            <a:spLocks noChangeShapeType="1"/>
          </p:cNvSpPr>
          <p:nvPr/>
        </p:nvSpPr>
        <p:spPr bwMode="auto">
          <a:xfrm flipH="1">
            <a:off x="4048125" y="6019800"/>
            <a:ext cx="2133600" cy="0"/>
          </a:xfrm>
          <a:prstGeom prst="line">
            <a:avLst/>
          </a:prstGeom>
          <a:noFill/>
          <a:ln w="9525">
            <a:solidFill>
              <a:schemeClr val="tx1"/>
            </a:solidFill>
            <a:round/>
            <a:tailEnd type="arrow" w="lg" len="me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idx="1"/>
          </p:nvPr>
        </p:nvSpPr>
        <p:spPr>
          <a:xfrm>
            <a:off x="539750" y="1557338"/>
            <a:ext cx="8153400" cy="5300662"/>
          </a:xfrm>
        </p:spPr>
        <p:txBody>
          <a:bodyPr/>
          <a:lstStyle/>
          <a:p>
            <a:pPr fontAlgn="t">
              <a:lnSpc>
                <a:spcPct val="80000"/>
              </a:lnSpc>
            </a:pPr>
            <a:endParaRPr lang="en-US" altLang="zh-CN" sz="1300" dirty="0">
              <a:latin typeface="ZapfHumnst BT" pitchFamily="34" charset="0"/>
            </a:endParaRPr>
          </a:p>
          <a:p>
            <a:pPr fontAlgn="t">
              <a:lnSpc>
                <a:spcPct val="80000"/>
              </a:lnSpc>
            </a:pPr>
            <a:r>
              <a:rPr lang="en-US" altLang="zh-CN" sz="2600" b="1" dirty="0">
                <a:solidFill>
                  <a:srgbClr val="FF6600"/>
                </a:solidFill>
                <a:latin typeface="ZapfHumnst BT" pitchFamily="34" charset="0"/>
              </a:rPr>
              <a:t>Activity/Action</a:t>
            </a:r>
            <a:r>
              <a:rPr lang="en-US" altLang="zh-CN" sz="2600" dirty="0">
                <a:latin typeface="ZapfHumnst BT" pitchFamily="34" charset="0"/>
              </a:rPr>
              <a:t> </a:t>
            </a:r>
            <a:r>
              <a:rPr lang="en-US" altLang="zh-CN" sz="2400" dirty="0" smtClean="0"/>
              <a:t>represents the performance of a step within the workflow. </a:t>
            </a:r>
            <a:endParaRPr lang="en-US" altLang="zh-CN" sz="2400" dirty="0" smtClean="0"/>
          </a:p>
          <a:p>
            <a:pPr fontAlgn="t">
              <a:lnSpc>
                <a:spcPct val="80000"/>
              </a:lnSpc>
            </a:pPr>
            <a:r>
              <a:rPr lang="en-US" altLang="zh-CN" sz="2600" b="1" dirty="0">
                <a:solidFill>
                  <a:srgbClr val="FF6600"/>
                </a:solidFill>
                <a:latin typeface="ZapfHumnst BT" pitchFamily="34" charset="0"/>
              </a:rPr>
              <a:t>Transitions</a:t>
            </a:r>
            <a:r>
              <a:rPr lang="en-US" altLang="zh-CN" sz="2600" dirty="0">
                <a:latin typeface="ZapfHumnst BT" pitchFamily="34" charset="0"/>
              </a:rPr>
              <a:t> </a:t>
            </a:r>
            <a:r>
              <a:rPr lang="en-US" altLang="zh-CN" sz="2400" dirty="0" smtClean="0"/>
              <a:t>show the activity/action that follows. </a:t>
            </a:r>
            <a:endParaRPr lang="en-US" altLang="zh-CN" sz="2400" dirty="0" smtClean="0"/>
          </a:p>
          <a:p>
            <a:pPr fontAlgn="t">
              <a:lnSpc>
                <a:spcPct val="80000"/>
              </a:lnSpc>
            </a:pPr>
            <a:r>
              <a:rPr lang="en-US" altLang="zh-CN" sz="2600" b="1" dirty="0">
                <a:solidFill>
                  <a:srgbClr val="FF6600"/>
                </a:solidFill>
                <a:latin typeface="ZapfHumnst BT" pitchFamily="34" charset="0"/>
              </a:rPr>
              <a:t>Decisions</a:t>
            </a:r>
            <a:r>
              <a:rPr lang="en-US" altLang="zh-CN" sz="2600" dirty="0">
                <a:latin typeface="ZapfHumnst BT" pitchFamily="34" charset="0"/>
              </a:rPr>
              <a:t> </a:t>
            </a:r>
            <a:r>
              <a:rPr lang="en-US" altLang="zh-CN" sz="2400" dirty="0" smtClean="0"/>
              <a:t>evaluate conditions defined by guard conditions. These guard conditions determine which of the alternative transitions will be made and, thus, which activities are performed. You may also use the decision icon to show where the threads merge again. Decisions and guard conditions allow you to show alternative threads in the workflow of a use case. </a:t>
            </a:r>
            <a:endParaRPr lang="en-US" altLang="zh-CN" sz="2400" dirty="0" smtClean="0"/>
          </a:p>
          <a:p>
            <a:pPr fontAlgn="t">
              <a:lnSpc>
                <a:spcPct val="80000"/>
              </a:lnSpc>
            </a:pPr>
            <a:r>
              <a:rPr lang="en-US" altLang="zh-CN" sz="2600" b="1" dirty="0">
                <a:solidFill>
                  <a:srgbClr val="FF6600"/>
                </a:solidFill>
                <a:latin typeface="ZapfHumnst BT" pitchFamily="34" charset="0"/>
              </a:rPr>
              <a:t>Synchronization bars</a:t>
            </a:r>
            <a:r>
              <a:rPr lang="en-US" altLang="zh-CN" sz="2600" dirty="0">
                <a:latin typeface="ZapfHumnst BT" pitchFamily="34" charset="0"/>
              </a:rPr>
              <a:t> </a:t>
            </a:r>
            <a:r>
              <a:rPr lang="en-US" altLang="zh-CN" sz="2400" dirty="0" smtClean="0"/>
              <a:t>show parallel sub-flows. They allow you to show concurrent threads in the workflow of a use case. </a:t>
            </a:r>
            <a:endParaRPr lang="en-US" altLang="zh-CN" sz="2400" dirty="0" smtClean="0"/>
          </a:p>
        </p:txBody>
      </p:sp>
      <p:sp>
        <p:nvSpPr>
          <p:cNvPr id="373762" name="Rectangle 2"/>
          <p:cNvSpPr>
            <a:spLocks noGrp="1" noChangeArrowheads="1"/>
          </p:cNvSpPr>
          <p:nvPr>
            <p:ph type="title"/>
          </p:nvPr>
        </p:nvSpPr>
        <p:spPr/>
        <p:txBody>
          <a:bodyPr>
            <a:normAutofit fontScale="90000"/>
          </a:bodyPr>
          <a:lstStyle/>
          <a:p>
            <a:r>
              <a:rPr lang="en-US" altLang="zh-CN" sz="4000">
                <a:latin typeface="ZapfHumnst BT" pitchFamily="34" charset="0"/>
              </a:rPr>
              <a:t>An activity diagram may include the following elements:</a:t>
            </a:r>
            <a:endParaRPr lang="en-US" altLang="zh-CN" sz="4000">
              <a:latin typeface="ZapfHumnst BT"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p:txBody>
          <a:bodyPr/>
          <a:lstStyle/>
          <a:p>
            <a:r>
              <a:rPr lang="en-US" altLang="zh-CN"/>
              <a:t>Partition the activity states on activity diagram into groups called swimlanes.</a:t>
            </a:r>
            <a:endParaRPr lang="en-US" altLang="zh-CN"/>
          </a:p>
          <a:p>
            <a:r>
              <a:rPr lang="en-US" altLang="zh-CN"/>
              <a:t>Swimlane</a:t>
            </a:r>
            <a:endParaRPr lang="en-US" altLang="zh-CN"/>
          </a:p>
          <a:p>
            <a:pPr lvl="1" indent="-284480"/>
            <a:r>
              <a:rPr lang="en-US" altLang="zh-CN"/>
              <a:t>specifies a locus of activities.</a:t>
            </a:r>
            <a:endParaRPr lang="en-US" altLang="zh-CN"/>
          </a:p>
          <a:p>
            <a:r>
              <a:rPr lang="en-US" altLang="zh-CN"/>
              <a:t>Every activity belongs to exactly one swimlane, but transitions may cross lanes.</a:t>
            </a:r>
            <a:endParaRPr lang="en-US" altLang="zh-CN"/>
          </a:p>
        </p:txBody>
      </p:sp>
      <p:sp>
        <p:nvSpPr>
          <p:cNvPr id="277506" name="Rectangle 2"/>
          <p:cNvSpPr>
            <a:spLocks noGrp="1" noChangeArrowheads="1"/>
          </p:cNvSpPr>
          <p:nvPr>
            <p:ph type="title"/>
          </p:nvPr>
        </p:nvSpPr>
        <p:spPr/>
        <p:txBody>
          <a:bodyPr/>
          <a:lstStyle/>
          <a:p>
            <a:r>
              <a:rPr lang="en-US" altLang="zh-CN" dirty="0" err="1"/>
              <a:t>Swimlanes</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420688" y="274637"/>
            <a:ext cx="7772400" cy="914400"/>
          </a:xfrm>
        </p:spPr>
        <p:txBody>
          <a:bodyPr/>
          <a:lstStyle/>
          <a:p>
            <a:r>
              <a:rPr lang="en-US" altLang="zh-CN" dirty="0" err="1" smtClean="0"/>
              <a:t>Swimlanes</a:t>
            </a:r>
            <a:r>
              <a:rPr lang="en-US" altLang="zh-CN" dirty="0"/>
              <a:t> </a:t>
            </a:r>
            <a:r>
              <a:rPr lang="en-US" altLang="zh-CN" dirty="0" smtClean="0"/>
              <a:t>(Example)</a:t>
            </a:r>
            <a:endParaRPr lang="en-US" dirty="0"/>
          </a:p>
        </p:txBody>
      </p:sp>
      <p:sp>
        <p:nvSpPr>
          <p:cNvPr id="421891" name="Line 3"/>
          <p:cNvSpPr>
            <a:spLocks noChangeShapeType="1"/>
          </p:cNvSpPr>
          <p:nvPr/>
        </p:nvSpPr>
        <p:spPr bwMode="auto">
          <a:xfrm>
            <a:off x="4648200" y="1049338"/>
            <a:ext cx="0" cy="5046662"/>
          </a:xfrm>
          <a:prstGeom prst="line">
            <a:avLst/>
          </a:prstGeom>
          <a:noFill/>
          <a:ln w="0">
            <a:solidFill>
              <a:schemeClr val="tx1"/>
            </a:solidFill>
            <a:round/>
          </a:ln>
        </p:spPr>
        <p:txBody>
          <a:bodyPr/>
          <a:lstStyle/>
          <a:p>
            <a:endParaRPr lang="en-US"/>
          </a:p>
        </p:txBody>
      </p:sp>
      <p:sp>
        <p:nvSpPr>
          <p:cNvPr id="421892" name="Oval 4"/>
          <p:cNvSpPr>
            <a:spLocks noChangeArrowheads="1"/>
          </p:cNvSpPr>
          <p:nvPr/>
        </p:nvSpPr>
        <p:spPr bwMode="auto">
          <a:xfrm>
            <a:off x="3530600" y="1341438"/>
            <a:ext cx="212725" cy="225425"/>
          </a:xfrm>
          <a:prstGeom prst="ellipse">
            <a:avLst/>
          </a:prstGeom>
          <a:solidFill>
            <a:srgbClr val="000000"/>
          </a:solidFill>
          <a:ln w="0">
            <a:solidFill>
              <a:schemeClr val="tx1"/>
            </a:solidFill>
            <a:round/>
          </a:ln>
        </p:spPr>
        <p:txBody>
          <a:bodyPr/>
          <a:lstStyle/>
          <a:p>
            <a:endParaRPr lang="en-US"/>
          </a:p>
        </p:txBody>
      </p:sp>
      <p:sp>
        <p:nvSpPr>
          <p:cNvPr id="421893" name="Freeform 5"/>
          <p:cNvSpPr/>
          <p:nvPr/>
        </p:nvSpPr>
        <p:spPr bwMode="auto">
          <a:xfrm>
            <a:off x="3024188" y="1847850"/>
            <a:ext cx="1214437" cy="369888"/>
          </a:xfrm>
          <a:custGeom>
            <a:avLst/>
            <a:gdLst/>
            <a:ahLst/>
            <a:cxnLst>
              <a:cxn ang="0">
                <a:pos x="71" y="0"/>
              </a:cxn>
              <a:cxn ang="0">
                <a:pos x="63" y="0"/>
              </a:cxn>
              <a:cxn ang="0">
                <a:pos x="49" y="14"/>
              </a:cxn>
              <a:cxn ang="0">
                <a:pos x="28" y="42"/>
              </a:cxn>
              <a:cxn ang="0">
                <a:pos x="14" y="70"/>
              </a:cxn>
              <a:cxn ang="0">
                <a:pos x="0" y="106"/>
              </a:cxn>
              <a:cxn ang="0">
                <a:pos x="7" y="148"/>
              </a:cxn>
              <a:cxn ang="0">
                <a:pos x="28" y="191"/>
              </a:cxn>
              <a:cxn ang="0">
                <a:pos x="42" y="212"/>
              </a:cxn>
              <a:cxn ang="0">
                <a:pos x="71" y="233"/>
              </a:cxn>
              <a:cxn ang="0">
                <a:pos x="694" y="233"/>
              </a:cxn>
              <a:cxn ang="0">
                <a:pos x="702" y="226"/>
              </a:cxn>
              <a:cxn ang="0">
                <a:pos x="716" y="212"/>
              </a:cxn>
              <a:cxn ang="0">
                <a:pos x="737" y="191"/>
              </a:cxn>
              <a:cxn ang="0">
                <a:pos x="751" y="163"/>
              </a:cxn>
              <a:cxn ang="0">
                <a:pos x="765" y="120"/>
              </a:cxn>
              <a:cxn ang="0">
                <a:pos x="758" y="85"/>
              </a:cxn>
              <a:cxn ang="0">
                <a:pos x="737" y="42"/>
              </a:cxn>
              <a:cxn ang="0">
                <a:pos x="716" y="21"/>
              </a:cxn>
              <a:cxn ang="0">
                <a:pos x="694" y="0"/>
              </a:cxn>
              <a:cxn ang="0">
                <a:pos x="71" y="0"/>
              </a:cxn>
            </a:cxnLst>
            <a:rect l="0" t="0" r="r" b="b"/>
            <a:pathLst>
              <a:path w="765" h="233">
                <a:moveTo>
                  <a:pt x="71" y="0"/>
                </a:moveTo>
                <a:lnTo>
                  <a:pt x="63" y="0"/>
                </a:lnTo>
                <a:lnTo>
                  <a:pt x="49" y="14"/>
                </a:lnTo>
                <a:lnTo>
                  <a:pt x="28" y="42"/>
                </a:lnTo>
                <a:lnTo>
                  <a:pt x="14" y="70"/>
                </a:lnTo>
                <a:lnTo>
                  <a:pt x="0" y="106"/>
                </a:lnTo>
                <a:lnTo>
                  <a:pt x="7" y="148"/>
                </a:lnTo>
                <a:lnTo>
                  <a:pt x="28" y="191"/>
                </a:lnTo>
                <a:lnTo>
                  <a:pt x="42" y="212"/>
                </a:lnTo>
                <a:lnTo>
                  <a:pt x="71" y="233"/>
                </a:lnTo>
                <a:lnTo>
                  <a:pt x="694" y="233"/>
                </a:lnTo>
                <a:lnTo>
                  <a:pt x="702" y="226"/>
                </a:lnTo>
                <a:lnTo>
                  <a:pt x="716" y="212"/>
                </a:lnTo>
                <a:lnTo>
                  <a:pt x="737" y="191"/>
                </a:lnTo>
                <a:lnTo>
                  <a:pt x="751" y="163"/>
                </a:lnTo>
                <a:lnTo>
                  <a:pt x="765" y="120"/>
                </a:lnTo>
                <a:lnTo>
                  <a:pt x="758" y="85"/>
                </a:lnTo>
                <a:lnTo>
                  <a:pt x="737" y="42"/>
                </a:lnTo>
                <a:lnTo>
                  <a:pt x="716" y="21"/>
                </a:lnTo>
                <a:lnTo>
                  <a:pt x="694" y="0"/>
                </a:lnTo>
                <a:lnTo>
                  <a:pt x="71" y="0"/>
                </a:lnTo>
                <a:close/>
              </a:path>
            </a:pathLst>
          </a:custGeom>
          <a:solidFill>
            <a:srgbClr val="FFFFCC"/>
          </a:solidFill>
          <a:ln w="0">
            <a:solidFill>
              <a:srgbClr val="990033"/>
            </a:solidFill>
            <a:prstDash val="solid"/>
            <a:round/>
          </a:ln>
        </p:spPr>
        <p:txBody>
          <a:bodyPr/>
          <a:lstStyle/>
          <a:p>
            <a:endParaRPr lang="en-US"/>
          </a:p>
        </p:txBody>
      </p:sp>
      <p:sp>
        <p:nvSpPr>
          <p:cNvPr id="421894" name="Rectangle 6"/>
          <p:cNvSpPr>
            <a:spLocks noChangeArrowheads="1"/>
          </p:cNvSpPr>
          <p:nvPr/>
        </p:nvSpPr>
        <p:spPr bwMode="auto">
          <a:xfrm>
            <a:off x="3294063" y="1858963"/>
            <a:ext cx="742950" cy="201612"/>
          </a:xfrm>
          <a:prstGeom prst="rect">
            <a:avLst/>
          </a:prstGeom>
          <a:noFill/>
          <a:ln w="9525">
            <a:noFill/>
            <a:miter lim="800000"/>
          </a:ln>
        </p:spPr>
        <p:txBody>
          <a:bodyPr wrap="none" lIns="0" tIns="0" rIns="0" bIns="0">
            <a:spAutoFit/>
          </a:bodyPr>
          <a:lstStyle/>
          <a:p>
            <a:r>
              <a:rPr lang="en-US" sz="1100">
                <a:solidFill>
                  <a:srgbClr val="000000"/>
                </a:solidFill>
              </a:rPr>
              <a:t>Determine </a:t>
            </a:r>
            <a:endParaRPr lang="en-US"/>
          </a:p>
        </p:txBody>
      </p:sp>
      <p:sp>
        <p:nvSpPr>
          <p:cNvPr id="421895" name="Rectangle 7"/>
          <p:cNvSpPr>
            <a:spLocks noChangeArrowheads="1"/>
          </p:cNvSpPr>
          <p:nvPr/>
        </p:nvSpPr>
        <p:spPr bwMode="auto">
          <a:xfrm>
            <a:off x="3462338" y="2027238"/>
            <a:ext cx="393700" cy="201612"/>
          </a:xfrm>
          <a:prstGeom prst="rect">
            <a:avLst/>
          </a:prstGeom>
          <a:noFill/>
          <a:ln w="9525">
            <a:noFill/>
            <a:miter lim="800000"/>
          </a:ln>
        </p:spPr>
        <p:txBody>
          <a:bodyPr wrap="none" lIns="0" tIns="0" rIns="0" bIns="0">
            <a:spAutoFit/>
          </a:bodyPr>
          <a:lstStyle/>
          <a:p>
            <a:r>
              <a:rPr lang="en-US" sz="1100">
                <a:solidFill>
                  <a:srgbClr val="000000"/>
                </a:solidFill>
              </a:rPr>
              <a:t>Need</a:t>
            </a:r>
            <a:endParaRPr lang="en-US"/>
          </a:p>
        </p:txBody>
      </p:sp>
      <p:sp>
        <p:nvSpPr>
          <p:cNvPr id="421896" name="Freeform 8"/>
          <p:cNvSpPr/>
          <p:nvPr/>
        </p:nvSpPr>
        <p:spPr bwMode="auto">
          <a:xfrm>
            <a:off x="3632200" y="1566863"/>
            <a:ext cx="55563" cy="269875"/>
          </a:xfrm>
          <a:custGeom>
            <a:avLst/>
            <a:gdLst/>
            <a:ahLst/>
            <a:cxnLst>
              <a:cxn ang="0">
                <a:pos x="0" y="0"/>
              </a:cxn>
              <a:cxn ang="0">
                <a:pos x="0" y="24"/>
              </a:cxn>
              <a:cxn ang="0">
                <a:pos x="5" y="12"/>
              </a:cxn>
            </a:cxnLst>
            <a:rect l="0" t="0" r="r" b="b"/>
            <a:pathLst>
              <a:path w="5" h="24">
                <a:moveTo>
                  <a:pt x="0" y="0"/>
                </a:moveTo>
                <a:lnTo>
                  <a:pt x="0" y="24"/>
                </a:lnTo>
                <a:lnTo>
                  <a:pt x="5" y="12"/>
                </a:lnTo>
              </a:path>
            </a:pathLst>
          </a:custGeom>
          <a:noFill/>
          <a:ln w="0">
            <a:solidFill>
              <a:schemeClr val="tx1"/>
            </a:solidFill>
            <a:prstDash val="solid"/>
            <a:round/>
          </a:ln>
        </p:spPr>
        <p:txBody>
          <a:bodyPr/>
          <a:lstStyle/>
          <a:p>
            <a:endParaRPr lang="en-US"/>
          </a:p>
        </p:txBody>
      </p:sp>
      <p:sp>
        <p:nvSpPr>
          <p:cNvPr id="421897" name="Line 9"/>
          <p:cNvSpPr>
            <a:spLocks noChangeShapeType="1"/>
          </p:cNvSpPr>
          <p:nvPr/>
        </p:nvSpPr>
        <p:spPr bwMode="auto">
          <a:xfrm flipH="1" flipV="1">
            <a:off x="3575050" y="1701800"/>
            <a:ext cx="57150" cy="134938"/>
          </a:xfrm>
          <a:prstGeom prst="line">
            <a:avLst/>
          </a:prstGeom>
          <a:noFill/>
          <a:ln w="0">
            <a:solidFill>
              <a:schemeClr val="tx1"/>
            </a:solidFill>
            <a:round/>
          </a:ln>
        </p:spPr>
        <p:txBody>
          <a:bodyPr/>
          <a:lstStyle/>
          <a:p>
            <a:endParaRPr lang="en-US"/>
          </a:p>
        </p:txBody>
      </p:sp>
      <p:sp>
        <p:nvSpPr>
          <p:cNvPr id="421898" name="Freeform 10"/>
          <p:cNvSpPr/>
          <p:nvPr/>
        </p:nvSpPr>
        <p:spPr bwMode="auto">
          <a:xfrm>
            <a:off x="3035300" y="2644775"/>
            <a:ext cx="1203325" cy="371475"/>
          </a:xfrm>
          <a:custGeom>
            <a:avLst/>
            <a:gdLst/>
            <a:ahLst/>
            <a:cxnLst>
              <a:cxn ang="0">
                <a:pos x="71" y="0"/>
              </a:cxn>
              <a:cxn ang="0">
                <a:pos x="64" y="7"/>
              </a:cxn>
              <a:cxn ang="0">
                <a:pos x="42" y="22"/>
              </a:cxn>
              <a:cxn ang="0">
                <a:pos x="28" y="43"/>
              </a:cxn>
              <a:cxn ang="0">
                <a:pos x="7" y="78"/>
              </a:cxn>
              <a:cxn ang="0">
                <a:pos x="0" y="107"/>
              </a:cxn>
              <a:cxn ang="0">
                <a:pos x="0" y="149"/>
              </a:cxn>
              <a:cxn ang="0">
                <a:pos x="21" y="192"/>
              </a:cxn>
              <a:cxn ang="0">
                <a:pos x="42" y="213"/>
              </a:cxn>
              <a:cxn ang="0">
                <a:pos x="71" y="234"/>
              </a:cxn>
              <a:cxn ang="0">
                <a:pos x="687" y="234"/>
              </a:cxn>
              <a:cxn ang="0">
                <a:pos x="695" y="234"/>
              </a:cxn>
              <a:cxn ang="0">
                <a:pos x="709" y="220"/>
              </a:cxn>
              <a:cxn ang="0">
                <a:pos x="730" y="192"/>
              </a:cxn>
              <a:cxn ang="0">
                <a:pos x="744" y="163"/>
              </a:cxn>
              <a:cxn ang="0">
                <a:pos x="758" y="128"/>
              </a:cxn>
              <a:cxn ang="0">
                <a:pos x="758" y="85"/>
              </a:cxn>
              <a:cxn ang="0">
                <a:pos x="737" y="50"/>
              </a:cxn>
              <a:cxn ang="0">
                <a:pos x="716" y="22"/>
              </a:cxn>
              <a:cxn ang="0">
                <a:pos x="687" y="0"/>
              </a:cxn>
              <a:cxn ang="0">
                <a:pos x="71" y="0"/>
              </a:cxn>
            </a:cxnLst>
            <a:rect l="0" t="0" r="r" b="b"/>
            <a:pathLst>
              <a:path w="758" h="234">
                <a:moveTo>
                  <a:pt x="71" y="0"/>
                </a:moveTo>
                <a:lnTo>
                  <a:pt x="64" y="7"/>
                </a:lnTo>
                <a:lnTo>
                  <a:pt x="42" y="22"/>
                </a:lnTo>
                <a:lnTo>
                  <a:pt x="28" y="43"/>
                </a:lnTo>
                <a:lnTo>
                  <a:pt x="7" y="78"/>
                </a:lnTo>
                <a:lnTo>
                  <a:pt x="0" y="107"/>
                </a:lnTo>
                <a:lnTo>
                  <a:pt x="0" y="149"/>
                </a:lnTo>
                <a:lnTo>
                  <a:pt x="21" y="192"/>
                </a:lnTo>
                <a:lnTo>
                  <a:pt x="42" y="213"/>
                </a:lnTo>
                <a:lnTo>
                  <a:pt x="71" y="234"/>
                </a:lnTo>
                <a:lnTo>
                  <a:pt x="687" y="234"/>
                </a:lnTo>
                <a:lnTo>
                  <a:pt x="695" y="234"/>
                </a:lnTo>
                <a:lnTo>
                  <a:pt x="709" y="220"/>
                </a:lnTo>
                <a:lnTo>
                  <a:pt x="730" y="192"/>
                </a:lnTo>
                <a:lnTo>
                  <a:pt x="744" y="163"/>
                </a:lnTo>
                <a:lnTo>
                  <a:pt x="758" y="128"/>
                </a:lnTo>
                <a:lnTo>
                  <a:pt x="758" y="85"/>
                </a:lnTo>
                <a:lnTo>
                  <a:pt x="737" y="50"/>
                </a:lnTo>
                <a:lnTo>
                  <a:pt x="716" y="22"/>
                </a:lnTo>
                <a:lnTo>
                  <a:pt x="687" y="0"/>
                </a:lnTo>
                <a:lnTo>
                  <a:pt x="71" y="0"/>
                </a:lnTo>
                <a:close/>
              </a:path>
            </a:pathLst>
          </a:custGeom>
          <a:solidFill>
            <a:srgbClr val="FFFFCC"/>
          </a:solidFill>
          <a:ln w="0">
            <a:solidFill>
              <a:srgbClr val="990033"/>
            </a:solidFill>
            <a:prstDash val="solid"/>
            <a:round/>
          </a:ln>
        </p:spPr>
        <p:txBody>
          <a:bodyPr/>
          <a:lstStyle/>
          <a:p>
            <a:endParaRPr lang="en-US"/>
          </a:p>
        </p:txBody>
      </p:sp>
      <p:sp>
        <p:nvSpPr>
          <p:cNvPr id="421899" name="Rectangle 11"/>
          <p:cNvSpPr>
            <a:spLocks noChangeArrowheads="1"/>
          </p:cNvSpPr>
          <p:nvPr/>
        </p:nvSpPr>
        <p:spPr bwMode="auto">
          <a:xfrm>
            <a:off x="3276600" y="2727325"/>
            <a:ext cx="838200" cy="168275"/>
          </a:xfrm>
          <a:prstGeom prst="rect">
            <a:avLst/>
          </a:prstGeom>
          <a:noFill/>
          <a:ln w="9525">
            <a:noFill/>
            <a:miter lim="800000"/>
          </a:ln>
        </p:spPr>
        <p:txBody>
          <a:bodyPr lIns="0" tIns="0" rIns="0" bIns="0">
            <a:spAutoFit/>
          </a:bodyPr>
          <a:lstStyle/>
          <a:p>
            <a:r>
              <a:rPr lang="en-US" sz="1100">
                <a:solidFill>
                  <a:srgbClr val="000000"/>
                </a:solidFill>
              </a:rPr>
              <a:t>Take Order</a:t>
            </a:r>
            <a:endParaRPr lang="en-US"/>
          </a:p>
        </p:txBody>
      </p:sp>
      <p:sp>
        <p:nvSpPr>
          <p:cNvPr id="421900" name="Freeform 12"/>
          <p:cNvSpPr/>
          <p:nvPr/>
        </p:nvSpPr>
        <p:spPr bwMode="auto">
          <a:xfrm>
            <a:off x="3632200" y="2217738"/>
            <a:ext cx="55563" cy="415925"/>
          </a:xfrm>
          <a:custGeom>
            <a:avLst/>
            <a:gdLst/>
            <a:ahLst/>
            <a:cxnLst>
              <a:cxn ang="0">
                <a:pos x="0" y="0"/>
              </a:cxn>
              <a:cxn ang="0">
                <a:pos x="0" y="37"/>
              </a:cxn>
              <a:cxn ang="0">
                <a:pos x="5" y="26"/>
              </a:cxn>
            </a:cxnLst>
            <a:rect l="0" t="0" r="r" b="b"/>
            <a:pathLst>
              <a:path w="5" h="37">
                <a:moveTo>
                  <a:pt x="0" y="0"/>
                </a:moveTo>
                <a:lnTo>
                  <a:pt x="0" y="37"/>
                </a:lnTo>
                <a:lnTo>
                  <a:pt x="5" y="26"/>
                </a:lnTo>
              </a:path>
            </a:pathLst>
          </a:custGeom>
          <a:noFill/>
          <a:ln w="0">
            <a:solidFill>
              <a:schemeClr val="tx1"/>
            </a:solidFill>
            <a:prstDash val="solid"/>
            <a:round/>
          </a:ln>
        </p:spPr>
        <p:txBody>
          <a:bodyPr/>
          <a:lstStyle/>
          <a:p>
            <a:endParaRPr lang="en-US"/>
          </a:p>
        </p:txBody>
      </p:sp>
      <p:sp>
        <p:nvSpPr>
          <p:cNvPr id="421901" name="Line 13"/>
          <p:cNvSpPr>
            <a:spLocks noChangeShapeType="1"/>
          </p:cNvSpPr>
          <p:nvPr/>
        </p:nvSpPr>
        <p:spPr bwMode="auto">
          <a:xfrm flipH="1" flipV="1">
            <a:off x="3575050" y="2509838"/>
            <a:ext cx="57150" cy="123825"/>
          </a:xfrm>
          <a:prstGeom prst="line">
            <a:avLst/>
          </a:prstGeom>
          <a:noFill/>
          <a:ln w="0">
            <a:solidFill>
              <a:schemeClr val="tx1"/>
            </a:solidFill>
            <a:round/>
          </a:ln>
        </p:spPr>
        <p:txBody>
          <a:bodyPr/>
          <a:lstStyle/>
          <a:p>
            <a:endParaRPr lang="en-US"/>
          </a:p>
        </p:txBody>
      </p:sp>
      <p:sp>
        <p:nvSpPr>
          <p:cNvPr id="421902" name="Freeform 14"/>
          <p:cNvSpPr/>
          <p:nvPr/>
        </p:nvSpPr>
        <p:spPr bwMode="auto">
          <a:xfrm>
            <a:off x="3090863" y="3914775"/>
            <a:ext cx="1216025" cy="371475"/>
          </a:xfrm>
          <a:custGeom>
            <a:avLst/>
            <a:gdLst/>
            <a:ahLst/>
            <a:cxnLst>
              <a:cxn ang="0">
                <a:pos x="71" y="0"/>
              </a:cxn>
              <a:cxn ang="0">
                <a:pos x="64" y="0"/>
              </a:cxn>
              <a:cxn ang="0">
                <a:pos x="50" y="22"/>
              </a:cxn>
              <a:cxn ang="0">
                <a:pos x="29" y="43"/>
              </a:cxn>
              <a:cxn ang="0">
                <a:pos x="14" y="71"/>
              </a:cxn>
              <a:cxn ang="0">
                <a:pos x="0" y="107"/>
              </a:cxn>
              <a:cxn ang="0">
                <a:pos x="0" y="149"/>
              </a:cxn>
              <a:cxn ang="0">
                <a:pos x="29" y="192"/>
              </a:cxn>
              <a:cxn ang="0">
                <a:pos x="43" y="213"/>
              </a:cxn>
              <a:cxn ang="0">
                <a:pos x="71" y="234"/>
              </a:cxn>
              <a:cxn ang="0">
                <a:pos x="695" y="234"/>
              </a:cxn>
              <a:cxn ang="0">
                <a:pos x="702" y="227"/>
              </a:cxn>
              <a:cxn ang="0">
                <a:pos x="716" y="213"/>
              </a:cxn>
              <a:cxn ang="0">
                <a:pos x="730" y="192"/>
              </a:cxn>
              <a:cxn ang="0">
                <a:pos x="752" y="163"/>
              </a:cxn>
              <a:cxn ang="0">
                <a:pos x="766" y="128"/>
              </a:cxn>
              <a:cxn ang="0">
                <a:pos x="759" y="85"/>
              </a:cxn>
              <a:cxn ang="0">
                <a:pos x="738" y="43"/>
              </a:cxn>
              <a:cxn ang="0">
                <a:pos x="716" y="22"/>
              </a:cxn>
              <a:cxn ang="0">
                <a:pos x="695" y="0"/>
              </a:cxn>
              <a:cxn ang="0">
                <a:pos x="71" y="0"/>
              </a:cxn>
            </a:cxnLst>
            <a:rect l="0" t="0" r="r" b="b"/>
            <a:pathLst>
              <a:path w="766" h="234">
                <a:moveTo>
                  <a:pt x="71" y="0"/>
                </a:moveTo>
                <a:lnTo>
                  <a:pt x="64" y="0"/>
                </a:lnTo>
                <a:lnTo>
                  <a:pt x="50" y="22"/>
                </a:lnTo>
                <a:lnTo>
                  <a:pt x="29" y="43"/>
                </a:lnTo>
                <a:lnTo>
                  <a:pt x="14" y="71"/>
                </a:lnTo>
                <a:lnTo>
                  <a:pt x="0" y="107"/>
                </a:lnTo>
                <a:lnTo>
                  <a:pt x="0" y="149"/>
                </a:lnTo>
                <a:lnTo>
                  <a:pt x="29" y="192"/>
                </a:lnTo>
                <a:lnTo>
                  <a:pt x="43" y="213"/>
                </a:lnTo>
                <a:lnTo>
                  <a:pt x="71" y="234"/>
                </a:lnTo>
                <a:lnTo>
                  <a:pt x="695" y="234"/>
                </a:lnTo>
                <a:lnTo>
                  <a:pt x="702" y="227"/>
                </a:lnTo>
                <a:lnTo>
                  <a:pt x="716" y="213"/>
                </a:lnTo>
                <a:lnTo>
                  <a:pt x="730" y="192"/>
                </a:lnTo>
                <a:lnTo>
                  <a:pt x="752" y="163"/>
                </a:lnTo>
                <a:lnTo>
                  <a:pt x="766" y="128"/>
                </a:lnTo>
                <a:lnTo>
                  <a:pt x="759" y="85"/>
                </a:lnTo>
                <a:lnTo>
                  <a:pt x="738" y="43"/>
                </a:lnTo>
                <a:lnTo>
                  <a:pt x="716" y="22"/>
                </a:lnTo>
                <a:lnTo>
                  <a:pt x="695" y="0"/>
                </a:lnTo>
                <a:lnTo>
                  <a:pt x="71" y="0"/>
                </a:lnTo>
                <a:close/>
              </a:path>
            </a:pathLst>
          </a:custGeom>
          <a:solidFill>
            <a:srgbClr val="FFFFCC"/>
          </a:solidFill>
          <a:ln w="0">
            <a:solidFill>
              <a:srgbClr val="990033"/>
            </a:solidFill>
            <a:prstDash val="solid"/>
            <a:round/>
          </a:ln>
        </p:spPr>
        <p:txBody>
          <a:bodyPr/>
          <a:lstStyle/>
          <a:p>
            <a:endParaRPr lang="en-US"/>
          </a:p>
        </p:txBody>
      </p:sp>
      <p:sp>
        <p:nvSpPr>
          <p:cNvPr id="421903" name="Rectangle 15"/>
          <p:cNvSpPr>
            <a:spLocks noChangeArrowheads="1"/>
          </p:cNvSpPr>
          <p:nvPr/>
        </p:nvSpPr>
        <p:spPr bwMode="auto">
          <a:xfrm>
            <a:off x="3200400" y="4038600"/>
            <a:ext cx="1066800" cy="168275"/>
          </a:xfrm>
          <a:prstGeom prst="rect">
            <a:avLst/>
          </a:prstGeom>
          <a:noFill/>
          <a:ln w="9525">
            <a:noFill/>
            <a:miter lim="800000"/>
          </a:ln>
        </p:spPr>
        <p:txBody>
          <a:bodyPr lIns="0" tIns="0" rIns="0" bIns="0">
            <a:spAutoFit/>
          </a:bodyPr>
          <a:lstStyle/>
          <a:p>
            <a:r>
              <a:rPr lang="en-US" sz="1100">
                <a:solidFill>
                  <a:srgbClr val="000000"/>
                </a:solidFill>
              </a:rPr>
              <a:t>Setup Payment</a:t>
            </a:r>
            <a:endParaRPr lang="en-US"/>
          </a:p>
        </p:txBody>
      </p:sp>
      <p:sp>
        <p:nvSpPr>
          <p:cNvPr id="421904" name="Freeform 16"/>
          <p:cNvSpPr/>
          <p:nvPr/>
        </p:nvSpPr>
        <p:spPr bwMode="auto">
          <a:xfrm>
            <a:off x="3057525" y="5129213"/>
            <a:ext cx="1204913" cy="382587"/>
          </a:xfrm>
          <a:custGeom>
            <a:avLst/>
            <a:gdLst/>
            <a:ahLst/>
            <a:cxnLst>
              <a:cxn ang="0">
                <a:pos x="71" y="0"/>
              </a:cxn>
              <a:cxn ang="0">
                <a:pos x="64" y="7"/>
              </a:cxn>
              <a:cxn ang="0">
                <a:pos x="50" y="21"/>
              </a:cxn>
              <a:cxn ang="0">
                <a:pos x="28" y="43"/>
              </a:cxn>
              <a:cxn ang="0">
                <a:pos x="7" y="78"/>
              </a:cxn>
              <a:cxn ang="0">
                <a:pos x="0" y="113"/>
              </a:cxn>
              <a:cxn ang="0">
                <a:pos x="0" y="149"/>
              </a:cxn>
              <a:cxn ang="0">
                <a:pos x="21" y="191"/>
              </a:cxn>
              <a:cxn ang="0">
                <a:pos x="42" y="213"/>
              </a:cxn>
              <a:cxn ang="0">
                <a:pos x="71" y="241"/>
              </a:cxn>
              <a:cxn ang="0">
                <a:pos x="688" y="241"/>
              </a:cxn>
              <a:cxn ang="0">
                <a:pos x="695" y="234"/>
              </a:cxn>
              <a:cxn ang="0">
                <a:pos x="716" y="220"/>
              </a:cxn>
              <a:cxn ang="0">
                <a:pos x="730" y="191"/>
              </a:cxn>
              <a:cxn ang="0">
                <a:pos x="751" y="163"/>
              </a:cxn>
              <a:cxn ang="0">
                <a:pos x="759" y="128"/>
              </a:cxn>
              <a:cxn ang="0">
                <a:pos x="759" y="85"/>
              </a:cxn>
              <a:cxn ang="0">
                <a:pos x="737" y="50"/>
              </a:cxn>
              <a:cxn ang="0">
                <a:pos x="716" y="28"/>
              </a:cxn>
              <a:cxn ang="0">
                <a:pos x="688" y="0"/>
              </a:cxn>
              <a:cxn ang="0">
                <a:pos x="71" y="0"/>
              </a:cxn>
            </a:cxnLst>
            <a:rect l="0" t="0" r="r" b="b"/>
            <a:pathLst>
              <a:path w="759" h="241">
                <a:moveTo>
                  <a:pt x="71" y="0"/>
                </a:moveTo>
                <a:lnTo>
                  <a:pt x="64" y="7"/>
                </a:lnTo>
                <a:lnTo>
                  <a:pt x="50" y="21"/>
                </a:lnTo>
                <a:lnTo>
                  <a:pt x="28" y="43"/>
                </a:lnTo>
                <a:lnTo>
                  <a:pt x="7" y="78"/>
                </a:lnTo>
                <a:lnTo>
                  <a:pt x="0" y="113"/>
                </a:lnTo>
                <a:lnTo>
                  <a:pt x="0" y="149"/>
                </a:lnTo>
                <a:lnTo>
                  <a:pt x="21" y="191"/>
                </a:lnTo>
                <a:lnTo>
                  <a:pt x="42" y="213"/>
                </a:lnTo>
                <a:lnTo>
                  <a:pt x="71" y="241"/>
                </a:lnTo>
                <a:lnTo>
                  <a:pt x="688" y="241"/>
                </a:lnTo>
                <a:lnTo>
                  <a:pt x="695" y="234"/>
                </a:lnTo>
                <a:lnTo>
                  <a:pt x="716" y="220"/>
                </a:lnTo>
                <a:lnTo>
                  <a:pt x="730" y="191"/>
                </a:lnTo>
                <a:lnTo>
                  <a:pt x="751" y="163"/>
                </a:lnTo>
                <a:lnTo>
                  <a:pt x="759" y="128"/>
                </a:lnTo>
                <a:lnTo>
                  <a:pt x="759" y="85"/>
                </a:lnTo>
                <a:lnTo>
                  <a:pt x="737" y="50"/>
                </a:lnTo>
                <a:lnTo>
                  <a:pt x="716" y="28"/>
                </a:lnTo>
                <a:lnTo>
                  <a:pt x="688" y="0"/>
                </a:lnTo>
                <a:lnTo>
                  <a:pt x="71" y="0"/>
                </a:lnTo>
                <a:close/>
              </a:path>
            </a:pathLst>
          </a:custGeom>
          <a:solidFill>
            <a:srgbClr val="FFFFCC"/>
          </a:solidFill>
          <a:ln w="0">
            <a:solidFill>
              <a:srgbClr val="990033"/>
            </a:solidFill>
            <a:prstDash val="solid"/>
            <a:round/>
          </a:ln>
        </p:spPr>
        <p:txBody>
          <a:bodyPr/>
          <a:lstStyle/>
          <a:p>
            <a:endParaRPr lang="en-US"/>
          </a:p>
        </p:txBody>
      </p:sp>
      <p:sp>
        <p:nvSpPr>
          <p:cNvPr id="421905" name="Rectangle 17"/>
          <p:cNvSpPr>
            <a:spLocks noChangeArrowheads="1"/>
          </p:cNvSpPr>
          <p:nvPr/>
        </p:nvSpPr>
        <p:spPr bwMode="auto">
          <a:xfrm>
            <a:off x="3200400" y="5241925"/>
            <a:ext cx="990600" cy="168275"/>
          </a:xfrm>
          <a:prstGeom prst="rect">
            <a:avLst/>
          </a:prstGeom>
          <a:noFill/>
          <a:ln w="9525">
            <a:noFill/>
            <a:miter lim="800000"/>
          </a:ln>
        </p:spPr>
        <p:txBody>
          <a:bodyPr lIns="0" tIns="0" rIns="0" bIns="0">
            <a:spAutoFit/>
          </a:bodyPr>
          <a:lstStyle/>
          <a:p>
            <a:r>
              <a:rPr lang="en-US" sz="1100">
                <a:solidFill>
                  <a:srgbClr val="000000"/>
                </a:solidFill>
              </a:rPr>
              <a:t>Deliver Order</a:t>
            </a:r>
            <a:endParaRPr lang="en-US"/>
          </a:p>
        </p:txBody>
      </p:sp>
      <p:sp>
        <p:nvSpPr>
          <p:cNvPr id="421906" name="Oval 18"/>
          <p:cNvSpPr>
            <a:spLocks noChangeArrowheads="1"/>
          </p:cNvSpPr>
          <p:nvPr/>
        </p:nvSpPr>
        <p:spPr bwMode="auto">
          <a:xfrm>
            <a:off x="3508375" y="5781675"/>
            <a:ext cx="303213" cy="303213"/>
          </a:xfrm>
          <a:prstGeom prst="ellipse">
            <a:avLst/>
          </a:prstGeom>
          <a:noFill/>
          <a:ln w="0">
            <a:solidFill>
              <a:schemeClr val="tx1"/>
            </a:solidFill>
            <a:round/>
          </a:ln>
        </p:spPr>
        <p:txBody>
          <a:bodyPr/>
          <a:lstStyle/>
          <a:p>
            <a:endParaRPr lang="en-US"/>
          </a:p>
        </p:txBody>
      </p:sp>
      <p:sp>
        <p:nvSpPr>
          <p:cNvPr id="421907" name="Oval 19"/>
          <p:cNvSpPr>
            <a:spLocks noChangeArrowheads="1"/>
          </p:cNvSpPr>
          <p:nvPr/>
        </p:nvSpPr>
        <p:spPr bwMode="auto">
          <a:xfrm>
            <a:off x="3552825" y="5826125"/>
            <a:ext cx="225425" cy="225425"/>
          </a:xfrm>
          <a:prstGeom prst="ellipse">
            <a:avLst/>
          </a:prstGeom>
          <a:solidFill>
            <a:schemeClr val="folHlink"/>
          </a:solidFill>
          <a:ln w="0">
            <a:solidFill>
              <a:schemeClr val="tx1"/>
            </a:solidFill>
            <a:round/>
          </a:ln>
        </p:spPr>
        <p:txBody>
          <a:bodyPr/>
          <a:lstStyle/>
          <a:p>
            <a:endParaRPr lang="en-US"/>
          </a:p>
        </p:txBody>
      </p:sp>
      <p:sp>
        <p:nvSpPr>
          <p:cNvPr id="421908" name="Line 20"/>
          <p:cNvSpPr>
            <a:spLocks noChangeShapeType="1"/>
          </p:cNvSpPr>
          <p:nvPr/>
        </p:nvSpPr>
        <p:spPr bwMode="auto">
          <a:xfrm>
            <a:off x="6400800" y="1066800"/>
            <a:ext cx="0" cy="5046663"/>
          </a:xfrm>
          <a:prstGeom prst="line">
            <a:avLst/>
          </a:prstGeom>
          <a:noFill/>
          <a:ln w="0">
            <a:solidFill>
              <a:schemeClr val="tx1"/>
            </a:solidFill>
            <a:round/>
          </a:ln>
        </p:spPr>
        <p:txBody>
          <a:bodyPr/>
          <a:lstStyle/>
          <a:p>
            <a:endParaRPr lang="en-US"/>
          </a:p>
        </p:txBody>
      </p:sp>
      <p:sp>
        <p:nvSpPr>
          <p:cNvPr id="421909" name="Freeform 21"/>
          <p:cNvSpPr/>
          <p:nvPr/>
        </p:nvSpPr>
        <p:spPr bwMode="auto">
          <a:xfrm>
            <a:off x="4903788" y="3735388"/>
            <a:ext cx="1203325" cy="382587"/>
          </a:xfrm>
          <a:custGeom>
            <a:avLst/>
            <a:gdLst/>
            <a:ahLst/>
            <a:cxnLst>
              <a:cxn ang="0">
                <a:pos x="71" y="0"/>
              </a:cxn>
              <a:cxn ang="0">
                <a:pos x="63" y="7"/>
              </a:cxn>
              <a:cxn ang="0">
                <a:pos x="49" y="21"/>
              </a:cxn>
              <a:cxn ang="0">
                <a:pos x="28" y="43"/>
              </a:cxn>
              <a:cxn ang="0">
                <a:pos x="14" y="78"/>
              </a:cxn>
              <a:cxn ang="0">
                <a:pos x="0" y="113"/>
              </a:cxn>
              <a:cxn ang="0">
                <a:pos x="7" y="149"/>
              </a:cxn>
              <a:cxn ang="0">
                <a:pos x="21" y="191"/>
              </a:cxn>
              <a:cxn ang="0">
                <a:pos x="42" y="213"/>
              </a:cxn>
              <a:cxn ang="0">
                <a:pos x="71" y="241"/>
              </a:cxn>
              <a:cxn ang="0">
                <a:pos x="687" y="241"/>
              </a:cxn>
              <a:cxn ang="0">
                <a:pos x="694" y="234"/>
              </a:cxn>
              <a:cxn ang="0">
                <a:pos x="716" y="220"/>
              </a:cxn>
              <a:cxn ang="0">
                <a:pos x="730" y="191"/>
              </a:cxn>
              <a:cxn ang="0">
                <a:pos x="751" y="163"/>
              </a:cxn>
              <a:cxn ang="0">
                <a:pos x="758" y="128"/>
              </a:cxn>
              <a:cxn ang="0">
                <a:pos x="758" y="85"/>
              </a:cxn>
              <a:cxn ang="0">
                <a:pos x="737" y="43"/>
              </a:cxn>
              <a:cxn ang="0">
                <a:pos x="716" y="28"/>
              </a:cxn>
              <a:cxn ang="0">
                <a:pos x="687" y="0"/>
              </a:cxn>
              <a:cxn ang="0">
                <a:pos x="71" y="0"/>
              </a:cxn>
            </a:cxnLst>
            <a:rect l="0" t="0" r="r" b="b"/>
            <a:pathLst>
              <a:path w="758" h="241">
                <a:moveTo>
                  <a:pt x="71" y="0"/>
                </a:moveTo>
                <a:lnTo>
                  <a:pt x="63" y="7"/>
                </a:lnTo>
                <a:lnTo>
                  <a:pt x="49" y="21"/>
                </a:lnTo>
                <a:lnTo>
                  <a:pt x="28" y="43"/>
                </a:lnTo>
                <a:lnTo>
                  <a:pt x="14" y="78"/>
                </a:lnTo>
                <a:lnTo>
                  <a:pt x="0" y="113"/>
                </a:lnTo>
                <a:lnTo>
                  <a:pt x="7" y="149"/>
                </a:lnTo>
                <a:lnTo>
                  <a:pt x="21" y="191"/>
                </a:lnTo>
                <a:lnTo>
                  <a:pt x="42" y="213"/>
                </a:lnTo>
                <a:lnTo>
                  <a:pt x="71" y="241"/>
                </a:lnTo>
                <a:lnTo>
                  <a:pt x="687" y="241"/>
                </a:lnTo>
                <a:lnTo>
                  <a:pt x="694" y="234"/>
                </a:lnTo>
                <a:lnTo>
                  <a:pt x="716" y="220"/>
                </a:lnTo>
                <a:lnTo>
                  <a:pt x="730" y="191"/>
                </a:lnTo>
                <a:lnTo>
                  <a:pt x="751" y="163"/>
                </a:lnTo>
                <a:lnTo>
                  <a:pt x="758" y="128"/>
                </a:lnTo>
                <a:lnTo>
                  <a:pt x="758" y="85"/>
                </a:lnTo>
                <a:lnTo>
                  <a:pt x="737" y="43"/>
                </a:lnTo>
                <a:lnTo>
                  <a:pt x="716" y="28"/>
                </a:lnTo>
                <a:lnTo>
                  <a:pt x="687" y="0"/>
                </a:lnTo>
                <a:lnTo>
                  <a:pt x="71" y="0"/>
                </a:lnTo>
                <a:close/>
              </a:path>
            </a:pathLst>
          </a:custGeom>
          <a:solidFill>
            <a:srgbClr val="FFFFCC"/>
          </a:solidFill>
          <a:ln w="0">
            <a:solidFill>
              <a:srgbClr val="990033"/>
            </a:solidFill>
            <a:prstDash val="solid"/>
            <a:round/>
          </a:ln>
        </p:spPr>
        <p:txBody>
          <a:bodyPr/>
          <a:lstStyle/>
          <a:p>
            <a:endParaRPr lang="en-US"/>
          </a:p>
        </p:txBody>
      </p:sp>
      <p:sp>
        <p:nvSpPr>
          <p:cNvPr id="421910" name="Rectangle 22"/>
          <p:cNvSpPr>
            <a:spLocks noChangeArrowheads="1"/>
          </p:cNvSpPr>
          <p:nvPr/>
        </p:nvSpPr>
        <p:spPr bwMode="auto">
          <a:xfrm>
            <a:off x="5257800" y="3870325"/>
            <a:ext cx="574675" cy="168275"/>
          </a:xfrm>
          <a:prstGeom prst="rect">
            <a:avLst/>
          </a:prstGeom>
          <a:noFill/>
          <a:ln w="9525">
            <a:noFill/>
            <a:miter lim="800000"/>
          </a:ln>
        </p:spPr>
        <p:txBody>
          <a:bodyPr wrap="none" lIns="0" tIns="0" rIns="0" bIns="0">
            <a:spAutoFit/>
          </a:bodyPr>
          <a:lstStyle/>
          <a:p>
            <a:r>
              <a:rPr lang="en-US" sz="1100">
                <a:solidFill>
                  <a:srgbClr val="000000"/>
                </a:solidFill>
              </a:rPr>
              <a:t>Fill Order</a:t>
            </a:r>
            <a:endParaRPr lang="en-US"/>
          </a:p>
        </p:txBody>
      </p:sp>
      <p:sp>
        <p:nvSpPr>
          <p:cNvPr id="421911" name="Rectangle 23"/>
          <p:cNvSpPr>
            <a:spLocks noChangeArrowheads="1"/>
          </p:cNvSpPr>
          <p:nvPr/>
        </p:nvSpPr>
        <p:spPr bwMode="auto">
          <a:xfrm>
            <a:off x="3124200" y="3376613"/>
            <a:ext cx="1081088" cy="66675"/>
          </a:xfrm>
          <a:prstGeom prst="rect">
            <a:avLst/>
          </a:prstGeom>
          <a:solidFill>
            <a:schemeClr val="tx1"/>
          </a:solidFill>
          <a:ln w="0">
            <a:solidFill>
              <a:schemeClr val="tx1"/>
            </a:solidFill>
            <a:miter lim="800000"/>
          </a:ln>
        </p:spPr>
        <p:txBody>
          <a:bodyPr/>
          <a:lstStyle/>
          <a:p>
            <a:endParaRPr lang="en-US"/>
          </a:p>
        </p:txBody>
      </p:sp>
      <p:sp>
        <p:nvSpPr>
          <p:cNvPr id="421912" name="Freeform 24"/>
          <p:cNvSpPr/>
          <p:nvPr/>
        </p:nvSpPr>
        <p:spPr bwMode="auto">
          <a:xfrm>
            <a:off x="3643313" y="3027363"/>
            <a:ext cx="55562" cy="349250"/>
          </a:xfrm>
          <a:custGeom>
            <a:avLst/>
            <a:gdLst/>
            <a:ahLst/>
            <a:cxnLst>
              <a:cxn ang="0">
                <a:pos x="0" y="0"/>
              </a:cxn>
              <a:cxn ang="0">
                <a:pos x="0" y="31"/>
              </a:cxn>
              <a:cxn ang="0">
                <a:pos x="5" y="20"/>
              </a:cxn>
            </a:cxnLst>
            <a:rect l="0" t="0" r="r" b="b"/>
            <a:pathLst>
              <a:path w="5" h="31">
                <a:moveTo>
                  <a:pt x="0" y="0"/>
                </a:moveTo>
                <a:lnTo>
                  <a:pt x="0" y="31"/>
                </a:lnTo>
                <a:lnTo>
                  <a:pt x="5" y="20"/>
                </a:lnTo>
              </a:path>
            </a:pathLst>
          </a:custGeom>
          <a:noFill/>
          <a:ln w="0">
            <a:solidFill>
              <a:schemeClr val="tx1"/>
            </a:solidFill>
            <a:prstDash val="solid"/>
            <a:round/>
          </a:ln>
        </p:spPr>
        <p:txBody>
          <a:bodyPr/>
          <a:lstStyle/>
          <a:p>
            <a:endParaRPr lang="en-US"/>
          </a:p>
        </p:txBody>
      </p:sp>
      <p:sp>
        <p:nvSpPr>
          <p:cNvPr id="421913" name="Line 25"/>
          <p:cNvSpPr>
            <a:spLocks noChangeShapeType="1"/>
          </p:cNvSpPr>
          <p:nvPr/>
        </p:nvSpPr>
        <p:spPr bwMode="auto">
          <a:xfrm flipH="1" flipV="1">
            <a:off x="3586163" y="3252788"/>
            <a:ext cx="57150" cy="123825"/>
          </a:xfrm>
          <a:prstGeom prst="line">
            <a:avLst/>
          </a:prstGeom>
          <a:noFill/>
          <a:ln w="0">
            <a:solidFill>
              <a:schemeClr val="tx1"/>
            </a:solidFill>
            <a:round/>
          </a:ln>
        </p:spPr>
        <p:txBody>
          <a:bodyPr/>
          <a:lstStyle/>
          <a:p>
            <a:endParaRPr lang="en-US"/>
          </a:p>
        </p:txBody>
      </p:sp>
      <p:sp>
        <p:nvSpPr>
          <p:cNvPr id="421914" name="Freeform 26"/>
          <p:cNvSpPr/>
          <p:nvPr/>
        </p:nvSpPr>
        <p:spPr bwMode="auto">
          <a:xfrm>
            <a:off x="3676650" y="3443288"/>
            <a:ext cx="66675" cy="460375"/>
          </a:xfrm>
          <a:custGeom>
            <a:avLst/>
            <a:gdLst/>
            <a:ahLst/>
            <a:cxnLst>
              <a:cxn ang="0">
                <a:pos x="0" y="0"/>
              </a:cxn>
              <a:cxn ang="0">
                <a:pos x="1" y="41"/>
              </a:cxn>
              <a:cxn ang="0">
                <a:pos x="6" y="29"/>
              </a:cxn>
            </a:cxnLst>
            <a:rect l="0" t="0" r="r" b="b"/>
            <a:pathLst>
              <a:path w="6" h="41">
                <a:moveTo>
                  <a:pt x="0" y="0"/>
                </a:moveTo>
                <a:lnTo>
                  <a:pt x="1" y="41"/>
                </a:lnTo>
                <a:lnTo>
                  <a:pt x="6" y="29"/>
                </a:lnTo>
              </a:path>
            </a:pathLst>
          </a:custGeom>
          <a:noFill/>
          <a:ln w="0">
            <a:solidFill>
              <a:schemeClr val="tx1"/>
            </a:solidFill>
            <a:prstDash val="solid"/>
            <a:round/>
          </a:ln>
        </p:spPr>
        <p:txBody>
          <a:bodyPr/>
          <a:lstStyle/>
          <a:p>
            <a:endParaRPr lang="en-US"/>
          </a:p>
        </p:txBody>
      </p:sp>
      <p:sp>
        <p:nvSpPr>
          <p:cNvPr id="421915" name="Line 27"/>
          <p:cNvSpPr>
            <a:spLocks noChangeShapeType="1"/>
          </p:cNvSpPr>
          <p:nvPr/>
        </p:nvSpPr>
        <p:spPr bwMode="auto">
          <a:xfrm flipH="1" flipV="1">
            <a:off x="3632200" y="3768725"/>
            <a:ext cx="55563" cy="134938"/>
          </a:xfrm>
          <a:prstGeom prst="line">
            <a:avLst/>
          </a:prstGeom>
          <a:noFill/>
          <a:ln w="0">
            <a:solidFill>
              <a:schemeClr val="tx1"/>
            </a:solidFill>
            <a:round/>
          </a:ln>
        </p:spPr>
        <p:txBody>
          <a:bodyPr/>
          <a:lstStyle/>
          <a:p>
            <a:endParaRPr lang="en-US"/>
          </a:p>
        </p:txBody>
      </p:sp>
      <p:sp>
        <p:nvSpPr>
          <p:cNvPr id="421916" name="Freeform 28"/>
          <p:cNvSpPr/>
          <p:nvPr/>
        </p:nvSpPr>
        <p:spPr bwMode="auto">
          <a:xfrm>
            <a:off x="4205288" y="3443288"/>
            <a:ext cx="798512" cy="292100"/>
          </a:xfrm>
          <a:custGeom>
            <a:avLst/>
            <a:gdLst/>
            <a:ahLst/>
            <a:cxnLst>
              <a:cxn ang="0">
                <a:pos x="0" y="0"/>
              </a:cxn>
              <a:cxn ang="0">
                <a:pos x="71" y="26"/>
              </a:cxn>
              <a:cxn ang="0">
                <a:pos x="62" y="18"/>
              </a:cxn>
            </a:cxnLst>
            <a:rect l="0" t="0" r="r" b="b"/>
            <a:pathLst>
              <a:path w="71" h="26">
                <a:moveTo>
                  <a:pt x="0" y="0"/>
                </a:moveTo>
                <a:lnTo>
                  <a:pt x="71" y="26"/>
                </a:lnTo>
                <a:lnTo>
                  <a:pt x="62" y="18"/>
                </a:lnTo>
              </a:path>
            </a:pathLst>
          </a:custGeom>
          <a:noFill/>
          <a:ln w="0">
            <a:solidFill>
              <a:schemeClr val="tx1"/>
            </a:solidFill>
            <a:prstDash val="solid"/>
            <a:round/>
          </a:ln>
        </p:spPr>
        <p:txBody>
          <a:bodyPr/>
          <a:lstStyle/>
          <a:p>
            <a:endParaRPr lang="en-US"/>
          </a:p>
        </p:txBody>
      </p:sp>
      <p:sp>
        <p:nvSpPr>
          <p:cNvPr id="421917" name="Line 29"/>
          <p:cNvSpPr>
            <a:spLocks noChangeShapeType="1"/>
          </p:cNvSpPr>
          <p:nvPr/>
        </p:nvSpPr>
        <p:spPr bwMode="auto">
          <a:xfrm flipH="1">
            <a:off x="4857750" y="3735388"/>
            <a:ext cx="146050" cy="11112"/>
          </a:xfrm>
          <a:prstGeom prst="line">
            <a:avLst/>
          </a:prstGeom>
          <a:noFill/>
          <a:ln w="0">
            <a:solidFill>
              <a:schemeClr val="tx1"/>
            </a:solidFill>
            <a:round/>
          </a:ln>
        </p:spPr>
        <p:txBody>
          <a:bodyPr/>
          <a:lstStyle/>
          <a:p>
            <a:endParaRPr lang="en-US"/>
          </a:p>
        </p:txBody>
      </p:sp>
      <p:sp>
        <p:nvSpPr>
          <p:cNvPr id="421918" name="Rectangle 30"/>
          <p:cNvSpPr>
            <a:spLocks noChangeArrowheads="1"/>
          </p:cNvSpPr>
          <p:nvPr/>
        </p:nvSpPr>
        <p:spPr bwMode="auto">
          <a:xfrm>
            <a:off x="3113088" y="4702175"/>
            <a:ext cx="1081087" cy="55563"/>
          </a:xfrm>
          <a:prstGeom prst="rect">
            <a:avLst/>
          </a:prstGeom>
          <a:solidFill>
            <a:schemeClr val="tx1"/>
          </a:solidFill>
          <a:ln w="0">
            <a:solidFill>
              <a:schemeClr val="tx1"/>
            </a:solidFill>
            <a:miter lim="800000"/>
          </a:ln>
        </p:spPr>
        <p:txBody>
          <a:bodyPr/>
          <a:lstStyle/>
          <a:p>
            <a:endParaRPr lang="en-US"/>
          </a:p>
        </p:txBody>
      </p:sp>
      <p:sp>
        <p:nvSpPr>
          <p:cNvPr id="421919" name="Freeform 31"/>
          <p:cNvSpPr/>
          <p:nvPr/>
        </p:nvSpPr>
        <p:spPr bwMode="auto">
          <a:xfrm>
            <a:off x="3676650" y="4297363"/>
            <a:ext cx="55563" cy="404812"/>
          </a:xfrm>
          <a:custGeom>
            <a:avLst/>
            <a:gdLst/>
            <a:ahLst/>
            <a:cxnLst>
              <a:cxn ang="0">
                <a:pos x="0" y="0"/>
              </a:cxn>
              <a:cxn ang="0">
                <a:pos x="0" y="36"/>
              </a:cxn>
              <a:cxn ang="0">
                <a:pos x="5" y="24"/>
              </a:cxn>
            </a:cxnLst>
            <a:rect l="0" t="0" r="r" b="b"/>
            <a:pathLst>
              <a:path w="5" h="36">
                <a:moveTo>
                  <a:pt x="0" y="0"/>
                </a:moveTo>
                <a:lnTo>
                  <a:pt x="0" y="36"/>
                </a:lnTo>
                <a:lnTo>
                  <a:pt x="5" y="24"/>
                </a:lnTo>
              </a:path>
            </a:pathLst>
          </a:custGeom>
          <a:noFill/>
          <a:ln w="0">
            <a:solidFill>
              <a:schemeClr val="tx1"/>
            </a:solidFill>
            <a:prstDash val="solid"/>
            <a:round/>
          </a:ln>
        </p:spPr>
        <p:txBody>
          <a:bodyPr/>
          <a:lstStyle/>
          <a:p>
            <a:endParaRPr lang="en-US"/>
          </a:p>
        </p:txBody>
      </p:sp>
      <p:sp>
        <p:nvSpPr>
          <p:cNvPr id="421920" name="Line 32"/>
          <p:cNvSpPr>
            <a:spLocks noChangeShapeType="1"/>
          </p:cNvSpPr>
          <p:nvPr/>
        </p:nvSpPr>
        <p:spPr bwMode="auto">
          <a:xfrm flipH="1" flipV="1">
            <a:off x="3619500" y="4567238"/>
            <a:ext cx="57150" cy="134937"/>
          </a:xfrm>
          <a:prstGeom prst="line">
            <a:avLst/>
          </a:prstGeom>
          <a:noFill/>
          <a:ln w="0">
            <a:solidFill>
              <a:schemeClr val="tx1"/>
            </a:solidFill>
            <a:round/>
          </a:ln>
        </p:spPr>
        <p:txBody>
          <a:bodyPr/>
          <a:lstStyle/>
          <a:p>
            <a:endParaRPr lang="en-US"/>
          </a:p>
        </p:txBody>
      </p:sp>
      <p:sp>
        <p:nvSpPr>
          <p:cNvPr id="421921" name="Freeform 33"/>
          <p:cNvSpPr/>
          <p:nvPr/>
        </p:nvSpPr>
        <p:spPr bwMode="auto">
          <a:xfrm>
            <a:off x="4194175" y="4129088"/>
            <a:ext cx="855663" cy="573087"/>
          </a:xfrm>
          <a:custGeom>
            <a:avLst/>
            <a:gdLst/>
            <a:ahLst/>
            <a:cxnLst>
              <a:cxn ang="0">
                <a:pos x="76" y="0"/>
              </a:cxn>
              <a:cxn ang="0">
                <a:pos x="0" y="32"/>
              </a:cxn>
              <a:cxn ang="0">
                <a:pos x="0" y="51"/>
              </a:cxn>
              <a:cxn ang="0">
                <a:pos x="4" y="39"/>
              </a:cxn>
            </a:cxnLst>
            <a:rect l="0" t="0" r="r" b="b"/>
            <a:pathLst>
              <a:path w="76" h="51">
                <a:moveTo>
                  <a:pt x="76" y="0"/>
                </a:moveTo>
                <a:lnTo>
                  <a:pt x="0" y="32"/>
                </a:lnTo>
                <a:lnTo>
                  <a:pt x="0" y="51"/>
                </a:lnTo>
                <a:lnTo>
                  <a:pt x="4" y="39"/>
                </a:lnTo>
              </a:path>
            </a:pathLst>
          </a:custGeom>
          <a:noFill/>
          <a:ln w="0">
            <a:solidFill>
              <a:schemeClr val="tx1"/>
            </a:solidFill>
            <a:prstDash val="solid"/>
            <a:round/>
          </a:ln>
        </p:spPr>
        <p:txBody>
          <a:bodyPr/>
          <a:lstStyle/>
          <a:p>
            <a:endParaRPr lang="en-US"/>
          </a:p>
        </p:txBody>
      </p:sp>
      <p:sp>
        <p:nvSpPr>
          <p:cNvPr id="421922" name="Line 34"/>
          <p:cNvSpPr>
            <a:spLocks noChangeShapeType="1"/>
          </p:cNvSpPr>
          <p:nvPr/>
        </p:nvSpPr>
        <p:spPr bwMode="auto">
          <a:xfrm flipH="1" flipV="1">
            <a:off x="4138613" y="4567238"/>
            <a:ext cx="55562" cy="134937"/>
          </a:xfrm>
          <a:prstGeom prst="line">
            <a:avLst/>
          </a:prstGeom>
          <a:noFill/>
          <a:ln w="0">
            <a:solidFill>
              <a:schemeClr val="tx1"/>
            </a:solidFill>
            <a:round/>
          </a:ln>
        </p:spPr>
        <p:txBody>
          <a:bodyPr/>
          <a:lstStyle/>
          <a:p>
            <a:endParaRPr lang="en-US"/>
          </a:p>
        </p:txBody>
      </p:sp>
      <p:sp>
        <p:nvSpPr>
          <p:cNvPr id="421923" name="Freeform 35"/>
          <p:cNvSpPr/>
          <p:nvPr/>
        </p:nvSpPr>
        <p:spPr bwMode="auto">
          <a:xfrm>
            <a:off x="3654425" y="4757738"/>
            <a:ext cx="55563" cy="360362"/>
          </a:xfrm>
          <a:custGeom>
            <a:avLst/>
            <a:gdLst/>
            <a:ahLst/>
            <a:cxnLst>
              <a:cxn ang="0">
                <a:pos x="0" y="0"/>
              </a:cxn>
              <a:cxn ang="0">
                <a:pos x="0" y="32"/>
              </a:cxn>
              <a:cxn ang="0">
                <a:pos x="5" y="21"/>
              </a:cxn>
            </a:cxnLst>
            <a:rect l="0" t="0" r="r" b="b"/>
            <a:pathLst>
              <a:path w="5" h="32">
                <a:moveTo>
                  <a:pt x="0" y="0"/>
                </a:moveTo>
                <a:lnTo>
                  <a:pt x="0" y="32"/>
                </a:lnTo>
                <a:lnTo>
                  <a:pt x="5" y="21"/>
                </a:lnTo>
              </a:path>
            </a:pathLst>
          </a:custGeom>
          <a:noFill/>
          <a:ln w="0">
            <a:solidFill>
              <a:schemeClr val="tx1"/>
            </a:solidFill>
            <a:prstDash val="solid"/>
            <a:round/>
          </a:ln>
        </p:spPr>
        <p:txBody>
          <a:bodyPr/>
          <a:lstStyle/>
          <a:p>
            <a:endParaRPr lang="en-US"/>
          </a:p>
        </p:txBody>
      </p:sp>
      <p:sp>
        <p:nvSpPr>
          <p:cNvPr id="421924" name="Line 36"/>
          <p:cNvSpPr>
            <a:spLocks noChangeShapeType="1"/>
          </p:cNvSpPr>
          <p:nvPr/>
        </p:nvSpPr>
        <p:spPr bwMode="auto">
          <a:xfrm flipH="1" flipV="1">
            <a:off x="3597275" y="4994275"/>
            <a:ext cx="57150" cy="123825"/>
          </a:xfrm>
          <a:prstGeom prst="line">
            <a:avLst/>
          </a:prstGeom>
          <a:noFill/>
          <a:ln w="0">
            <a:solidFill>
              <a:schemeClr val="tx1"/>
            </a:solidFill>
            <a:round/>
          </a:ln>
        </p:spPr>
        <p:txBody>
          <a:bodyPr/>
          <a:lstStyle/>
          <a:p>
            <a:endParaRPr lang="en-US"/>
          </a:p>
        </p:txBody>
      </p:sp>
      <p:sp>
        <p:nvSpPr>
          <p:cNvPr id="421925" name="Freeform 37"/>
          <p:cNvSpPr/>
          <p:nvPr/>
        </p:nvSpPr>
        <p:spPr bwMode="auto">
          <a:xfrm>
            <a:off x="3665538" y="5511800"/>
            <a:ext cx="44450" cy="269875"/>
          </a:xfrm>
          <a:custGeom>
            <a:avLst/>
            <a:gdLst/>
            <a:ahLst/>
            <a:cxnLst>
              <a:cxn ang="0">
                <a:pos x="0" y="0"/>
              </a:cxn>
              <a:cxn ang="0">
                <a:pos x="0" y="24"/>
              </a:cxn>
              <a:cxn ang="0">
                <a:pos x="4" y="13"/>
              </a:cxn>
            </a:cxnLst>
            <a:rect l="0" t="0" r="r" b="b"/>
            <a:pathLst>
              <a:path w="4" h="24">
                <a:moveTo>
                  <a:pt x="0" y="0"/>
                </a:moveTo>
                <a:lnTo>
                  <a:pt x="0" y="24"/>
                </a:lnTo>
                <a:lnTo>
                  <a:pt x="4" y="13"/>
                </a:lnTo>
              </a:path>
            </a:pathLst>
          </a:custGeom>
          <a:noFill/>
          <a:ln w="0">
            <a:solidFill>
              <a:schemeClr val="tx1"/>
            </a:solidFill>
            <a:prstDash val="solid"/>
            <a:round/>
          </a:ln>
        </p:spPr>
        <p:txBody>
          <a:bodyPr/>
          <a:lstStyle/>
          <a:p>
            <a:endParaRPr lang="en-US"/>
          </a:p>
        </p:txBody>
      </p:sp>
      <p:sp>
        <p:nvSpPr>
          <p:cNvPr id="421926" name="Line 38"/>
          <p:cNvSpPr>
            <a:spLocks noChangeShapeType="1"/>
          </p:cNvSpPr>
          <p:nvPr/>
        </p:nvSpPr>
        <p:spPr bwMode="auto">
          <a:xfrm flipH="1" flipV="1">
            <a:off x="3608388" y="5657850"/>
            <a:ext cx="57150" cy="123825"/>
          </a:xfrm>
          <a:prstGeom prst="line">
            <a:avLst/>
          </a:prstGeom>
          <a:noFill/>
          <a:ln w="0">
            <a:solidFill>
              <a:schemeClr val="tx1"/>
            </a:solidFill>
            <a:round/>
          </a:ln>
        </p:spPr>
        <p:txBody>
          <a:bodyPr/>
          <a:lstStyle/>
          <a:p>
            <a:endParaRPr lang="en-US"/>
          </a:p>
        </p:txBody>
      </p:sp>
      <p:sp>
        <p:nvSpPr>
          <p:cNvPr id="421927" name="Rectangle 39"/>
          <p:cNvSpPr>
            <a:spLocks noChangeArrowheads="1"/>
          </p:cNvSpPr>
          <p:nvPr/>
        </p:nvSpPr>
        <p:spPr bwMode="auto">
          <a:xfrm>
            <a:off x="2741613" y="1049338"/>
            <a:ext cx="3659187" cy="292100"/>
          </a:xfrm>
          <a:prstGeom prst="rect">
            <a:avLst/>
          </a:prstGeom>
          <a:solidFill>
            <a:srgbClr val="DDDDDD"/>
          </a:solidFill>
          <a:ln w="9525">
            <a:noFill/>
            <a:miter lim="800000"/>
          </a:ln>
        </p:spPr>
        <p:txBody>
          <a:bodyPr/>
          <a:lstStyle/>
          <a:p>
            <a:endParaRPr lang="en-US"/>
          </a:p>
        </p:txBody>
      </p:sp>
      <p:sp>
        <p:nvSpPr>
          <p:cNvPr id="421928" name="Rectangle 40"/>
          <p:cNvSpPr>
            <a:spLocks noChangeArrowheads="1"/>
          </p:cNvSpPr>
          <p:nvPr/>
        </p:nvSpPr>
        <p:spPr bwMode="auto">
          <a:xfrm>
            <a:off x="5029200" y="1066800"/>
            <a:ext cx="1030288" cy="244475"/>
          </a:xfrm>
          <a:prstGeom prst="rect">
            <a:avLst/>
          </a:prstGeom>
          <a:noFill/>
          <a:ln w="9525">
            <a:noFill/>
            <a:miter lim="800000"/>
          </a:ln>
        </p:spPr>
        <p:txBody>
          <a:bodyPr wrap="none" lIns="0" tIns="0" rIns="0" bIns="0">
            <a:spAutoFit/>
          </a:bodyPr>
          <a:lstStyle/>
          <a:p>
            <a:r>
              <a:rPr lang="en-US" sz="1600" b="1" dirty="0">
                <a:solidFill>
                  <a:schemeClr val="accent2"/>
                </a:solidFill>
              </a:rPr>
              <a:t>Fulfillment</a:t>
            </a:r>
            <a:endParaRPr lang="en-US" sz="1600" dirty="0">
              <a:solidFill>
                <a:schemeClr val="accent2"/>
              </a:solidFill>
            </a:endParaRPr>
          </a:p>
        </p:txBody>
      </p:sp>
      <p:sp>
        <p:nvSpPr>
          <p:cNvPr id="421929" name="Rectangle 41"/>
          <p:cNvSpPr>
            <a:spLocks noChangeArrowheads="1"/>
          </p:cNvSpPr>
          <p:nvPr/>
        </p:nvSpPr>
        <p:spPr bwMode="auto">
          <a:xfrm>
            <a:off x="2741613" y="1049338"/>
            <a:ext cx="1868487" cy="292100"/>
          </a:xfrm>
          <a:prstGeom prst="rect">
            <a:avLst/>
          </a:prstGeom>
          <a:solidFill>
            <a:srgbClr val="DDDDDD"/>
          </a:solidFill>
          <a:ln w="9525">
            <a:noFill/>
            <a:miter lim="800000"/>
          </a:ln>
        </p:spPr>
        <p:txBody>
          <a:bodyPr/>
          <a:lstStyle/>
          <a:p>
            <a:endParaRPr lang="en-US"/>
          </a:p>
        </p:txBody>
      </p:sp>
      <p:sp>
        <p:nvSpPr>
          <p:cNvPr id="421930" name="Rectangle 42"/>
          <p:cNvSpPr>
            <a:spLocks noChangeArrowheads="1"/>
          </p:cNvSpPr>
          <p:nvPr/>
        </p:nvSpPr>
        <p:spPr bwMode="auto">
          <a:xfrm>
            <a:off x="3352800" y="1066800"/>
            <a:ext cx="530225" cy="244475"/>
          </a:xfrm>
          <a:prstGeom prst="rect">
            <a:avLst/>
          </a:prstGeom>
          <a:noFill/>
          <a:ln w="9525">
            <a:noFill/>
            <a:miter lim="800000"/>
          </a:ln>
        </p:spPr>
        <p:txBody>
          <a:bodyPr wrap="none" lIns="0" tIns="0" rIns="0" bIns="0">
            <a:spAutoFit/>
          </a:bodyPr>
          <a:lstStyle/>
          <a:p>
            <a:r>
              <a:rPr lang="en-US" sz="1600" b="1" dirty="0">
                <a:solidFill>
                  <a:schemeClr val="accent2"/>
                </a:solidFill>
              </a:rPr>
              <a:t>Sales</a:t>
            </a:r>
            <a:endParaRPr lang="en-US" sz="1600" dirty="0">
              <a:solidFill>
                <a:schemeClr val="accent2"/>
              </a:solidFill>
            </a:endParaRPr>
          </a:p>
        </p:txBody>
      </p:sp>
      <p:sp>
        <p:nvSpPr>
          <p:cNvPr id="421931" name="Line 43"/>
          <p:cNvSpPr>
            <a:spLocks noChangeShapeType="1"/>
          </p:cNvSpPr>
          <p:nvPr/>
        </p:nvSpPr>
        <p:spPr bwMode="auto">
          <a:xfrm>
            <a:off x="2743200" y="1066800"/>
            <a:ext cx="0" cy="5046663"/>
          </a:xfrm>
          <a:prstGeom prst="line">
            <a:avLst/>
          </a:prstGeom>
          <a:noFill/>
          <a:ln w="0">
            <a:solidFill>
              <a:schemeClr val="tx1"/>
            </a:solidFill>
            <a:round/>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%courseware%/2.labs/Activity Diagram</a:t>
            </a:r>
            <a:endParaRPr lang="en-US" dirty="0" smtClean="0"/>
          </a:p>
          <a:p>
            <a:r>
              <a:rPr lang="en-US" dirty="0" smtClean="0"/>
              <a:t>Read </a:t>
            </a:r>
            <a:r>
              <a:rPr lang="en-US" u="sng" dirty="0" smtClean="0"/>
              <a:t>Buy Item Use Case,</a:t>
            </a:r>
            <a:r>
              <a:rPr lang="en-US" dirty="0" smtClean="0"/>
              <a:t> then create one activity diagram to illustrate the workflow of this use case.</a:t>
            </a:r>
            <a:endParaRPr lang="en-US" u="sng" dirty="0" smtClean="0"/>
          </a:p>
        </p:txBody>
      </p:sp>
      <p:sp>
        <p:nvSpPr>
          <p:cNvPr id="4" name="Slide Number Placeholder 3"/>
          <p:cNvSpPr>
            <a:spLocks noGrp="1"/>
          </p:cNvSpPr>
          <p:nvPr>
            <p:ph type="sldNum" sz="quarter" idx="12"/>
          </p:nvPr>
        </p:nvSpPr>
        <p:spPr/>
        <p:txBody>
          <a:bodyPr/>
          <a:lstStyle/>
          <a:p>
            <a:fld id="{FFCDBD73-14D2-410B-BFCE-E974F34B237E}" type="slidenum">
              <a:rPr lang="it-IT" smtClean="0"/>
            </a:fld>
            <a:endParaRPr lang="it-IT"/>
          </a:p>
        </p:txBody>
      </p:sp>
      <p:sp>
        <p:nvSpPr>
          <p:cNvPr id="2" name="Title 1"/>
          <p:cNvSpPr>
            <a:spLocks noGrp="1"/>
          </p:cNvSpPr>
          <p:nvPr>
            <p:ph type="title"/>
          </p:nvPr>
        </p:nvSpPr>
        <p:spPr/>
        <p:txBody>
          <a:bodyPr/>
          <a:lstStyle/>
          <a:p>
            <a:r>
              <a:rPr lang="en-US" dirty="0" smtClean="0"/>
              <a:t>Exercise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990600" y="2590800"/>
            <a:ext cx="1185863" cy="2090738"/>
            <a:chOff x="4285" y="1776"/>
            <a:chExt cx="458" cy="933"/>
          </a:xfrm>
        </p:grpSpPr>
        <p:grpSp>
          <p:nvGrpSpPr>
            <p:cNvPr id="3" name="Group 3"/>
            <p:cNvGrpSpPr/>
            <p:nvPr/>
          </p:nvGrpSpPr>
          <p:grpSpPr bwMode="auto">
            <a:xfrm>
              <a:off x="4297" y="1776"/>
              <a:ext cx="432" cy="720"/>
              <a:chOff x="1249" y="2496"/>
              <a:chExt cx="432" cy="720"/>
            </a:xfrm>
          </p:grpSpPr>
          <p:sp>
            <p:nvSpPr>
              <p:cNvPr id="374788" name="Rectangle 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74789" name="Line 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0" name="Line 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1" name="Line 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2" name="Line 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3" name="Line 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4" name="Line 1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5" name="Line 1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6" name="Line 1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7" name="Line 1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8" name="Line 1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799" name="Line 1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800" name="Line 1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801" name="Line 1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802" name="Line 1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803" name="Line 1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804" name="Line 2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4805" name="Line 2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74806" name="Text Box 22"/>
            <p:cNvSpPr txBox="1">
              <a:spLocks noChangeArrowheads="1"/>
            </p:cNvSpPr>
            <p:nvPr/>
          </p:nvSpPr>
          <p:spPr bwMode="auto">
            <a:xfrm>
              <a:off x="4285" y="2532"/>
              <a:ext cx="458" cy="177"/>
            </a:xfrm>
            <a:prstGeom prst="rect">
              <a:avLst/>
            </a:prstGeom>
            <a:noFill/>
            <a:ln w="28575">
              <a:noFill/>
              <a:miter lim="800000"/>
              <a:headEnd type="none" w="sm" len="sm"/>
              <a:tailEnd type="none" w="lg" len="lg"/>
            </a:ln>
            <a:effectLst/>
          </p:spPr>
          <p:txBody>
            <a:bodyPr wrap="none">
              <a:spAutoFit/>
            </a:bodyPr>
            <a:lstStyle/>
            <a:p>
              <a:pPr algn="ctr"/>
              <a:r>
                <a:rPr lang="en-US" sz="2000"/>
                <a:t>Glossary</a:t>
              </a:r>
              <a:endParaRPr lang="en-US" sz="2000"/>
            </a:p>
          </p:txBody>
        </p:sp>
      </p:grpSp>
      <p:sp>
        <p:nvSpPr>
          <p:cNvPr id="374807" name="Rectangle 23"/>
          <p:cNvSpPr>
            <a:spLocks noGrp="1" noChangeArrowheads="1"/>
          </p:cNvSpPr>
          <p:nvPr>
            <p:ph type="title"/>
          </p:nvPr>
        </p:nvSpPr>
        <p:spPr/>
        <p:txBody>
          <a:bodyPr/>
          <a:lstStyle/>
          <a:p>
            <a:r>
              <a:rPr lang="en-US"/>
              <a:t>Glossary</a:t>
            </a:r>
            <a:endParaRPr lang="en-US"/>
          </a:p>
        </p:txBody>
      </p:sp>
      <p:sp>
        <p:nvSpPr>
          <p:cNvPr id="374809" name="Text Box 25"/>
          <p:cNvSpPr txBox="1">
            <a:spLocks noChangeArrowheads="1"/>
          </p:cNvSpPr>
          <p:nvPr/>
        </p:nvSpPr>
        <p:spPr bwMode="auto">
          <a:xfrm>
            <a:off x="3279775" y="764704"/>
            <a:ext cx="5684713" cy="5925981"/>
          </a:xfrm>
          <a:prstGeom prst="rect">
            <a:avLst/>
          </a:prstGeom>
          <a:solidFill>
            <a:srgbClr val="00CCFF"/>
          </a:solidFill>
          <a:ln w="9525">
            <a:solidFill>
              <a:schemeClr val="tx1"/>
            </a:solidFill>
            <a:miter lim="800000"/>
          </a:ln>
          <a:effectLst/>
        </p:spPr>
        <p:txBody>
          <a:bodyPr wrap="square" lIns="107950" tIns="53975" rIns="107950" bIns="53975">
            <a:spAutoFit/>
          </a:bodyPr>
          <a:lstStyle/>
          <a:p>
            <a:pPr algn="ctr">
              <a:spcBef>
                <a:spcPct val="50000"/>
              </a:spcBef>
            </a:pPr>
            <a:r>
              <a:rPr lang="en-US" sz="1600" b="1" dirty="0">
                <a:cs typeface="Times New Roman" panose="02020603050405020304" pitchFamily="18" charset="0"/>
              </a:rPr>
              <a:t>Course Registration System Glossary</a:t>
            </a:r>
            <a:endParaRPr lang="en-US" sz="1600" b="1" dirty="0">
              <a:cs typeface="Times New Roman" panose="02020603050405020304" pitchFamily="18" charset="0"/>
            </a:endParaRPr>
          </a:p>
          <a:p>
            <a:pPr>
              <a:spcBef>
                <a:spcPct val="50000"/>
              </a:spcBef>
            </a:pPr>
            <a:r>
              <a:rPr lang="en-US" sz="1600" b="1" dirty="0">
                <a:cs typeface="Times New Roman" panose="02020603050405020304" pitchFamily="18" charset="0"/>
              </a:rPr>
              <a:t>1.        Introduction</a:t>
            </a:r>
            <a:endParaRPr lang="en-US" sz="1600" b="1" dirty="0">
              <a:cs typeface="Times New Roman" panose="02020603050405020304" pitchFamily="18" charset="0"/>
            </a:endParaRPr>
          </a:p>
          <a:p>
            <a:pPr>
              <a:spcBef>
                <a:spcPct val="50000"/>
              </a:spcBef>
            </a:pPr>
            <a:r>
              <a:rPr lang="en-US" sz="1600" dirty="0">
                <a:cs typeface="Times New Roman" panose="02020603050405020304" pitchFamily="18" charset="0"/>
              </a:rPr>
              <a:t>This document is used to define terminology specific to the problem domain, explaining terms, which may be unfamiliar to the reader of the use-case descriptions or other project documents.  Often, this document can be used as an informal </a:t>
            </a:r>
            <a:r>
              <a:rPr lang="en-US" sz="1600" i="1" dirty="0">
                <a:cs typeface="Times New Roman" panose="02020603050405020304" pitchFamily="18" charset="0"/>
              </a:rPr>
              <a:t>data dictionary</a:t>
            </a:r>
            <a:r>
              <a:rPr lang="en-US" sz="1600" dirty="0">
                <a:cs typeface="Times New Roman" panose="02020603050405020304" pitchFamily="18" charset="0"/>
              </a:rPr>
              <a:t>, capturing data definitions so that use-case descriptions and other project documents can focus on what the system must do with the information.</a:t>
            </a:r>
            <a:endParaRPr lang="en-US" sz="1600" dirty="0">
              <a:cs typeface="Times New Roman" panose="02020603050405020304" pitchFamily="18" charset="0"/>
            </a:endParaRPr>
          </a:p>
          <a:p>
            <a:pPr>
              <a:spcBef>
                <a:spcPct val="50000"/>
              </a:spcBef>
            </a:pPr>
            <a:r>
              <a:rPr lang="en-US" sz="1600" b="1" dirty="0">
                <a:cs typeface="Times New Roman" panose="02020603050405020304" pitchFamily="18" charset="0"/>
              </a:rPr>
              <a:t>2.         Definitions</a:t>
            </a:r>
            <a:endParaRPr lang="en-US" sz="1600" b="1" dirty="0">
              <a:cs typeface="Times New Roman" panose="02020603050405020304" pitchFamily="18" charset="0"/>
            </a:endParaRPr>
          </a:p>
          <a:p>
            <a:pPr>
              <a:spcBef>
                <a:spcPct val="50000"/>
              </a:spcBef>
            </a:pPr>
            <a:r>
              <a:rPr lang="en-US" sz="1600" dirty="0">
                <a:cs typeface="Times New Roman" panose="02020603050405020304" pitchFamily="18" charset="0"/>
              </a:rPr>
              <a:t>The glossary contains the working definitions for the key concepts in the Course Registration System.</a:t>
            </a:r>
            <a:endParaRPr lang="en-US" sz="1600" dirty="0">
              <a:cs typeface="Times New Roman" panose="02020603050405020304" pitchFamily="18" charset="0"/>
            </a:endParaRPr>
          </a:p>
          <a:p>
            <a:pPr>
              <a:spcBef>
                <a:spcPct val="50000"/>
              </a:spcBef>
            </a:pPr>
            <a:r>
              <a:rPr lang="en-US" sz="1600" b="1" dirty="0">
                <a:cs typeface="Times New Roman" panose="02020603050405020304" pitchFamily="18" charset="0"/>
              </a:rPr>
              <a:t>2.1       Course: </a:t>
            </a:r>
            <a:r>
              <a:rPr lang="en-US" sz="1600" dirty="0">
                <a:cs typeface="Times New Roman" panose="02020603050405020304" pitchFamily="18" charset="0"/>
              </a:rPr>
              <a:t>A class offered by the university.</a:t>
            </a:r>
            <a:endParaRPr lang="en-US" sz="1600" dirty="0">
              <a:cs typeface="Times New Roman" panose="02020603050405020304" pitchFamily="18" charset="0"/>
            </a:endParaRPr>
          </a:p>
          <a:p>
            <a:pPr>
              <a:spcBef>
                <a:spcPct val="50000"/>
              </a:spcBef>
            </a:pPr>
            <a:r>
              <a:rPr lang="en-US" sz="1600" b="1" dirty="0">
                <a:cs typeface="Times New Roman" panose="02020603050405020304" pitchFamily="18" charset="0"/>
              </a:rPr>
              <a:t>2.2       Course Offering: </a:t>
            </a:r>
            <a:r>
              <a:rPr lang="en-US" sz="1600" dirty="0">
                <a:cs typeface="Times New Roman" panose="02020603050405020304" pitchFamily="18" charset="0"/>
              </a:rPr>
              <a:t>A specific delivery of the course for a specific   semester – you could run the same course in parallel sessions in the semester. Includes the days of the week and times it is offered.</a:t>
            </a:r>
            <a:endParaRPr lang="en-US" sz="1600" dirty="0">
              <a:cs typeface="Times New Roman" panose="02020603050405020304" pitchFamily="18" charset="0"/>
            </a:endParaRPr>
          </a:p>
          <a:p>
            <a:pPr>
              <a:spcBef>
                <a:spcPct val="50000"/>
              </a:spcBef>
            </a:pPr>
            <a:r>
              <a:rPr lang="en-US" sz="1600" b="1" dirty="0">
                <a:cs typeface="Times New Roman" panose="02020603050405020304" pitchFamily="18" charset="0"/>
              </a:rPr>
              <a:t>2.3      Course Catalog: </a:t>
            </a:r>
            <a:r>
              <a:rPr lang="en-US" sz="1600" dirty="0">
                <a:cs typeface="Times New Roman" panose="02020603050405020304" pitchFamily="18" charset="0"/>
              </a:rPr>
              <a:t>The unabridged catalog of all courses offered by the university.</a:t>
            </a:r>
            <a:endParaRPr lang="en-US" sz="1600" dirty="0">
              <a:cs typeface="Times New Roman" panose="02020603050405020304" pitchFamily="18" charset="0"/>
            </a:endParaRPr>
          </a:p>
          <a:p>
            <a:pPr>
              <a:spcBef>
                <a:spcPct val="50000"/>
              </a:spcBef>
            </a:pPr>
            <a:endParaRPr lang="en-US" sz="1200" dirty="0">
              <a:solidFill>
                <a:schemeClr val="bg2"/>
              </a:solidFill>
            </a:endParaRPr>
          </a:p>
        </p:txBody>
      </p:sp>
      <p:sp>
        <p:nvSpPr>
          <p:cNvPr id="374810" name="Line 26"/>
          <p:cNvSpPr>
            <a:spLocks noChangeShapeType="1"/>
          </p:cNvSpPr>
          <p:nvPr/>
        </p:nvSpPr>
        <p:spPr bwMode="auto">
          <a:xfrm>
            <a:off x="2286000" y="3581400"/>
            <a:ext cx="993775" cy="0"/>
          </a:xfrm>
          <a:prstGeom prst="line">
            <a:avLst/>
          </a:prstGeom>
          <a:noFill/>
          <a:ln w="57150">
            <a:solidFill>
              <a:schemeClr val="hlink"/>
            </a:solidFill>
            <a:round/>
            <a:tailEnd type="triangle" w="med" len="me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ChangeArrowheads="1"/>
          </p:cNvSpPr>
          <p:nvPr>
            <p:ph idx="1"/>
          </p:nvPr>
        </p:nvSpPr>
        <p:spPr>
          <a:xfrm>
            <a:off x="395536" y="1361450"/>
            <a:ext cx="5238750" cy="5043487"/>
          </a:xfrm>
        </p:spPr>
        <p:txBody>
          <a:bodyPr/>
          <a:lstStyle/>
          <a:p>
            <a:r>
              <a:rPr lang="en-GB" dirty="0" smtClean="0"/>
              <a:t>Read </a:t>
            </a:r>
            <a:r>
              <a:rPr lang="en-GB" dirty="0"/>
              <a:t>the Glossary</a:t>
            </a:r>
            <a:r>
              <a:rPr lang="en-US" dirty="0"/>
              <a:t> provided in the Course Registration Requirements </a:t>
            </a:r>
            <a:r>
              <a:rPr lang="en-US" dirty="0" smtClean="0"/>
              <a:t>Document</a:t>
            </a:r>
            <a:endParaRPr lang="en-US" dirty="0" smtClean="0"/>
          </a:p>
          <a:p>
            <a:endParaRPr lang="en-US" dirty="0" smtClean="0"/>
          </a:p>
          <a:p>
            <a:endParaRPr lang="en-US" dirty="0" smtClean="0"/>
          </a:p>
          <a:p>
            <a:pPr>
              <a:buNone/>
            </a:pPr>
            <a:r>
              <a:rPr lang="en-US" sz="1800" dirty="0" smtClean="0">
                <a:solidFill>
                  <a:schemeClr val="accent3"/>
                </a:solidFill>
              </a:rPr>
              <a:t>You can find this example in </a:t>
            </a:r>
            <a:endParaRPr lang="en-US" sz="1800" dirty="0" smtClean="0">
              <a:solidFill>
                <a:schemeClr val="accent3"/>
              </a:solidFill>
            </a:endParaRPr>
          </a:p>
          <a:p>
            <a:pPr>
              <a:buNone/>
            </a:pPr>
            <a:r>
              <a:rPr lang="en-US" sz="1800" dirty="0" smtClean="0">
                <a:solidFill>
                  <a:schemeClr val="accent3"/>
                </a:solidFill>
              </a:rPr>
              <a:t>2.labs\ex_workbook_main.pdf</a:t>
            </a:r>
            <a:endParaRPr lang="en-US" sz="1800" dirty="0">
              <a:solidFill>
                <a:schemeClr val="accent3"/>
              </a:solidFill>
            </a:endParaRPr>
          </a:p>
        </p:txBody>
      </p:sp>
      <p:sp>
        <p:nvSpPr>
          <p:cNvPr id="376834" name="Rectangle 2"/>
          <p:cNvSpPr>
            <a:spLocks noGrp="1" noChangeArrowheads="1"/>
          </p:cNvSpPr>
          <p:nvPr>
            <p:ph type="title"/>
          </p:nvPr>
        </p:nvSpPr>
        <p:spPr/>
        <p:txBody>
          <a:bodyPr/>
          <a:lstStyle/>
          <a:p>
            <a:r>
              <a:rPr lang="en-US"/>
              <a:t>Case Study: Glossary</a:t>
            </a:r>
            <a:endParaRPr lang="en-US"/>
          </a:p>
        </p:txBody>
      </p:sp>
      <p:grpSp>
        <p:nvGrpSpPr>
          <p:cNvPr id="2" name="Group 7"/>
          <p:cNvGrpSpPr/>
          <p:nvPr/>
        </p:nvGrpSpPr>
        <p:grpSpPr bwMode="auto">
          <a:xfrm>
            <a:off x="6214867" y="1704558"/>
            <a:ext cx="1554163" cy="2697163"/>
            <a:chOff x="4297" y="1776"/>
            <a:chExt cx="432" cy="887"/>
          </a:xfrm>
        </p:grpSpPr>
        <p:grpSp>
          <p:nvGrpSpPr>
            <p:cNvPr id="3" name="Group 8"/>
            <p:cNvGrpSpPr/>
            <p:nvPr/>
          </p:nvGrpSpPr>
          <p:grpSpPr bwMode="auto">
            <a:xfrm>
              <a:off x="4297" y="1776"/>
              <a:ext cx="432" cy="720"/>
              <a:chOff x="1249" y="2496"/>
              <a:chExt cx="432" cy="720"/>
            </a:xfrm>
          </p:grpSpPr>
          <p:sp>
            <p:nvSpPr>
              <p:cNvPr id="376841" name="Rectangle 9"/>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76842" name="Line 10"/>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43" name="Line 11"/>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44" name="Line 12"/>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45" name="Line 13"/>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46" name="Line 14"/>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47" name="Line 15"/>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48" name="Line 16"/>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49" name="Line 17"/>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0" name="Line 18"/>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1" name="Line 19"/>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2" name="Line 20"/>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3" name="Line 21"/>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4" name="Line 22"/>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5" name="Line 23"/>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6" name="Line 24"/>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7" name="Line 25"/>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76858" name="Line 26"/>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76859" name="Text Box 27"/>
            <p:cNvSpPr txBox="1">
              <a:spLocks noChangeArrowheads="1"/>
            </p:cNvSpPr>
            <p:nvPr/>
          </p:nvSpPr>
          <p:spPr bwMode="auto">
            <a:xfrm>
              <a:off x="4349" y="2532"/>
              <a:ext cx="329" cy="131"/>
            </a:xfrm>
            <a:prstGeom prst="rect">
              <a:avLst/>
            </a:prstGeom>
            <a:noFill/>
            <a:ln w="28575">
              <a:noFill/>
              <a:miter lim="800000"/>
              <a:headEnd type="none" w="sm" len="sm"/>
              <a:tailEnd type="none" w="lg" len="lg"/>
            </a:ln>
            <a:effectLst/>
          </p:spPr>
          <p:txBody>
            <a:bodyPr wrap="none">
              <a:spAutoFit/>
            </a:bodyPr>
            <a:lstStyle/>
            <a:p>
              <a:pPr algn="ctr"/>
              <a:r>
                <a:rPr lang="en-US" sz="2000"/>
                <a:t>Glossary</a:t>
              </a:r>
              <a:endParaRPr lang="en-US" sz="200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52" name="Rectangle 24"/>
          <p:cNvSpPr>
            <a:spLocks noGrp="1" noChangeArrowheads="1"/>
          </p:cNvSpPr>
          <p:nvPr>
            <p:ph idx="1"/>
          </p:nvPr>
        </p:nvSpPr>
        <p:spPr/>
        <p:txBody>
          <a:bodyPr/>
          <a:lstStyle/>
          <a:p>
            <a:r>
              <a:rPr lang="en-US" dirty="0"/>
              <a:t>Functionality</a:t>
            </a:r>
            <a:endParaRPr lang="en-US" dirty="0"/>
          </a:p>
          <a:p>
            <a:r>
              <a:rPr lang="en-US" dirty="0" smtClean="0"/>
              <a:t>Usability</a:t>
            </a:r>
            <a:endParaRPr lang="en-US" dirty="0"/>
          </a:p>
          <a:p>
            <a:r>
              <a:rPr lang="en-US" dirty="0"/>
              <a:t>Reliability</a:t>
            </a:r>
            <a:endParaRPr lang="en-US" dirty="0"/>
          </a:p>
          <a:p>
            <a:r>
              <a:rPr lang="en-US" dirty="0"/>
              <a:t>Performance</a:t>
            </a:r>
            <a:endParaRPr lang="en-US" dirty="0"/>
          </a:p>
          <a:p>
            <a:r>
              <a:rPr lang="en-US" dirty="0"/>
              <a:t>Supportability</a:t>
            </a:r>
            <a:endParaRPr lang="en-US" dirty="0"/>
          </a:p>
          <a:p>
            <a:r>
              <a:rPr lang="en-US" dirty="0"/>
              <a:t>Design constraints</a:t>
            </a:r>
            <a:endParaRPr lang="en-US" dirty="0"/>
          </a:p>
          <a:p>
            <a:endParaRPr lang="en-US" dirty="0"/>
          </a:p>
        </p:txBody>
      </p:sp>
      <p:sp>
        <p:nvSpPr>
          <p:cNvPr id="380951" name="Rectangle 23"/>
          <p:cNvSpPr>
            <a:spLocks noGrp="1" noChangeArrowheads="1"/>
          </p:cNvSpPr>
          <p:nvPr>
            <p:ph type="title"/>
          </p:nvPr>
        </p:nvSpPr>
        <p:spPr/>
        <p:txBody>
          <a:bodyPr/>
          <a:lstStyle/>
          <a:p>
            <a:r>
              <a:rPr lang="en-US"/>
              <a:t>Supplementary Specification</a:t>
            </a:r>
            <a:endParaRPr lang="en-US"/>
          </a:p>
        </p:txBody>
      </p:sp>
      <p:grpSp>
        <p:nvGrpSpPr>
          <p:cNvPr id="2" name="Group 32"/>
          <p:cNvGrpSpPr/>
          <p:nvPr/>
        </p:nvGrpSpPr>
        <p:grpSpPr bwMode="auto">
          <a:xfrm>
            <a:off x="5991446" y="1757428"/>
            <a:ext cx="1893887" cy="3001963"/>
            <a:chOff x="4250" y="1776"/>
            <a:chExt cx="526" cy="987"/>
          </a:xfrm>
        </p:grpSpPr>
        <p:grpSp>
          <p:nvGrpSpPr>
            <p:cNvPr id="3" name="Group 33"/>
            <p:cNvGrpSpPr/>
            <p:nvPr/>
          </p:nvGrpSpPr>
          <p:grpSpPr bwMode="auto">
            <a:xfrm>
              <a:off x="4297" y="1776"/>
              <a:ext cx="432" cy="720"/>
              <a:chOff x="1249" y="2496"/>
              <a:chExt cx="432" cy="720"/>
            </a:xfrm>
          </p:grpSpPr>
          <p:sp>
            <p:nvSpPr>
              <p:cNvPr id="380962" name="Rectangle 3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80963" name="Line 3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64" name="Line 3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65" name="Line 3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66" name="Line 3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67" name="Line 3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68" name="Line 4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69" name="Line 4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0" name="Line 4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1" name="Line 4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2" name="Line 4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3" name="Line 4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4" name="Line 4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5" name="Line 4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6" name="Line 4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7" name="Line 4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8" name="Line 5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0979" name="Line 5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80980" name="Text Box 52"/>
            <p:cNvSpPr txBox="1">
              <a:spLocks noChangeArrowheads="1"/>
            </p:cNvSpPr>
            <p:nvPr/>
          </p:nvSpPr>
          <p:spPr bwMode="auto">
            <a:xfrm>
              <a:off x="4250" y="2532"/>
              <a:ext cx="526" cy="231"/>
            </a:xfrm>
            <a:prstGeom prst="rect">
              <a:avLst/>
            </a:prstGeom>
            <a:noFill/>
            <a:ln w="28575">
              <a:noFill/>
              <a:miter lim="800000"/>
              <a:headEnd type="none" w="sm" len="sm"/>
              <a:tailEnd type="none" w="lg" len="lg"/>
            </a:ln>
            <a:effectLst/>
          </p:spPr>
          <p:txBody>
            <a:bodyPr wrap="none">
              <a:spAutoFit/>
            </a:bodyPr>
            <a:lstStyle/>
            <a:p>
              <a:pPr algn="ctr"/>
              <a:r>
                <a:rPr lang="en-US" sz="2000"/>
                <a:t>Supplementary</a:t>
              </a:r>
              <a:endParaRPr lang="en-US" sz="2000"/>
            </a:p>
            <a:p>
              <a:pPr algn="ctr"/>
              <a:r>
                <a:rPr lang="en-US" sz="2000"/>
                <a:t>Specification</a:t>
              </a:r>
              <a:endParaRPr lang="en-US" sz="200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8"/>
          <p:cNvGrpSpPr/>
          <p:nvPr/>
        </p:nvGrpSpPr>
        <p:grpSpPr bwMode="auto">
          <a:xfrm>
            <a:off x="6245225" y="1260475"/>
            <a:ext cx="809625" cy="1193800"/>
            <a:chOff x="3976" y="744"/>
            <a:chExt cx="510" cy="752"/>
          </a:xfrm>
        </p:grpSpPr>
        <p:sp>
          <p:nvSpPr>
            <p:cNvPr id="383105" name="Line 129"/>
            <p:cNvSpPr>
              <a:spLocks noChangeShapeType="1"/>
            </p:cNvSpPr>
            <p:nvPr/>
          </p:nvSpPr>
          <p:spPr bwMode="auto">
            <a:xfrm>
              <a:off x="3984" y="744"/>
              <a:ext cx="0" cy="752"/>
            </a:xfrm>
            <a:prstGeom prst="line">
              <a:avLst/>
            </a:prstGeom>
            <a:noFill/>
            <a:ln w="28575">
              <a:solidFill>
                <a:srgbClr val="DDDDDD"/>
              </a:solidFill>
              <a:round/>
            </a:ln>
            <a:effectLst/>
          </p:spPr>
          <p:txBody>
            <a:bodyPr lIns="107950" tIns="53975" rIns="107950" bIns="53975"/>
            <a:lstStyle/>
            <a:p>
              <a:endParaRPr lang="en-US"/>
            </a:p>
          </p:txBody>
        </p:sp>
        <p:sp>
          <p:nvSpPr>
            <p:cNvPr id="383106" name="Line 130"/>
            <p:cNvSpPr>
              <a:spLocks noChangeShapeType="1"/>
            </p:cNvSpPr>
            <p:nvPr/>
          </p:nvSpPr>
          <p:spPr bwMode="auto">
            <a:xfrm>
              <a:off x="3978" y="1486"/>
              <a:ext cx="506" cy="0"/>
            </a:xfrm>
            <a:prstGeom prst="line">
              <a:avLst/>
            </a:prstGeom>
            <a:noFill/>
            <a:ln w="28575">
              <a:solidFill>
                <a:srgbClr val="DDDDDD"/>
              </a:solidFill>
              <a:round/>
            </a:ln>
            <a:effectLst/>
          </p:spPr>
          <p:txBody>
            <a:bodyPr lIns="107950" tIns="53975" rIns="107950" bIns="53975"/>
            <a:lstStyle/>
            <a:p>
              <a:endParaRPr lang="en-US"/>
            </a:p>
          </p:txBody>
        </p:sp>
        <p:sp>
          <p:nvSpPr>
            <p:cNvPr id="383107" name="Line 131"/>
            <p:cNvSpPr>
              <a:spLocks noChangeShapeType="1"/>
            </p:cNvSpPr>
            <p:nvPr/>
          </p:nvSpPr>
          <p:spPr bwMode="auto">
            <a:xfrm flipV="1">
              <a:off x="4486" y="1438"/>
              <a:ext cx="0" cy="58"/>
            </a:xfrm>
            <a:prstGeom prst="line">
              <a:avLst/>
            </a:prstGeom>
            <a:noFill/>
            <a:ln w="28575">
              <a:solidFill>
                <a:srgbClr val="DDDDDD"/>
              </a:solidFill>
              <a:round/>
            </a:ln>
            <a:effectLst/>
          </p:spPr>
          <p:txBody>
            <a:bodyPr lIns="107950" tIns="53975" rIns="107950" bIns="53975"/>
            <a:lstStyle/>
            <a:p>
              <a:endParaRPr lang="en-US"/>
            </a:p>
          </p:txBody>
        </p:sp>
        <p:sp>
          <p:nvSpPr>
            <p:cNvPr id="383108" name="Line 132"/>
            <p:cNvSpPr>
              <a:spLocks noChangeShapeType="1"/>
            </p:cNvSpPr>
            <p:nvPr/>
          </p:nvSpPr>
          <p:spPr bwMode="auto">
            <a:xfrm>
              <a:off x="3976" y="748"/>
              <a:ext cx="50" cy="0"/>
            </a:xfrm>
            <a:prstGeom prst="line">
              <a:avLst/>
            </a:prstGeom>
            <a:noFill/>
            <a:ln w="28575">
              <a:solidFill>
                <a:srgbClr val="DDDDDD"/>
              </a:solidFill>
              <a:round/>
            </a:ln>
            <a:effectLst/>
          </p:spPr>
          <p:txBody>
            <a:bodyPr lIns="107950" tIns="53975" rIns="107950" bIns="53975"/>
            <a:lstStyle/>
            <a:p>
              <a:endParaRPr lang="en-US"/>
            </a:p>
          </p:txBody>
        </p:sp>
      </p:grpSp>
      <p:sp>
        <p:nvSpPr>
          <p:cNvPr id="382979" name="Rectangle 3"/>
          <p:cNvSpPr>
            <a:spLocks noGrp="1" noChangeArrowheads="1"/>
          </p:cNvSpPr>
          <p:nvPr>
            <p:ph idx="1"/>
          </p:nvPr>
        </p:nvSpPr>
        <p:spPr>
          <a:xfrm>
            <a:off x="214282" y="1000108"/>
            <a:ext cx="4895850" cy="5043487"/>
          </a:xfrm>
        </p:spPr>
        <p:txBody>
          <a:bodyPr>
            <a:normAutofit/>
          </a:bodyPr>
          <a:lstStyle/>
          <a:p>
            <a:r>
              <a:rPr lang="en-GB" dirty="0" smtClean="0"/>
              <a:t>Read </a:t>
            </a:r>
            <a:r>
              <a:rPr lang="en-GB" dirty="0"/>
              <a:t>the Supplementary Specification</a:t>
            </a:r>
            <a:r>
              <a:rPr lang="en-US" dirty="0"/>
              <a:t> provided in the Course Registration Requirements Document</a:t>
            </a:r>
            <a:r>
              <a:rPr lang="en-US" dirty="0" smtClean="0"/>
              <a:t>.</a:t>
            </a:r>
            <a:endParaRPr lang="en-US" dirty="0" smtClean="0"/>
          </a:p>
          <a:p>
            <a:endParaRPr lang="en-US" dirty="0" smtClean="0"/>
          </a:p>
          <a:p>
            <a:endParaRPr lang="en-US" dirty="0" smtClean="0"/>
          </a:p>
          <a:p>
            <a:pPr>
              <a:buNone/>
            </a:pPr>
            <a:endParaRPr lang="en-US" sz="1600" dirty="0" smtClean="0">
              <a:solidFill>
                <a:schemeClr val="accent3"/>
              </a:solidFill>
            </a:endParaRPr>
          </a:p>
          <a:p>
            <a:pPr>
              <a:buNone/>
            </a:pPr>
            <a:r>
              <a:rPr lang="en-US" sz="1600" dirty="0" smtClean="0">
                <a:solidFill>
                  <a:schemeClr val="accent3"/>
                </a:solidFill>
              </a:rPr>
              <a:t>You can find this example in </a:t>
            </a:r>
            <a:endParaRPr lang="en-US" sz="1600" dirty="0" smtClean="0">
              <a:solidFill>
                <a:schemeClr val="accent3"/>
              </a:solidFill>
            </a:endParaRPr>
          </a:p>
          <a:p>
            <a:pPr>
              <a:buNone/>
            </a:pPr>
            <a:r>
              <a:rPr lang="en-US" sz="1600" dirty="0" smtClean="0">
                <a:solidFill>
                  <a:schemeClr val="accent3"/>
                </a:solidFill>
              </a:rPr>
              <a:t>2.labs\ex_workbook_main.pdf</a:t>
            </a:r>
            <a:endParaRPr lang="en-US" sz="1600" dirty="0" smtClean="0">
              <a:solidFill>
                <a:schemeClr val="accent3"/>
              </a:solidFill>
            </a:endParaRPr>
          </a:p>
          <a:p>
            <a:pPr>
              <a:buNone/>
            </a:pPr>
            <a:endParaRPr lang="en-US" dirty="0"/>
          </a:p>
        </p:txBody>
      </p:sp>
      <p:sp>
        <p:nvSpPr>
          <p:cNvPr id="382978" name="Rectangle 2"/>
          <p:cNvSpPr>
            <a:spLocks noGrp="1" noChangeArrowheads="1"/>
          </p:cNvSpPr>
          <p:nvPr>
            <p:ph type="title"/>
          </p:nvPr>
        </p:nvSpPr>
        <p:spPr>
          <a:xfrm>
            <a:off x="363538" y="139700"/>
            <a:ext cx="7772400" cy="914400"/>
          </a:xfrm>
        </p:spPr>
        <p:txBody>
          <a:bodyPr>
            <a:normAutofit fontScale="90000"/>
          </a:bodyPr>
          <a:lstStyle/>
          <a:p>
            <a:r>
              <a:rPr lang="en-US" sz="3600" dirty="0"/>
              <a:t>Example: Supplementary Specification</a:t>
            </a:r>
            <a:endParaRPr lang="en-US" sz="3600" dirty="0"/>
          </a:p>
        </p:txBody>
      </p:sp>
      <p:grpSp>
        <p:nvGrpSpPr>
          <p:cNvPr id="3" name="Group 98"/>
          <p:cNvGrpSpPr/>
          <p:nvPr/>
        </p:nvGrpSpPr>
        <p:grpSpPr bwMode="auto">
          <a:xfrm>
            <a:off x="6386513" y="1144588"/>
            <a:ext cx="804862" cy="1133475"/>
            <a:chOff x="1249" y="2496"/>
            <a:chExt cx="432" cy="720"/>
          </a:xfrm>
        </p:grpSpPr>
        <p:sp>
          <p:nvSpPr>
            <p:cNvPr id="383075" name="Rectangle 99"/>
            <p:cNvSpPr>
              <a:spLocks noChangeArrowheads="1"/>
            </p:cNvSpPr>
            <p:nvPr/>
          </p:nvSpPr>
          <p:spPr bwMode="auto">
            <a:xfrm>
              <a:off x="1249" y="2496"/>
              <a:ext cx="432" cy="720"/>
            </a:xfrm>
            <a:prstGeom prst="rect">
              <a:avLst/>
            </a:prstGeom>
            <a:solidFill>
              <a:schemeClr val="accent2"/>
            </a:solidFill>
            <a:ln w="28575">
              <a:solidFill>
                <a:schemeClr val="tx1"/>
              </a:solidFill>
              <a:miter lim="800000"/>
              <a:headEnd type="none" w="sm" len="sm"/>
              <a:tailEnd type="none" w="lg" len="lg"/>
            </a:ln>
            <a:effectLst/>
          </p:spPr>
          <p:txBody>
            <a:bodyPr wrap="none" anchor="ctr"/>
            <a:lstStyle/>
            <a:p>
              <a:endParaRPr lang="en-US"/>
            </a:p>
          </p:txBody>
        </p:sp>
        <p:sp>
          <p:nvSpPr>
            <p:cNvPr id="383076" name="Line 100"/>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77" name="Line 101"/>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78" name="Line 102"/>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79" name="Line 103"/>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0" name="Line 104"/>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1" name="Line 105"/>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2" name="Line 106"/>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3" name="Line 107"/>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4" name="Line 108"/>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5" name="Line 109"/>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6" name="Line 110"/>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7" name="Line 111"/>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8" name="Line 112"/>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89" name="Line 113"/>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90" name="Line 114"/>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91" name="Line 115"/>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92" name="Line 116"/>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83093" name="Text Box 117"/>
          <p:cNvSpPr txBox="1">
            <a:spLocks noChangeArrowheads="1"/>
          </p:cNvSpPr>
          <p:nvPr/>
        </p:nvSpPr>
        <p:spPr bwMode="auto">
          <a:xfrm>
            <a:off x="7218363" y="1054100"/>
            <a:ext cx="1835150" cy="1311275"/>
          </a:xfrm>
          <a:prstGeom prst="rect">
            <a:avLst/>
          </a:prstGeom>
          <a:noFill/>
          <a:ln w="28575">
            <a:noFill/>
            <a:miter lim="800000"/>
            <a:headEnd type="none" w="sm" len="sm"/>
            <a:tailEnd type="none" w="lg" len="lg"/>
          </a:ln>
          <a:effectLst/>
        </p:spPr>
        <p:txBody>
          <a:bodyPr wrap="none">
            <a:spAutoFit/>
          </a:bodyPr>
          <a:lstStyle/>
          <a:p>
            <a:r>
              <a:rPr lang="en-US" sz="2000"/>
              <a:t>Course </a:t>
            </a:r>
            <a:endParaRPr lang="en-US" sz="2000"/>
          </a:p>
          <a:p>
            <a:r>
              <a:rPr lang="en-US" sz="2000"/>
              <a:t>Registration </a:t>
            </a:r>
            <a:endParaRPr lang="en-US" sz="2000"/>
          </a:p>
          <a:p>
            <a:r>
              <a:rPr lang="en-US" sz="2000"/>
              <a:t>Requirements </a:t>
            </a:r>
            <a:endParaRPr lang="en-US" sz="2000"/>
          </a:p>
          <a:p>
            <a:r>
              <a:rPr lang="en-US" sz="2000"/>
              <a:t>Document</a:t>
            </a:r>
            <a:endParaRPr lang="en-US" sz="2000"/>
          </a:p>
        </p:txBody>
      </p:sp>
      <p:grpSp>
        <p:nvGrpSpPr>
          <p:cNvPr id="4" name="Group 127"/>
          <p:cNvGrpSpPr/>
          <p:nvPr/>
        </p:nvGrpSpPr>
        <p:grpSpPr bwMode="auto">
          <a:xfrm>
            <a:off x="6311900" y="1181100"/>
            <a:ext cx="809625" cy="1193800"/>
            <a:chOff x="3976" y="744"/>
            <a:chExt cx="510" cy="752"/>
          </a:xfrm>
        </p:grpSpPr>
        <p:sp>
          <p:nvSpPr>
            <p:cNvPr id="383094" name="Line 118"/>
            <p:cNvSpPr>
              <a:spLocks noChangeShapeType="1"/>
            </p:cNvSpPr>
            <p:nvPr/>
          </p:nvSpPr>
          <p:spPr bwMode="auto">
            <a:xfrm>
              <a:off x="3984" y="744"/>
              <a:ext cx="0" cy="752"/>
            </a:xfrm>
            <a:prstGeom prst="line">
              <a:avLst/>
            </a:prstGeom>
            <a:noFill/>
            <a:ln w="28575">
              <a:solidFill>
                <a:srgbClr val="DDDDDD"/>
              </a:solidFill>
              <a:round/>
            </a:ln>
            <a:effectLst/>
          </p:spPr>
          <p:txBody>
            <a:bodyPr lIns="107950" tIns="53975" rIns="107950" bIns="53975"/>
            <a:lstStyle/>
            <a:p>
              <a:endParaRPr lang="en-US"/>
            </a:p>
          </p:txBody>
        </p:sp>
        <p:sp>
          <p:nvSpPr>
            <p:cNvPr id="383100" name="Line 124"/>
            <p:cNvSpPr>
              <a:spLocks noChangeShapeType="1"/>
            </p:cNvSpPr>
            <p:nvPr/>
          </p:nvSpPr>
          <p:spPr bwMode="auto">
            <a:xfrm>
              <a:off x="3978" y="1486"/>
              <a:ext cx="506" cy="0"/>
            </a:xfrm>
            <a:prstGeom prst="line">
              <a:avLst/>
            </a:prstGeom>
            <a:noFill/>
            <a:ln w="28575">
              <a:solidFill>
                <a:srgbClr val="DDDDDD"/>
              </a:solidFill>
              <a:round/>
            </a:ln>
            <a:effectLst/>
          </p:spPr>
          <p:txBody>
            <a:bodyPr lIns="107950" tIns="53975" rIns="107950" bIns="53975"/>
            <a:lstStyle/>
            <a:p>
              <a:endParaRPr lang="en-US"/>
            </a:p>
          </p:txBody>
        </p:sp>
        <p:sp>
          <p:nvSpPr>
            <p:cNvPr id="383101" name="Line 125"/>
            <p:cNvSpPr>
              <a:spLocks noChangeShapeType="1"/>
            </p:cNvSpPr>
            <p:nvPr/>
          </p:nvSpPr>
          <p:spPr bwMode="auto">
            <a:xfrm flipV="1">
              <a:off x="4486" y="1438"/>
              <a:ext cx="0" cy="58"/>
            </a:xfrm>
            <a:prstGeom prst="line">
              <a:avLst/>
            </a:prstGeom>
            <a:noFill/>
            <a:ln w="28575">
              <a:solidFill>
                <a:srgbClr val="DDDDDD"/>
              </a:solidFill>
              <a:round/>
            </a:ln>
            <a:effectLst/>
          </p:spPr>
          <p:txBody>
            <a:bodyPr lIns="107950" tIns="53975" rIns="107950" bIns="53975"/>
            <a:lstStyle/>
            <a:p>
              <a:endParaRPr lang="en-US"/>
            </a:p>
          </p:txBody>
        </p:sp>
        <p:sp>
          <p:nvSpPr>
            <p:cNvPr id="383102" name="Line 126"/>
            <p:cNvSpPr>
              <a:spLocks noChangeShapeType="1"/>
            </p:cNvSpPr>
            <p:nvPr/>
          </p:nvSpPr>
          <p:spPr bwMode="auto">
            <a:xfrm>
              <a:off x="3976" y="748"/>
              <a:ext cx="50" cy="0"/>
            </a:xfrm>
            <a:prstGeom prst="line">
              <a:avLst/>
            </a:prstGeom>
            <a:noFill/>
            <a:ln w="28575">
              <a:solidFill>
                <a:srgbClr val="DDDDDD"/>
              </a:solidFill>
              <a:round/>
            </a:ln>
            <a:effectLst/>
          </p:spPr>
          <p:txBody>
            <a:bodyPr lIns="107950" tIns="53975" rIns="107950" bIns="53975"/>
            <a:lstStyle/>
            <a:p>
              <a:endParaRPr lang="en-US"/>
            </a:p>
          </p:txBody>
        </p:sp>
      </p:grpSp>
      <p:sp>
        <p:nvSpPr>
          <p:cNvPr id="383110" name="Line 134"/>
          <p:cNvSpPr>
            <a:spLocks noChangeShapeType="1"/>
          </p:cNvSpPr>
          <p:nvPr/>
        </p:nvSpPr>
        <p:spPr bwMode="auto">
          <a:xfrm flipH="1">
            <a:off x="4597400" y="1460500"/>
            <a:ext cx="1739900" cy="1689100"/>
          </a:xfrm>
          <a:prstGeom prst="line">
            <a:avLst/>
          </a:prstGeom>
          <a:noFill/>
          <a:ln w="19050">
            <a:solidFill>
              <a:srgbClr val="C0C0C0"/>
            </a:solidFill>
            <a:prstDash val="dash"/>
            <a:round/>
          </a:ln>
          <a:effectLst/>
        </p:spPr>
        <p:txBody>
          <a:bodyPr lIns="107950" tIns="53975" rIns="107950" bIns="53975"/>
          <a:lstStyle/>
          <a:p>
            <a:endParaRPr lang="en-US"/>
          </a:p>
        </p:txBody>
      </p:sp>
      <p:sp>
        <p:nvSpPr>
          <p:cNvPr id="383111" name="Line 135"/>
          <p:cNvSpPr>
            <a:spLocks noChangeShapeType="1"/>
          </p:cNvSpPr>
          <p:nvPr/>
        </p:nvSpPr>
        <p:spPr bwMode="auto">
          <a:xfrm flipH="1">
            <a:off x="6151563" y="2362200"/>
            <a:ext cx="617537" cy="3001963"/>
          </a:xfrm>
          <a:prstGeom prst="line">
            <a:avLst/>
          </a:prstGeom>
          <a:noFill/>
          <a:ln w="19050">
            <a:solidFill>
              <a:srgbClr val="C0C0C0"/>
            </a:solidFill>
            <a:prstDash val="dash"/>
            <a:round/>
          </a:ln>
          <a:effectLst/>
        </p:spPr>
        <p:txBody>
          <a:bodyPr lIns="107950" tIns="53975" rIns="107950" bIns="53975"/>
          <a:lstStyle/>
          <a:p>
            <a:endParaRPr lang="en-US"/>
          </a:p>
        </p:txBody>
      </p:sp>
      <p:sp>
        <p:nvSpPr>
          <p:cNvPr id="383013" name="Rectangle 37"/>
          <p:cNvSpPr>
            <a:spLocks noChangeArrowheads="1"/>
          </p:cNvSpPr>
          <p:nvPr/>
        </p:nvSpPr>
        <p:spPr bwMode="auto">
          <a:xfrm>
            <a:off x="4594225" y="3162300"/>
            <a:ext cx="1554163" cy="2189163"/>
          </a:xfrm>
          <a:prstGeom prst="rect">
            <a:avLst/>
          </a:prstGeom>
          <a:solidFill>
            <a:schemeClr val="accent2"/>
          </a:solidFill>
          <a:ln w="28575">
            <a:solidFill>
              <a:schemeClr val="tx1"/>
            </a:solidFill>
            <a:miter lim="800000"/>
            <a:headEnd type="none" w="sm" len="sm"/>
            <a:tailEnd type="none" w="lg" len="lg"/>
          </a:ln>
          <a:effectLst/>
        </p:spPr>
        <p:txBody>
          <a:bodyPr wrap="none" anchor="ctr"/>
          <a:lstStyle/>
          <a:p>
            <a:endParaRPr lang="en-US"/>
          </a:p>
        </p:txBody>
      </p:sp>
      <p:sp>
        <p:nvSpPr>
          <p:cNvPr id="383031" name="Text Box 55"/>
          <p:cNvSpPr txBox="1">
            <a:spLocks noChangeArrowheads="1"/>
          </p:cNvSpPr>
          <p:nvPr/>
        </p:nvSpPr>
        <p:spPr bwMode="auto">
          <a:xfrm>
            <a:off x="4424363" y="5461000"/>
            <a:ext cx="1893887" cy="703263"/>
          </a:xfrm>
          <a:prstGeom prst="rect">
            <a:avLst/>
          </a:prstGeom>
          <a:noFill/>
          <a:ln w="28575">
            <a:noFill/>
            <a:miter lim="800000"/>
            <a:headEnd type="none" w="sm" len="sm"/>
            <a:tailEnd type="none" w="lg" len="lg"/>
          </a:ln>
          <a:effectLst/>
        </p:spPr>
        <p:txBody>
          <a:bodyPr wrap="none">
            <a:spAutoFit/>
          </a:bodyPr>
          <a:lstStyle/>
          <a:p>
            <a:pPr algn="ctr"/>
            <a:r>
              <a:rPr lang="en-US" sz="2000"/>
              <a:t>Supplementary</a:t>
            </a:r>
            <a:endParaRPr lang="en-US" sz="2000"/>
          </a:p>
          <a:p>
            <a:pPr algn="ctr"/>
            <a:r>
              <a:rPr lang="en-US" sz="2000"/>
              <a:t>Specification</a:t>
            </a:r>
            <a:endParaRPr lang="en-US" sz="2000"/>
          </a:p>
        </p:txBody>
      </p:sp>
      <p:sp>
        <p:nvSpPr>
          <p:cNvPr id="383014" name="Line 38"/>
          <p:cNvSpPr>
            <a:spLocks noChangeShapeType="1"/>
          </p:cNvSpPr>
          <p:nvPr/>
        </p:nvSpPr>
        <p:spPr bwMode="auto">
          <a:xfrm>
            <a:off x="5630863" y="3162300"/>
            <a:ext cx="517525" cy="43815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15" name="Line 39"/>
          <p:cNvSpPr>
            <a:spLocks noChangeShapeType="1"/>
          </p:cNvSpPr>
          <p:nvPr/>
        </p:nvSpPr>
        <p:spPr bwMode="auto">
          <a:xfrm>
            <a:off x="5630863" y="3162300"/>
            <a:ext cx="0" cy="43815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16" name="Line 40"/>
          <p:cNvSpPr>
            <a:spLocks noChangeShapeType="1"/>
          </p:cNvSpPr>
          <p:nvPr/>
        </p:nvSpPr>
        <p:spPr bwMode="auto">
          <a:xfrm flipH="1">
            <a:off x="5630863" y="3600450"/>
            <a:ext cx="517525"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17" name="Line 41"/>
          <p:cNvSpPr>
            <a:spLocks noChangeShapeType="1"/>
          </p:cNvSpPr>
          <p:nvPr/>
        </p:nvSpPr>
        <p:spPr bwMode="auto">
          <a:xfrm>
            <a:off x="4786314" y="3929066"/>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18" name="Line 42"/>
          <p:cNvSpPr>
            <a:spLocks noChangeShapeType="1"/>
          </p:cNvSpPr>
          <p:nvPr/>
        </p:nvSpPr>
        <p:spPr bwMode="auto">
          <a:xfrm>
            <a:off x="4767263" y="4038600"/>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19" name="Line 43"/>
          <p:cNvSpPr>
            <a:spLocks noChangeShapeType="1"/>
          </p:cNvSpPr>
          <p:nvPr/>
        </p:nvSpPr>
        <p:spPr bwMode="auto">
          <a:xfrm>
            <a:off x="4767263" y="4184650"/>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0" name="Line 44"/>
          <p:cNvSpPr>
            <a:spLocks noChangeShapeType="1"/>
          </p:cNvSpPr>
          <p:nvPr/>
        </p:nvSpPr>
        <p:spPr bwMode="auto">
          <a:xfrm>
            <a:off x="4767263" y="4475163"/>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1" name="Line 45"/>
          <p:cNvSpPr>
            <a:spLocks noChangeShapeType="1"/>
          </p:cNvSpPr>
          <p:nvPr/>
        </p:nvSpPr>
        <p:spPr bwMode="auto">
          <a:xfrm>
            <a:off x="4767263" y="4329113"/>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2" name="Line 46"/>
          <p:cNvSpPr>
            <a:spLocks noChangeShapeType="1"/>
          </p:cNvSpPr>
          <p:nvPr/>
        </p:nvSpPr>
        <p:spPr bwMode="auto">
          <a:xfrm>
            <a:off x="4767263" y="4621213"/>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3" name="Line 47"/>
          <p:cNvSpPr>
            <a:spLocks noChangeShapeType="1"/>
          </p:cNvSpPr>
          <p:nvPr/>
        </p:nvSpPr>
        <p:spPr bwMode="auto">
          <a:xfrm>
            <a:off x="4767263" y="4767263"/>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4" name="Line 48"/>
          <p:cNvSpPr>
            <a:spLocks noChangeShapeType="1"/>
          </p:cNvSpPr>
          <p:nvPr/>
        </p:nvSpPr>
        <p:spPr bwMode="auto">
          <a:xfrm>
            <a:off x="4767263" y="4913313"/>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5" name="Line 49"/>
          <p:cNvSpPr>
            <a:spLocks noChangeShapeType="1"/>
          </p:cNvSpPr>
          <p:nvPr/>
        </p:nvSpPr>
        <p:spPr bwMode="auto">
          <a:xfrm>
            <a:off x="4767263" y="5059363"/>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6" name="Line 50"/>
          <p:cNvSpPr>
            <a:spLocks noChangeShapeType="1"/>
          </p:cNvSpPr>
          <p:nvPr/>
        </p:nvSpPr>
        <p:spPr bwMode="auto">
          <a:xfrm>
            <a:off x="4767263" y="5205413"/>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7" name="Line 51"/>
          <p:cNvSpPr>
            <a:spLocks noChangeShapeType="1"/>
          </p:cNvSpPr>
          <p:nvPr/>
        </p:nvSpPr>
        <p:spPr bwMode="auto">
          <a:xfrm>
            <a:off x="4767263" y="3746500"/>
            <a:ext cx="12080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8" name="Line 52"/>
          <p:cNvSpPr>
            <a:spLocks noChangeShapeType="1"/>
          </p:cNvSpPr>
          <p:nvPr/>
        </p:nvSpPr>
        <p:spPr bwMode="auto">
          <a:xfrm>
            <a:off x="4767263" y="3454400"/>
            <a:ext cx="7508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29" name="Line 53"/>
          <p:cNvSpPr>
            <a:spLocks noChangeShapeType="1"/>
          </p:cNvSpPr>
          <p:nvPr/>
        </p:nvSpPr>
        <p:spPr bwMode="auto">
          <a:xfrm>
            <a:off x="4767263" y="3308350"/>
            <a:ext cx="7508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83030" name="Line 54"/>
          <p:cNvSpPr>
            <a:spLocks noChangeShapeType="1"/>
          </p:cNvSpPr>
          <p:nvPr/>
        </p:nvSpPr>
        <p:spPr bwMode="auto">
          <a:xfrm>
            <a:off x="4767263" y="3600450"/>
            <a:ext cx="750887" cy="0"/>
          </a:xfrm>
          <a:prstGeom prst="line">
            <a:avLst/>
          </a:prstGeom>
          <a:noFill/>
          <a:ln w="28575">
            <a:solidFill>
              <a:schemeClr val="tx1"/>
            </a:solidFill>
            <a:round/>
            <a:headEnd type="none" w="sm" len="sm"/>
            <a:tailEnd type="none"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p:txBody>
          <a:bodyPr/>
          <a:lstStyle/>
          <a:p>
            <a:r>
              <a:rPr lang="en-US"/>
              <a:t>Given the following Payroll Requirements artifacts:</a:t>
            </a:r>
            <a:endParaRPr lang="en-US"/>
          </a:p>
          <a:p>
            <a:pPr lvl="1"/>
            <a:r>
              <a:rPr lang="en-US"/>
              <a:t>Problem statement</a:t>
            </a:r>
            <a:endParaRPr lang="en-US"/>
          </a:p>
          <a:p>
            <a:pPr lvl="1"/>
            <a:r>
              <a:rPr lang="en-US"/>
              <a:t>Glossary</a:t>
            </a:r>
            <a:endParaRPr lang="en-US"/>
          </a:p>
          <a:p>
            <a:pPr lvl="1"/>
            <a:r>
              <a:rPr lang="en-US"/>
              <a:t>Supplementary Specification </a:t>
            </a:r>
            <a:endParaRPr lang="en-US"/>
          </a:p>
          <a:p>
            <a:pPr lvl="1"/>
            <a:r>
              <a:rPr lang="en-US"/>
              <a:t>Use-Case Model main diagram</a:t>
            </a:r>
            <a:endParaRPr lang="en-US"/>
          </a:p>
          <a:p>
            <a:r>
              <a:rPr lang="en-US"/>
              <a:t>Review the given Requirements artifacts, noting any questions, issues, inconsistencies.</a:t>
            </a:r>
            <a:endParaRPr lang="en-US"/>
          </a:p>
        </p:txBody>
      </p:sp>
      <p:sp>
        <p:nvSpPr>
          <p:cNvPr id="399362" name="Rectangle 2"/>
          <p:cNvSpPr>
            <a:spLocks noGrp="1" noChangeArrowheads="1"/>
          </p:cNvSpPr>
          <p:nvPr>
            <p:ph type="title"/>
          </p:nvPr>
        </p:nvSpPr>
        <p:spPr/>
        <p:txBody>
          <a:bodyPr>
            <a:normAutofit fontScale="90000"/>
          </a:bodyPr>
          <a:lstStyle/>
          <a:p>
            <a:r>
              <a:rPr lang="en-US"/>
              <a:t>Exercise: Payroll Requirements Document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Purpose of Requirements</a:t>
            </a:r>
            <a:endParaRPr lang="en-US" dirty="0" smtClean="0"/>
          </a:p>
          <a:p>
            <a:r>
              <a:rPr lang="en-US" dirty="0" smtClean="0"/>
              <a:t>Key Concepts</a:t>
            </a:r>
            <a:endParaRPr lang="en-US" dirty="0" smtClean="0"/>
          </a:p>
          <a:p>
            <a:r>
              <a:rPr lang="en-US" dirty="0" smtClean="0"/>
              <a:t>Use Case Model</a:t>
            </a:r>
            <a:endParaRPr lang="en-US" dirty="0" smtClean="0"/>
          </a:p>
          <a:p>
            <a:r>
              <a:rPr lang="en-US" dirty="0" smtClean="0"/>
              <a:t>Glossary</a:t>
            </a:r>
            <a:endParaRPr lang="en-US" dirty="0" smtClean="0"/>
          </a:p>
          <a:p>
            <a:r>
              <a:rPr lang="en-US" dirty="0" smtClean="0"/>
              <a:t>Supplementary Specification</a:t>
            </a:r>
            <a:endParaRPr lang="en-US" dirty="0" smtClean="0"/>
          </a:p>
        </p:txBody>
      </p:sp>
      <p:sp>
        <p:nvSpPr>
          <p:cNvPr id="2" name="Title 1"/>
          <p:cNvSpPr>
            <a:spLocks noGrp="1"/>
          </p:cNvSpPr>
          <p:nvPr>
            <p:ph type="title"/>
          </p:nvPr>
        </p:nvSpPr>
        <p:spPr/>
        <p:txBody>
          <a:bodyPr/>
          <a:lstStyle/>
          <a:p>
            <a:r>
              <a:rPr lang="en-US" dirty="0" smtClean="0"/>
              <a:t>Index</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5" name="Ink 2"/>
              <p14:cNvContentPartPr/>
              <p14:nvPr/>
            </p14:nvContentPartPr>
            <p14:xfrm>
              <a:off x="1836738" y="2460625"/>
              <a:ext cx="5040312" cy="1328738"/>
            </p14:xfrm>
          </p:contentPart>
        </mc:Choice>
        <mc:Fallback xmlns="">
          <p:pic>
            <p:nvPicPr>
              <p:cNvPr id="5" name="Ink 2"/>
            </p:nvPicPr>
            <p:blipFill>
              <a:blip r:embed="rId2"/>
            </p:blipFill>
            <p:spPr>
              <a:xfrm>
                <a:off x="1836738" y="2460625"/>
                <a:ext cx="5040312" cy="1328738"/>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3"/>
              <p14:cNvContentPartPr/>
              <p14:nvPr/>
            </p14:nvContentPartPr>
            <p14:xfrm>
              <a:off x="7105650" y="1962150"/>
              <a:ext cx="850900" cy="1693863"/>
            </p14:xfrm>
          </p:contentPart>
        </mc:Choice>
        <mc:Fallback xmlns="">
          <p:pic>
            <p:nvPicPr>
              <p:cNvPr id="6" name="Ink 3"/>
            </p:nvPicPr>
            <p:blipFill>
              <a:blip r:embed="rId4"/>
            </p:blipFill>
            <p:spPr>
              <a:xfrm>
                <a:off x="7105650" y="1962150"/>
                <a:ext cx="850900" cy="1693863"/>
              </a:xfrm>
              <a:prstGeom prst="rect"/>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115" name="Picture 51" descr="RUP_grab"/>
          <p:cNvPicPr>
            <a:picLocks noChangeAspect="1" noChangeArrowheads="1"/>
          </p:cNvPicPr>
          <p:nvPr/>
        </p:nvPicPr>
        <p:blipFill>
          <a:blip r:embed="rId1" cstate="print"/>
          <a:srcRect/>
          <a:stretch>
            <a:fillRect/>
          </a:stretch>
        </p:blipFill>
        <p:spPr bwMode="auto">
          <a:xfrm>
            <a:off x="4395788" y="1020763"/>
            <a:ext cx="4621212" cy="3165475"/>
          </a:xfrm>
          <a:prstGeom prst="rect">
            <a:avLst/>
          </a:prstGeom>
          <a:noFill/>
          <a:ln w="9525">
            <a:solidFill>
              <a:schemeClr val="bg2"/>
            </a:solidFill>
            <a:miter lim="800000"/>
            <a:headEnd/>
            <a:tailEnd/>
          </a:ln>
          <a:effectLst>
            <a:outerShdw dist="71842" dir="2700000" algn="ctr" rotWithShape="0">
              <a:srgbClr val="808080">
                <a:alpha val="50000"/>
              </a:srgbClr>
            </a:outerShdw>
          </a:effectLst>
        </p:spPr>
      </p:pic>
      <p:sp>
        <p:nvSpPr>
          <p:cNvPr id="344116" name="Rectangle 52"/>
          <p:cNvSpPr>
            <a:spLocks noChangeArrowheads="1"/>
          </p:cNvSpPr>
          <p:nvPr/>
        </p:nvSpPr>
        <p:spPr bwMode="auto">
          <a:xfrm>
            <a:off x="618975" y="339587"/>
            <a:ext cx="8432828"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3600" spc="-100" dirty="0">
                <a:solidFill>
                  <a:schemeClr val="tx2">
                    <a:satMod val="200000"/>
                  </a:schemeClr>
                </a:solidFill>
                <a:latin typeface="+mj-lt"/>
                <a:cs typeface="+mj-cs"/>
              </a:rPr>
              <a:t>Requirements</a:t>
            </a:r>
            <a:r>
              <a:rPr lang="en-US" sz="3600" dirty="0">
                <a:solidFill>
                  <a:srgbClr val="FFFF99"/>
                </a:solidFill>
                <a:latin typeface="Arial Narrow" panose="020B0606020202030204" pitchFamily="34" charset="0"/>
              </a:rPr>
              <a:t> </a:t>
            </a:r>
            <a:r>
              <a:rPr lang="en-US" altLang="zh-CN" sz="3600" spc="-100" dirty="0">
                <a:solidFill>
                  <a:schemeClr val="tx2">
                    <a:satMod val="200000"/>
                  </a:schemeClr>
                </a:solidFill>
                <a:latin typeface="+mj-lt"/>
                <a:cs typeface="+mj-cs"/>
              </a:rPr>
              <a:t>in</a:t>
            </a:r>
            <a:r>
              <a:rPr lang="en-US" sz="3600" dirty="0">
                <a:solidFill>
                  <a:srgbClr val="FFFF99"/>
                </a:solidFill>
                <a:latin typeface="Arial Narrow" panose="020B0606020202030204" pitchFamily="34" charset="0"/>
              </a:rPr>
              <a:t> </a:t>
            </a:r>
            <a:r>
              <a:rPr lang="en-US" altLang="zh-CN" sz="3600" spc="-100" dirty="0">
                <a:solidFill>
                  <a:schemeClr val="tx2">
                    <a:satMod val="200000"/>
                  </a:schemeClr>
                </a:solidFill>
                <a:latin typeface="+mj-lt"/>
                <a:cs typeface="+mj-cs"/>
              </a:rPr>
              <a:t>Context </a:t>
            </a:r>
            <a:endParaRPr lang="en-US" altLang="zh-CN" sz="3600" spc="-100" dirty="0">
              <a:solidFill>
                <a:schemeClr val="tx2">
                  <a:satMod val="200000"/>
                </a:schemeClr>
              </a:solidFill>
              <a:latin typeface="+mj-lt"/>
              <a:cs typeface="+mj-cs"/>
            </a:endParaRPr>
          </a:p>
        </p:txBody>
      </p:sp>
      <p:sp>
        <p:nvSpPr>
          <p:cNvPr id="344117" name="Rectangle 53"/>
          <p:cNvSpPr>
            <a:spLocks noGrp="1" noChangeArrowheads="1"/>
          </p:cNvSpPr>
          <p:nvPr>
            <p:ph idx="1"/>
          </p:nvPr>
        </p:nvSpPr>
        <p:spPr>
          <a:xfrm>
            <a:off x="158751" y="1049338"/>
            <a:ext cx="4203699" cy="5476006"/>
          </a:xfrm>
          <a:solidFill>
            <a:srgbClr val="CCFFFF"/>
          </a:solidFill>
          <a:ln w="57150">
            <a:solidFill>
              <a:schemeClr val="accent2"/>
            </a:solidFill>
          </a:ln>
          <a:effectLst>
            <a:outerShdw dist="71842" dir="2700000" algn="ctr" rotWithShape="0">
              <a:schemeClr val="bg2">
                <a:alpha val="50000"/>
              </a:schemeClr>
            </a:outerShdw>
          </a:effectLst>
        </p:spPr>
        <p:txBody>
          <a:bodyPr anchor="ctr">
            <a:normAutofit lnSpcReduction="10000"/>
          </a:bodyPr>
          <a:lstStyle/>
          <a:p>
            <a:pPr eaLnBrk="0" hangingPunct="0">
              <a:lnSpc>
                <a:spcPct val="100000"/>
              </a:lnSpc>
              <a:spcBef>
                <a:spcPts val="500"/>
              </a:spcBef>
              <a:spcAft>
                <a:spcPts val="500"/>
              </a:spcAft>
              <a:buClrTx/>
              <a:buFontTx/>
              <a:buNone/>
            </a:pPr>
            <a:r>
              <a:rPr lang="en-US" sz="1800" b="1" dirty="0"/>
              <a:t>The purpose of Requirements is to:</a:t>
            </a:r>
            <a:r>
              <a:rPr lang="en-US" sz="1800" dirty="0"/>
              <a:t> </a:t>
            </a:r>
            <a:endParaRPr lang="en-US" sz="1800" dirty="0"/>
          </a:p>
          <a:p>
            <a:pPr eaLnBrk="0" fontAlgn="t" hangingPunct="0">
              <a:lnSpc>
                <a:spcPct val="100000"/>
              </a:lnSpc>
              <a:spcBef>
                <a:spcPts val="500"/>
              </a:spcBef>
              <a:spcAft>
                <a:spcPts val="500"/>
              </a:spcAft>
              <a:buClrTx/>
              <a:buFont typeface="Symbol" panose="05050102010706020507" pitchFamily="18" charset="2"/>
              <a:buChar char="·"/>
            </a:pPr>
            <a:r>
              <a:rPr lang="en-US" sz="1800" b="1" dirty="0"/>
              <a:t>Establish and maintain agreement with the customers and other stakeholders on what the system should do. </a:t>
            </a:r>
            <a:endParaRPr lang="en-US" sz="1800" b="1" dirty="0"/>
          </a:p>
          <a:p>
            <a:pPr eaLnBrk="0" hangingPunct="0">
              <a:lnSpc>
                <a:spcPct val="100000"/>
              </a:lnSpc>
              <a:spcBef>
                <a:spcPts val="500"/>
              </a:spcBef>
              <a:spcAft>
                <a:spcPts val="500"/>
              </a:spcAft>
              <a:buClrTx/>
              <a:buFont typeface="Symbol" panose="05050102010706020507" pitchFamily="18" charset="2"/>
              <a:buChar char="·"/>
            </a:pPr>
            <a:r>
              <a:rPr lang="en-US" sz="1800" b="1" dirty="0"/>
              <a:t>Give system developers a better understanding of the requirements of the system.</a:t>
            </a:r>
            <a:endParaRPr lang="en-US" sz="1800" b="1" dirty="0"/>
          </a:p>
          <a:p>
            <a:pPr eaLnBrk="0" hangingPunct="0">
              <a:lnSpc>
                <a:spcPct val="100000"/>
              </a:lnSpc>
              <a:spcBef>
                <a:spcPts val="500"/>
              </a:spcBef>
              <a:spcAft>
                <a:spcPts val="500"/>
              </a:spcAft>
              <a:buClrTx/>
              <a:buFont typeface="Symbol" panose="05050102010706020507" pitchFamily="18" charset="2"/>
              <a:buChar char="·"/>
            </a:pPr>
            <a:r>
              <a:rPr lang="en-US" sz="1800" b="1" dirty="0"/>
              <a:t>Delimit the system.</a:t>
            </a:r>
            <a:endParaRPr lang="en-US" sz="1800" b="1" dirty="0"/>
          </a:p>
          <a:p>
            <a:pPr eaLnBrk="0" hangingPunct="0">
              <a:lnSpc>
                <a:spcPct val="100000"/>
              </a:lnSpc>
              <a:spcBef>
                <a:spcPts val="500"/>
              </a:spcBef>
              <a:spcAft>
                <a:spcPts val="500"/>
              </a:spcAft>
              <a:buClrTx/>
              <a:buFont typeface="Symbol" panose="05050102010706020507" pitchFamily="18" charset="2"/>
              <a:buChar char="·"/>
            </a:pPr>
            <a:r>
              <a:rPr lang="en-US" sz="1800" b="1" dirty="0"/>
              <a:t>Provide a basis for planning the technical contents of the iterations.</a:t>
            </a:r>
            <a:endParaRPr lang="en-US" sz="1800" b="1" dirty="0"/>
          </a:p>
          <a:p>
            <a:pPr eaLnBrk="0" fontAlgn="t" hangingPunct="0">
              <a:lnSpc>
                <a:spcPct val="100000"/>
              </a:lnSpc>
              <a:spcBef>
                <a:spcPts val="500"/>
              </a:spcBef>
              <a:spcAft>
                <a:spcPts val="500"/>
              </a:spcAft>
              <a:buClrTx/>
              <a:buFont typeface="Symbol" panose="05050102010706020507" pitchFamily="18" charset="2"/>
              <a:buChar char="·"/>
            </a:pPr>
            <a:r>
              <a:rPr lang="en-US" sz="1800" b="1" dirty="0"/>
              <a:t>Provide a basis for estimating cost and time to develop the system. </a:t>
            </a:r>
            <a:endParaRPr lang="en-US" sz="1800" b="1" dirty="0"/>
          </a:p>
          <a:p>
            <a:pPr eaLnBrk="0" hangingPunct="0">
              <a:lnSpc>
                <a:spcPct val="100000"/>
              </a:lnSpc>
              <a:spcBef>
                <a:spcPts val="500"/>
              </a:spcBef>
              <a:spcAft>
                <a:spcPts val="500"/>
              </a:spcAft>
              <a:buClrTx/>
              <a:buFont typeface="Symbol" panose="05050102010706020507" pitchFamily="18" charset="2"/>
              <a:buChar char="·"/>
            </a:pPr>
            <a:r>
              <a:rPr lang="en-US" sz="1800" b="1" dirty="0"/>
              <a:t>Define a user interface of </a:t>
            </a:r>
            <a:r>
              <a:rPr lang="en-US" sz="1800" b="1" dirty="0" smtClean="0"/>
              <a:t>the </a:t>
            </a:r>
            <a:r>
              <a:rPr lang="en-US" sz="1800" b="1" dirty="0"/>
              <a:t>system.</a:t>
            </a:r>
            <a:endParaRPr lang="en-US" sz="1800" b="1" dirty="0"/>
          </a:p>
        </p:txBody>
      </p:sp>
      <p:grpSp>
        <p:nvGrpSpPr>
          <p:cNvPr id="2" name="Group 54"/>
          <p:cNvGrpSpPr/>
          <p:nvPr/>
        </p:nvGrpSpPr>
        <p:grpSpPr bwMode="auto">
          <a:xfrm>
            <a:off x="4362450" y="1816100"/>
            <a:ext cx="4603750" cy="241300"/>
            <a:chOff x="2872" y="1104"/>
            <a:chExt cx="2680" cy="176"/>
          </a:xfrm>
        </p:grpSpPr>
        <p:sp>
          <p:nvSpPr>
            <p:cNvPr id="344119" name="Rectangle 55"/>
            <p:cNvSpPr>
              <a:spLocks noChangeArrowheads="1"/>
            </p:cNvSpPr>
            <p:nvPr/>
          </p:nvSpPr>
          <p:spPr bwMode="auto">
            <a:xfrm>
              <a:off x="2872" y="1104"/>
              <a:ext cx="2680" cy="176"/>
            </a:xfrm>
            <a:prstGeom prst="rect">
              <a:avLst/>
            </a:prstGeom>
            <a:noFill/>
            <a:ln w="76200">
              <a:solidFill>
                <a:schemeClr val="bg2"/>
              </a:solidFill>
              <a:miter lim="800000"/>
            </a:ln>
            <a:effectLst/>
          </p:spPr>
          <p:txBody>
            <a:bodyPr wrap="none" lIns="107950" tIns="53975" rIns="107950" bIns="53975" anchor="ctr"/>
            <a:lstStyle/>
            <a:p>
              <a:endParaRPr lang="en-US"/>
            </a:p>
          </p:txBody>
        </p:sp>
        <p:sp>
          <p:nvSpPr>
            <p:cNvPr id="344120" name="Rectangle 56"/>
            <p:cNvSpPr>
              <a:spLocks noChangeArrowheads="1"/>
            </p:cNvSpPr>
            <p:nvPr/>
          </p:nvSpPr>
          <p:spPr bwMode="auto">
            <a:xfrm>
              <a:off x="2872" y="1104"/>
              <a:ext cx="2680" cy="176"/>
            </a:xfrm>
            <a:prstGeom prst="rect">
              <a:avLst/>
            </a:prstGeom>
            <a:noFill/>
            <a:ln w="57150">
              <a:solidFill>
                <a:schemeClr val="accent2"/>
              </a:solidFill>
              <a:miter lim="800000"/>
            </a:ln>
            <a:effectLst/>
          </p:spPr>
          <p:txBody>
            <a:bodyPr wrap="none" lIns="107950" tIns="53975" rIns="107950" bIns="53975" anchor="ctr"/>
            <a:lstStyle/>
            <a:p>
              <a:endParaRPr lang="en-US"/>
            </a:p>
          </p:txBody>
        </p:sp>
      </p:grpSp>
      <p:sp>
        <p:nvSpPr>
          <p:cNvPr id="344121" name="Rectangle 57"/>
          <p:cNvSpPr>
            <a:spLocks noChangeArrowheads="1"/>
          </p:cNvSpPr>
          <p:nvPr/>
        </p:nvSpPr>
        <p:spPr bwMode="auto">
          <a:xfrm>
            <a:off x="177800" y="1069975"/>
            <a:ext cx="4022725" cy="5051425"/>
          </a:xfrm>
          <a:prstGeom prst="rect">
            <a:avLst/>
          </a:prstGeom>
          <a:noFill/>
          <a:ln w="9525">
            <a:solidFill>
              <a:schemeClr val="bg2"/>
            </a:solidFill>
            <a:miter lim="800000"/>
          </a:ln>
          <a:effectLst/>
        </p:spPr>
        <p:txBody>
          <a:bodyPr wrap="none" lIns="107950" tIns="53975" rIns="107950" bIns="53975" anchor="ct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714348" y="142852"/>
            <a:ext cx="7772400" cy="914400"/>
          </a:xfrm>
        </p:spPr>
        <p:txBody>
          <a:bodyPr/>
          <a:lstStyle/>
          <a:p>
            <a:r>
              <a:rPr lang="en-US" sz="3600" dirty="0"/>
              <a:t>Relevant Requirements Artifacts</a:t>
            </a:r>
            <a:endParaRPr lang="en-US" sz="3600" dirty="0"/>
          </a:p>
        </p:txBody>
      </p:sp>
      <p:grpSp>
        <p:nvGrpSpPr>
          <p:cNvPr id="2" name="Group 109"/>
          <p:cNvGrpSpPr/>
          <p:nvPr/>
        </p:nvGrpSpPr>
        <p:grpSpPr bwMode="auto">
          <a:xfrm>
            <a:off x="7070725" y="4038600"/>
            <a:ext cx="685800" cy="1143000"/>
            <a:chOff x="1249" y="2496"/>
            <a:chExt cx="432" cy="720"/>
          </a:xfrm>
        </p:grpSpPr>
        <p:sp>
          <p:nvSpPr>
            <p:cNvPr id="346222" name="Rectangle 110"/>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6223" name="Line 111"/>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24" name="Line 112"/>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25" name="Line 113"/>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26" name="Line 114"/>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27" name="Line 115"/>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28" name="Line 116"/>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29" name="Line 117"/>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0" name="Line 118"/>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1" name="Line 119"/>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2" name="Line 120"/>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3" name="Line 121"/>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4" name="Line 122"/>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5" name="Line 123"/>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6" name="Line 124"/>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7" name="Line 125"/>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8" name="Line 126"/>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39" name="Line 127"/>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6240" name="Text Box 128"/>
          <p:cNvSpPr txBox="1">
            <a:spLocks noChangeArrowheads="1"/>
          </p:cNvSpPr>
          <p:nvPr/>
        </p:nvSpPr>
        <p:spPr bwMode="auto">
          <a:xfrm>
            <a:off x="6553200" y="5257800"/>
            <a:ext cx="1720850" cy="641350"/>
          </a:xfrm>
          <a:prstGeom prst="rect">
            <a:avLst/>
          </a:prstGeom>
          <a:noFill/>
          <a:ln w="28575">
            <a:noFill/>
            <a:miter lim="800000"/>
            <a:headEnd type="none" w="sm" len="sm"/>
            <a:tailEnd type="none" w="lg" len="lg"/>
          </a:ln>
          <a:effectLst/>
        </p:spPr>
        <p:txBody>
          <a:bodyPr wrap="none">
            <a:spAutoFit/>
          </a:bodyPr>
          <a:lstStyle/>
          <a:p>
            <a:pPr algn="ctr"/>
            <a:r>
              <a:rPr lang="en-US" sz="1800"/>
              <a:t>Supplementary</a:t>
            </a:r>
            <a:endParaRPr lang="en-US" sz="1800"/>
          </a:p>
          <a:p>
            <a:pPr algn="ctr"/>
            <a:r>
              <a:rPr lang="en-US" sz="1800"/>
              <a:t>Specification</a:t>
            </a:r>
            <a:endParaRPr lang="en-US" sz="1800"/>
          </a:p>
        </p:txBody>
      </p:sp>
      <p:grpSp>
        <p:nvGrpSpPr>
          <p:cNvPr id="3" name="Group 129"/>
          <p:cNvGrpSpPr/>
          <p:nvPr/>
        </p:nvGrpSpPr>
        <p:grpSpPr bwMode="auto">
          <a:xfrm>
            <a:off x="7058025" y="1524000"/>
            <a:ext cx="685800" cy="1143000"/>
            <a:chOff x="1249" y="2496"/>
            <a:chExt cx="432" cy="720"/>
          </a:xfrm>
        </p:grpSpPr>
        <p:sp>
          <p:nvSpPr>
            <p:cNvPr id="346242" name="Rectangle 130"/>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6243" name="Line 131"/>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44" name="Line 132"/>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45" name="Line 133"/>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46" name="Line 134"/>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47" name="Line 135"/>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48" name="Line 136"/>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49" name="Line 137"/>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0" name="Line 138"/>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1" name="Line 139"/>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2" name="Line 140"/>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3" name="Line 141"/>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4" name="Line 142"/>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5" name="Line 143"/>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6" name="Line 144"/>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7" name="Line 145"/>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8" name="Line 146"/>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59" name="Line 147"/>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6260" name="Text Box 148"/>
          <p:cNvSpPr txBox="1">
            <a:spLocks noChangeArrowheads="1"/>
          </p:cNvSpPr>
          <p:nvPr/>
        </p:nvSpPr>
        <p:spPr bwMode="auto">
          <a:xfrm>
            <a:off x="6858000" y="2743200"/>
            <a:ext cx="1085850" cy="366713"/>
          </a:xfrm>
          <a:prstGeom prst="rect">
            <a:avLst/>
          </a:prstGeom>
          <a:noFill/>
          <a:ln w="28575">
            <a:noFill/>
            <a:miter lim="800000"/>
            <a:headEnd type="none" w="sm" len="sm"/>
            <a:tailEnd type="none" w="lg" len="lg"/>
          </a:ln>
          <a:effectLst/>
        </p:spPr>
        <p:txBody>
          <a:bodyPr wrap="none">
            <a:spAutoFit/>
          </a:bodyPr>
          <a:lstStyle/>
          <a:p>
            <a:pPr algn="ctr"/>
            <a:r>
              <a:rPr lang="en-US" sz="1800"/>
              <a:t>Glossary</a:t>
            </a:r>
            <a:endParaRPr lang="en-US" sz="1800"/>
          </a:p>
        </p:txBody>
      </p:sp>
      <p:sp>
        <p:nvSpPr>
          <p:cNvPr id="346261" name="Rectangle 149"/>
          <p:cNvSpPr>
            <a:spLocks noChangeArrowheads="1"/>
          </p:cNvSpPr>
          <p:nvPr/>
        </p:nvSpPr>
        <p:spPr bwMode="auto">
          <a:xfrm>
            <a:off x="1143000" y="1371600"/>
            <a:ext cx="5105400" cy="4953000"/>
          </a:xfrm>
          <a:prstGeom prst="rect">
            <a:avLst/>
          </a:prstGeom>
          <a:noFill/>
          <a:ln w="28575">
            <a:solidFill>
              <a:schemeClr val="tx1"/>
            </a:solidFill>
            <a:miter lim="800000"/>
          </a:ln>
          <a:effectLst/>
        </p:spPr>
        <p:txBody>
          <a:bodyPr wrap="none" anchor="ctr"/>
          <a:lstStyle/>
          <a:p>
            <a:endParaRPr lang="en-US"/>
          </a:p>
        </p:txBody>
      </p:sp>
      <p:grpSp>
        <p:nvGrpSpPr>
          <p:cNvPr id="4" name="Group 150"/>
          <p:cNvGrpSpPr/>
          <p:nvPr/>
        </p:nvGrpSpPr>
        <p:grpSpPr bwMode="auto">
          <a:xfrm>
            <a:off x="2400300" y="4038600"/>
            <a:ext cx="1196975" cy="1600200"/>
            <a:chOff x="365" y="2533"/>
            <a:chExt cx="754" cy="1008"/>
          </a:xfrm>
        </p:grpSpPr>
        <p:sp>
          <p:nvSpPr>
            <p:cNvPr id="346263" name="Oval 151"/>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6264" name="Rectangle 152"/>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6265" name="Line 153"/>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66" name="Line 154"/>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67" name="Line 155"/>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68" name="Line 156"/>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69" name="Line 157"/>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0" name="Line 158"/>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1" name="Line 159"/>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2" name="Line 160"/>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3" name="Line 161"/>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4" name="Line 162"/>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5" name="Line 163"/>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6" name="Line 164"/>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7" name="Line 165"/>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8" name="Line 166"/>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79" name="Line 167"/>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80" name="Line 168"/>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81" name="Line 169"/>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6282" name="Text Box 170"/>
          <p:cNvSpPr txBox="1">
            <a:spLocks noChangeArrowheads="1"/>
          </p:cNvSpPr>
          <p:nvPr/>
        </p:nvSpPr>
        <p:spPr bwMode="auto">
          <a:xfrm>
            <a:off x="2597150" y="5791200"/>
            <a:ext cx="2673350" cy="366713"/>
          </a:xfrm>
          <a:prstGeom prst="rect">
            <a:avLst/>
          </a:prstGeom>
          <a:noFill/>
          <a:ln w="12700">
            <a:noFill/>
            <a:miter lim="800000"/>
            <a:headEnd type="none" w="sm" len="sm"/>
            <a:tailEnd type="none" w="lg" len="lg"/>
          </a:ln>
          <a:effectLst/>
        </p:spPr>
        <p:txBody>
          <a:bodyPr wrap="none">
            <a:spAutoFit/>
          </a:bodyPr>
          <a:lstStyle/>
          <a:p>
            <a:pPr algn="ctr"/>
            <a:r>
              <a:rPr lang="en-US" sz="1800"/>
              <a:t>Use-Case Specifications</a:t>
            </a:r>
            <a:endParaRPr lang="en-US" sz="1800"/>
          </a:p>
        </p:txBody>
      </p:sp>
      <p:grpSp>
        <p:nvGrpSpPr>
          <p:cNvPr id="5" name="Group 171"/>
          <p:cNvGrpSpPr/>
          <p:nvPr/>
        </p:nvGrpSpPr>
        <p:grpSpPr bwMode="auto">
          <a:xfrm>
            <a:off x="3695700" y="4038600"/>
            <a:ext cx="1196975" cy="1600200"/>
            <a:chOff x="365" y="2533"/>
            <a:chExt cx="754" cy="1008"/>
          </a:xfrm>
        </p:grpSpPr>
        <p:sp>
          <p:nvSpPr>
            <p:cNvPr id="346284" name="Oval 172"/>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6285" name="Rectangle 173"/>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6286" name="Line 174"/>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87" name="Line 175"/>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88" name="Line 176"/>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89" name="Line 177"/>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0" name="Line 178"/>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1" name="Line 179"/>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2" name="Line 180"/>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3" name="Line 181"/>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4" name="Line 182"/>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5" name="Line 183"/>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6" name="Line 184"/>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7" name="Line 185"/>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8" name="Line 186"/>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299" name="Line 187"/>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300" name="Line 188"/>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301" name="Line 189"/>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302" name="Line 190"/>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6303" name="Text Box 191"/>
          <p:cNvSpPr txBox="1">
            <a:spLocks noChangeArrowheads="1"/>
          </p:cNvSpPr>
          <p:nvPr/>
        </p:nvSpPr>
        <p:spPr bwMode="auto">
          <a:xfrm>
            <a:off x="3695700" y="4953000"/>
            <a:ext cx="457200" cy="457200"/>
          </a:xfrm>
          <a:prstGeom prst="rect">
            <a:avLst/>
          </a:prstGeom>
          <a:noFill/>
          <a:ln w="9525">
            <a:noFill/>
            <a:miter lim="800000"/>
          </a:ln>
          <a:effectLst/>
        </p:spPr>
        <p:txBody>
          <a:bodyPr>
            <a:spAutoFit/>
          </a:bodyPr>
          <a:lstStyle/>
          <a:p>
            <a:pPr algn="ctr">
              <a:spcBef>
                <a:spcPct val="50000"/>
              </a:spcBef>
            </a:pPr>
            <a:r>
              <a:rPr lang="en-US" sz="2400" b="1"/>
              <a:t>...</a:t>
            </a:r>
            <a:endParaRPr lang="en-US" sz="2400" b="1"/>
          </a:p>
        </p:txBody>
      </p:sp>
      <p:grpSp>
        <p:nvGrpSpPr>
          <p:cNvPr id="6" name="Group 192"/>
          <p:cNvGrpSpPr/>
          <p:nvPr/>
        </p:nvGrpSpPr>
        <p:grpSpPr bwMode="auto">
          <a:xfrm>
            <a:off x="1676400" y="2133600"/>
            <a:ext cx="701675" cy="801688"/>
            <a:chOff x="7654" y="3380"/>
            <a:chExt cx="554" cy="754"/>
          </a:xfrm>
        </p:grpSpPr>
        <p:sp>
          <p:nvSpPr>
            <p:cNvPr id="346305" name="Oval 193"/>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46306" name="Line 194"/>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46307" name="Line 195"/>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46308" name="Freeform 196"/>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46309" name="Oval 197"/>
          <p:cNvSpPr>
            <a:spLocks noChangeArrowheads="1"/>
          </p:cNvSpPr>
          <p:nvPr/>
        </p:nvSpPr>
        <p:spPr bwMode="auto">
          <a:xfrm>
            <a:off x="3200400" y="1981200"/>
            <a:ext cx="990600" cy="457200"/>
          </a:xfrm>
          <a:prstGeom prst="ellipse">
            <a:avLst/>
          </a:prstGeom>
          <a:noFill/>
          <a:ln w="28575">
            <a:solidFill>
              <a:schemeClr val="tx1"/>
            </a:solidFill>
            <a:round/>
            <a:headEnd type="none" w="sm" len="sm"/>
            <a:tailEnd type="none" w="lg" len="lg"/>
          </a:ln>
          <a:effectLst/>
        </p:spPr>
        <p:txBody>
          <a:bodyPr wrap="none" anchor="ctr"/>
          <a:lstStyle/>
          <a:p>
            <a:pPr algn="ctr"/>
            <a:endParaRPr lang="en-US">
              <a:solidFill>
                <a:srgbClr val="00CCFF"/>
              </a:solidFill>
            </a:endParaRPr>
          </a:p>
        </p:txBody>
      </p:sp>
      <p:sp>
        <p:nvSpPr>
          <p:cNvPr id="346310" name="Oval 198"/>
          <p:cNvSpPr>
            <a:spLocks noChangeArrowheads="1"/>
          </p:cNvSpPr>
          <p:nvPr/>
        </p:nvSpPr>
        <p:spPr bwMode="auto">
          <a:xfrm>
            <a:off x="2667000" y="2895600"/>
            <a:ext cx="990600" cy="457200"/>
          </a:xfrm>
          <a:prstGeom prst="ellipse">
            <a:avLst/>
          </a:prstGeom>
          <a:noFill/>
          <a:ln w="28575">
            <a:solidFill>
              <a:schemeClr val="tx1"/>
            </a:solidFill>
            <a:round/>
            <a:headEnd type="none" w="sm" len="sm"/>
            <a:tailEnd type="none" w="lg" len="lg"/>
          </a:ln>
          <a:effectLst/>
        </p:spPr>
        <p:txBody>
          <a:bodyPr wrap="none" anchor="ctr"/>
          <a:lstStyle/>
          <a:p>
            <a:pPr algn="ctr"/>
            <a:endParaRPr lang="en-US">
              <a:solidFill>
                <a:srgbClr val="00CCFF"/>
              </a:solidFill>
            </a:endParaRPr>
          </a:p>
        </p:txBody>
      </p:sp>
      <p:sp>
        <p:nvSpPr>
          <p:cNvPr id="346311" name="Line 199"/>
          <p:cNvSpPr>
            <a:spLocks noChangeShapeType="1"/>
          </p:cNvSpPr>
          <p:nvPr/>
        </p:nvSpPr>
        <p:spPr bwMode="auto">
          <a:xfrm flipV="1">
            <a:off x="2489200" y="2209800"/>
            <a:ext cx="685800" cy="304800"/>
          </a:xfrm>
          <a:prstGeom prst="line">
            <a:avLst/>
          </a:prstGeom>
          <a:noFill/>
          <a:ln w="28575">
            <a:solidFill>
              <a:schemeClr val="tx1"/>
            </a:solidFill>
            <a:round/>
            <a:headEnd type="none" w="sm" len="sm"/>
            <a:tailEnd type="arrow" w="lg" len="lg"/>
          </a:ln>
          <a:effectLst/>
        </p:spPr>
        <p:txBody>
          <a:bodyPr wrap="none" anchor="ctr"/>
          <a:lstStyle/>
          <a:p>
            <a:endParaRPr lang="en-US"/>
          </a:p>
        </p:txBody>
      </p:sp>
      <p:sp>
        <p:nvSpPr>
          <p:cNvPr id="346312" name="Oval 200"/>
          <p:cNvSpPr>
            <a:spLocks noChangeArrowheads="1"/>
          </p:cNvSpPr>
          <p:nvPr/>
        </p:nvSpPr>
        <p:spPr bwMode="auto">
          <a:xfrm>
            <a:off x="3724275" y="2905125"/>
            <a:ext cx="990600" cy="457200"/>
          </a:xfrm>
          <a:prstGeom prst="ellipse">
            <a:avLst/>
          </a:prstGeom>
          <a:noFill/>
          <a:ln w="28575">
            <a:solidFill>
              <a:schemeClr val="tx1"/>
            </a:solidFill>
            <a:round/>
            <a:headEnd type="none" w="sm" len="sm"/>
            <a:tailEnd type="none" w="lg" len="lg"/>
          </a:ln>
          <a:effectLst/>
        </p:spPr>
        <p:txBody>
          <a:bodyPr wrap="none" anchor="ctr"/>
          <a:lstStyle/>
          <a:p>
            <a:endParaRPr lang="en-US"/>
          </a:p>
        </p:txBody>
      </p:sp>
      <p:sp>
        <p:nvSpPr>
          <p:cNvPr id="346313" name="Line 201"/>
          <p:cNvSpPr>
            <a:spLocks noChangeShapeType="1"/>
          </p:cNvSpPr>
          <p:nvPr/>
        </p:nvSpPr>
        <p:spPr bwMode="auto">
          <a:xfrm>
            <a:off x="2463800" y="2616200"/>
            <a:ext cx="609600" cy="228600"/>
          </a:xfrm>
          <a:prstGeom prst="line">
            <a:avLst/>
          </a:prstGeom>
          <a:noFill/>
          <a:ln w="28575">
            <a:solidFill>
              <a:schemeClr val="tx1"/>
            </a:solidFill>
            <a:round/>
            <a:headEnd type="none" w="sm" len="sm"/>
            <a:tailEnd type="arrow" w="lg" len="lg"/>
          </a:ln>
          <a:effectLst/>
        </p:spPr>
        <p:txBody>
          <a:bodyPr wrap="none" anchor="ctr"/>
          <a:lstStyle/>
          <a:p>
            <a:endParaRPr lang="en-US"/>
          </a:p>
        </p:txBody>
      </p:sp>
      <p:grpSp>
        <p:nvGrpSpPr>
          <p:cNvPr id="7" name="Group 202"/>
          <p:cNvGrpSpPr/>
          <p:nvPr/>
        </p:nvGrpSpPr>
        <p:grpSpPr bwMode="auto">
          <a:xfrm>
            <a:off x="5029200" y="2209800"/>
            <a:ext cx="701675" cy="801688"/>
            <a:chOff x="7654" y="3380"/>
            <a:chExt cx="554" cy="754"/>
          </a:xfrm>
        </p:grpSpPr>
        <p:sp>
          <p:nvSpPr>
            <p:cNvPr id="346315" name="Oval 203"/>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46316" name="Line 204"/>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46317" name="Line 205"/>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46318" name="Freeform 206"/>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46319" name="Line 207"/>
          <p:cNvSpPr>
            <a:spLocks noChangeShapeType="1"/>
          </p:cNvSpPr>
          <p:nvPr/>
        </p:nvSpPr>
        <p:spPr bwMode="auto">
          <a:xfrm flipV="1">
            <a:off x="4572000" y="2743200"/>
            <a:ext cx="533400" cy="22860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6320" name="Text Box 208"/>
          <p:cNvSpPr txBox="1">
            <a:spLocks noChangeArrowheads="1"/>
          </p:cNvSpPr>
          <p:nvPr/>
        </p:nvSpPr>
        <p:spPr bwMode="auto">
          <a:xfrm>
            <a:off x="1219200" y="1371600"/>
            <a:ext cx="2717800" cy="457200"/>
          </a:xfrm>
          <a:prstGeom prst="rect">
            <a:avLst/>
          </a:prstGeom>
          <a:noFill/>
          <a:ln w="9525">
            <a:noFill/>
            <a:miter lim="800000"/>
          </a:ln>
          <a:effectLst/>
        </p:spPr>
        <p:txBody>
          <a:bodyPr>
            <a:spAutoFit/>
          </a:bodyPr>
          <a:lstStyle/>
          <a:p>
            <a:pPr>
              <a:spcBef>
                <a:spcPct val="50000"/>
              </a:spcBef>
            </a:pPr>
            <a:r>
              <a:rPr lang="en-US" sz="2400">
                <a:solidFill>
                  <a:srgbClr val="00CCFF"/>
                </a:solidFill>
              </a:rPr>
              <a:t>Use-Case Model</a:t>
            </a:r>
            <a:endParaRPr lang="en-US" sz="2400">
              <a:solidFill>
                <a:srgbClr val="00CCFF"/>
              </a:solidFill>
            </a:endParaRPr>
          </a:p>
        </p:txBody>
      </p:sp>
      <p:sp>
        <p:nvSpPr>
          <p:cNvPr id="346321" name="Text Box 209"/>
          <p:cNvSpPr txBox="1">
            <a:spLocks noChangeArrowheads="1"/>
          </p:cNvSpPr>
          <p:nvPr/>
        </p:nvSpPr>
        <p:spPr bwMode="auto">
          <a:xfrm>
            <a:off x="1447800" y="3124200"/>
            <a:ext cx="990600" cy="366713"/>
          </a:xfrm>
          <a:prstGeom prst="rect">
            <a:avLst/>
          </a:prstGeom>
          <a:noFill/>
          <a:ln w="9525">
            <a:noFill/>
            <a:miter lim="800000"/>
          </a:ln>
          <a:effectLst/>
        </p:spPr>
        <p:txBody>
          <a:bodyPr>
            <a:spAutoFit/>
          </a:bodyPr>
          <a:lstStyle/>
          <a:p>
            <a:pPr algn="ctr">
              <a:spcBef>
                <a:spcPct val="50000"/>
              </a:spcBef>
            </a:pPr>
            <a:r>
              <a:rPr lang="en-US" sz="1800"/>
              <a:t>Actors</a:t>
            </a:r>
            <a:endParaRPr lang="en-US" sz="1800"/>
          </a:p>
        </p:txBody>
      </p:sp>
      <p:sp>
        <p:nvSpPr>
          <p:cNvPr id="346322" name="Text Box 210"/>
          <p:cNvSpPr txBox="1">
            <a:spLocks noChangeArrowheads="1"/>
          </p:cNvSpPr>
          <p:nvPr/>
        </p:nvSpPr>
        <p:spPr bwMode="auto">
          <a:xfrm>
            <a:off x="3124200" y="3505200"/>
            <a:ext cx="1447800" cy="366713"/>
          </a:xfrm>
          <a:prstGeom prst="rect">
            <a:avLst/>
          </a:prstGeom>
          <a:noFill/>
          <a:ln w="9525">
            <a:noFill/>
            <a:miter lim="800000"/>
          </a:ln>
          <a:effectLst/>
        </p:spPr>
        <p:txBody>
          <a:bodyPr>
            <a:spAutoFit/>
          </a:bodyPr>
          <a:lstStyle/>
          <a:p>
            <a:pPr algn="ctr">
              <a:spcBef>
                <a:spcPct val="50000"/>
              </a:spcBef>
            </a:pPr>
            <a:r>
              <a:rPr lang="en-US" sz="1800"/>
              <a:t>Use Cases</a:t>
            </a:r>
            <a:endParaRPr 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0" y="260648"/>
            <a:ext cx="8999538" cy="533400"/>
          </a:xfrm>
        </p:spPr>
        <p:txBody>
          <a:bodyPr>
            <a:normAutofit fontScale="90000"/>
          </a:bodyPr>
          <a:lstStyle/>
          <a:p>
            <a:r>
              <a:rPr lang="en-US" dirty="0" smtClean="0"/>
              <a:t>   What </a:t>
            </a:r>
            <a:r>
              <a:rPr lang="en-US" dirty="0"/>
              <a:t>Is a Use-Case Model?</a:t>
            </a:r>
            <a:endParaRPr lang="en-US" dirty="0"/>
          </a:p>
        </p:txBody>
      </p:sp>
      <p:sp>
        <p:nvSpPr>
          <p:cNvPr id="352259" name="Rectangle 3"/>
          <p:cNvSpPr>
            <a:spLocks noGrp="1" noChangeArrowheads="1"/>
          </p:cNvSpPr>
          <p:nvPr>
            <p:ph type="body" sz="half" idx="1"/>
          </p:nvPr>
        </p:nvSpPr>
        <p:spPr>
          <a:xfrm>
            <a:off x="361950" y="1052513"/>
            <a:ext cx="8372475" cy="5043487"/>
          </a:xfrm>
        </p:spPr>
        <p:txBody>
          <a:bodyPr/>
          <a:lstStyle/>
          <a:p>
            <a:r>
              <a:rPr lang="en-US" sz="2800" dirty="0"/>
              <a:t>A model that describes a system’s functional requirements in terms of use cases</a:t>
            </a:r>
            <a:endParaRPr lang="en-US" sz="2800" dirty="0"/>
          </a:p>
          <a:p>
            <a:r>
              <a:rPr lang="en-US" sz="2800" dirty="0"/>
              <a:t>A model of the system’s intended functionality (use cases) and its environment (actors)</a:t>
            </a:r>
            <a:endParaRPr lang="en-US" sz="2800" dirty="0"/>
          </a:p>
          <a:p>
            <a:endParaRPr lang="en-US" sz="2800" dirty="0"/>
          </a:p>
        </p:txBody>
      </p:sp>
      <p:grpSp>
        <p:nvGrpSpPr>
          <p:cNvPr id="2" name="Group 47"/>
          <p:cNvGrpSpPr/>
          <p:nvPr/>
        </p:nvGrpSpPr>
        <p:grpSpPr bwMode="auto">
          <a:xfrm>
            <a:off x="1885950" y="3140968"/>
            <a:ext cx="5432425" cy="3062288"/>
            <a:chOff x="1188" y="1836"/>
            <a:chExt cx="3422" cy="1929"/>
          </a:xfrm>
        </p:grpSpPr>
        <p:sp>
          <p:nvSpPr>
            <p:cNvPr id="352287" name="Oval 31"/>
            <p:cNvSpPr>
              <a:spLocks noChangeArrowheads="1"/>
            </p:cNvSpPr>
            <p:nvPr/>
          </p:nvSpPr>
          <p:spPr bwMode="auto">
            <a:xfrm>
              <a:off x="3088" y="1836"/>
              <a:ext cx="1522" cy="556"/>
            </a:xfrm>
            <a:prstGeom prst="ellipse">
              <a:avLst/>
            </a:prstGeom>
            <a:solidFill>
              <a:srgbClr val="FFFFCC"/>
            </a:solidFill>
            <a:ln w="12700">
              <a:solidFill>
                <a:srgbClr val="990033"/>
              </a:solidFill>
              <a:round/>
            </a:ln>
            <a:effectLst/>
          </p:spPr>
          <p:txBody>
            <a:bodyPr wrap="none" anchor="ctr"/>
            <a:lstStyle/>
            <a:p>
              <a:endParaRPr lang="en-US"/>
            </a:p>
          </p:txBody>
        </p:sp>
        <p:sp>
          <p:nvSpPr>
            <p:cNvPr id="352288" name="Rectangle 32"/>
            <p:cNvSpPr>
              <a:spLocks noChangeArrowheads="1"/>
            </p:cNvSpPr>
            <p:nvPr/>
          </p:nvSpPr>
          <p:spPr bwMode="auto">
            <a:xfrm>
              <a:off x="3232" y="1996"/>
              <a:ext cx="1252" cy="231"/>
            </a:xfrm>
            <a:prstGeom prst="rect">
              <a:avLst/>
            </a:prstGeom>
            <a:noFill/>
            <a:ln w="9525">
              <a:noFill/>
              <a:miter lim="800000"/>
            </a:ln>
            <a:effectLst/>
          </p:spPr>
          <p:txBody>
            <a:bodyPr wrap="none" lIns="92075" tIns="46038" rIns="92075" bIns="46038">
              <a:spAutoFit/>
            </a:bodyPr>
            <a:lstStyle/>
            <a:p>
              <a:r>
                <a:rPr lang="en-US" sz="1800" dirty="0"/>
                <a:t>View Report Card</a:t>
              </a:r>
              <a:endParaRPr lang="en-US" sz="1800" dirty="0"/>
            </a:p>
          </p:txBody>
        </p:sp>
        <p:sp>
          <p:nvSpPr>
            <p:cNvPr id="352289" name="Oval 33"/>
            <p:cNvSpPr>
              <a:spLocks noChangeArrowheads="1"/>
            </p:cNvSpPr>
            <p:nvPr/>
          </p:nvSpPr>
          <p:spPr bwMode="auto">
            <a:xfrm>
              <a:off x="1360" y="2352"/>
              <a:ext cx="272" cy="272"/>
            </a:xfrm>
            <a:prstGeom prst="ellipse">
              <a:avLst/>
            </a:prstGeom>
            <a:noFill/>
            <a:ln w="12700">
              <a:solidFill>
                <a:schemeClr val="tx1"/>
              </a:solidFill>
              <a:round/>
            </a:ln>
            <a:effectLst/>
          </p:spPr>
          <p:txBody>
            <a:bodyPr wrap="none" lIns="107950" tIns="53975" rIns="107950" bIns="53975" anchor="ctr"/>
            <a:lstStyle/>
            <a:p>
              <a:endParaRPr lang="en-US"/>
            </a:p>
          </p:txBody>
        </p:sp>
        <p:sp>
          <p:nvSpPr>
            <p:cNvPr id="352290" name="Line 34"/>
            <p:cNvSpPr>
              <a:spLocks noChangeShapeType="1"/>
            </p:cNvSpPr>
            <p:nvPr/>
          </p:nvSpPr>
          <p:spPr bwMode="auto">
            <a:xfrm>
              <a:off x="1496" y="2624"/>
              <a:ext cx="1" cy="289"/>
            </a:xfrm>
            <a:prstGeom prst="line">
              <a:avLst/>
            </a:prstGeom>
            <a:noFill/>
            <a:ln w="12700">
              <a:solidFill>
                <a:schemeClr val="tx1"/>
              </a:solidFill>
              <a:round/>
            </a:ln>
            <a:effectLst/>
          </p:spPr>
          <p:txBody>
            <a:bodyPr lIns="107950" tIns="53975" rIns="107950" bIns="53975"/>
            <a:lstStyle/>
            <a:p>
              <a:endParaRPr lang="en-US"/>
            </a:p>
          </p:txBody>
        </p:sp>
        <p:sp>
          <p:nvSpPr>
            <p:cNvPr id="352291" name="Line 35"/>
            <p:cNvSpPr>
              <a:spLocks noChangeShapeType="1"/>
            </p:cNvSpPr>
            <p:nvPr/>
          </p:nvSpPr>
          <p:spPr bwMode="auto">
            <a:xfrm>
              <a:off x="1256" y="2736"/>
              <a:ext cx="480" cy="1"/>
            </a:xfrm>
            <a:prstGeom prst="line">
              <a:avLst/>
            </a:prstGeom>
            <a:noFill/>
            <a:ln w="12700">
              <a:solidFill>
                <a:schemeClr val="tx1"/>
              </a:solidFill>
              <a:round/>
            </a:ln>
            <a:effectLst/>
          </p:spPr>
          <p:txBody>
            <a:bodyPr lIns="107950" tIns="53975" rIns="107950" bIns="53975"/>
            <a:lstStyle/>
            <a:p>
              <a:endParaRPr lang="en-US"/>
            </a:p>
          </p:txBody>
        </p:sp>
        <p:sp>
          <p:nvSpPr>
            <p:cNvPr id="352292" name="Text Box 36"/>
            <p:cNvSpPr txBox="1">
              <a:spLocks noChangeArrowheads="1"/>
            </p:cNvSpPr>
            <p:nvPr/>
          </p:nvSpPr>
          <p:spPr bwMode="auto">
            <a:xfrm>
              <a:off x="1188" y="3188"/>
              <a:ext cx="632" cy="241"/>
            </a:xfrm>
            <a:prstGeom prst="rect">
              <a:avLst/>
            </a:prstGeom>
            <a:noFill/>
            <a:ln w="9525">
              <a:noFill/>
              <a:miter lim="800000"/>
            </a:ln>
            <a:effectLst/>
          </p:spPr>
          <p:txBody>
            <a:bodyPr wrap="none" lIns="107950" tIns="53975" rIns="107950" bIns="53975">
              <a:spAutoFit/>
            </a:bodyPr>
            <a:lstStyle/>
            <a:p>
              <a:r>
                <a:rPr lang="en-US" sz="1800"/>
                <a:t>Student</a:t>
              </a:r>
              <a:endParaRPr lang="en-US" sz="1800"/>
            </a:p>
          </p:txBody>
        </p:sp>
        <p:sp>
          <p:nvSpPr>
            <p:cNvPr id="352293" name="Freeform 37"/>
            <p:cNvSpPr/>
            <p:nvPr/>
          </p:nvSpPr>
          <p:spPr bwMode="auto">
            <a:xfrm>
              <a:off x="1254" y="2912"/>
              <a:ext cx="488" cy="248"/>
            </a:xfrm>
            <a:custGeom>
              <a:avLst/>
              <a:gdLst/>
              <a:ahLst/>
              <a:cxnLst>
                <a:cxn ang="0">
                  <a:pos x="0" y="240"/>
                </a:cxn>
                <a:cxn ang="0">
                  <a:pos x="240" y="0"/>
                </a:cxn>
                <a:cxn ang="0">
                  <a:pos x="488" y="248"/>
                </a:cxn>
              </a:cxnLst>
              <a:rect l="0" t="0" r="r" b="b"/>
              <a:pathLst>
                <a:path w="488" h="248">
                  <a:moveTo>
                    <a:pt x="0" y="240"/>
                  </a:moveTo>
                  <a:lnTo>
                    <a:pt x="240" y="0"/>
                  </a:lnTo>
                  <a:lnTo>
                    <a:pt x="488" y="248"/>
                  </a:lnTo>
                </a:path>
              </a:pathLst>
            </a:custGeom>
            <a:noFill/>
            <a:ln w="12700" cap="flat" cmpd="sng">
              <a:solidFill>
                <a:schemeClr val="tx1"/>
              </a:solidFill>
              <a:prstDash val="solid"/>
              <a:round/>
            </a:ln>
            <a:effectLst/>
          </p:spPr>
          <p:txBody>
            <a:bodyPr lIns="107950" tIns="53975" rIns="107950" bIns="53975"/>
            <a:lstStyle/>
            <a:p>
              <a:endParaRPr lang="en-US"/>
            </a:p>
          </p:txBody>
        </p:sp>
        <p:sp>
          <p:nvSpPr>
            <p:cNvPr id="352294" name="Oval 38"/>
            <p:cNvSpPr>
              <a:spLocks noChangeArrowheads="1"/>
            </p:cNvSpPr>
            <p:nvPr/>
          </p:nvSpPr>
          <p:spPr bwMode="auto">
            <a:xfrm>
              <a:off x="3088" y="2516"/>
              <a:ext cx="1522" cy="556"/>
            </a:xfrm>
            <a:prstGeom prst="ellipse">
              <a:avLst/>
            </a:prstGeom>
            <a:solidFill>
              <a:srgbClr val="FFFFCC"/>
            </a:solidFill>
            <a:ln w="12700">
              <a:solidFill>
                <a:srgbClr val="990033"/>
              </a:solidFill>
              <a:round/>
            </a:ln>
            <a:effectLst/>
          </p:spPr>
          <p:txBody>
            <a:bodyPr wrap="none" anchor="ctr"/>
            <a:lstStyle/>
            <a:p>
              <a:endParaRPr lang="en-US"/>
            </a:p>
          </p:txBody>
        </p:sp>
        <p:sp>
          <p:nvSpPr>
            <p:cNvPr id="352295" name="Rectangle 39"/>
            <p:cNvSpPr>
              <a:spLocks noChangeArrowheads="1"/>
            </p:cNvSpPr>
            <p:nvPr/>
          </p:nvSpPr>
          <p:spPr bwMode="auto">
            <a:xfrm>
              <a:off x="3140" y="2679"/>
              <a:ext cx="1436" cy="231"/>
            </a:xfrm>
            <a:prstGeom prst="rect">
              <a:avLst/>
            </a:prstGeom>
            <a:noFill/>
            <a:ln w="9525">
              <a:noFill/>
              <a:miter lim="800000"/>
            </a:ln>
            <a:effectLst/>
          </p:spPr>
          <p:txBody>
            <a:bodyPr wrap="none" lIns="92075" tIns="46038" rIns="92075" bIns="46038">
              <a:spAutoFit/>
            </a:bodyPr>
            <a:lstStyle/>
            <a:p>
              <a:r>
                <a:rPr lang="en-US" sz="1800" dirty="0"/>
                <a:t>Register for Courses</a:t>
              </a:r>
              <a:endParaRPr lang="en-US" sz="1800" dirty="0"/>
            </a:p>
          </p:txBody>
        </p:sp>
        <p:sp>
          <p:nvSpPr>
            <p:cNvPr id="352296" name="Oval 40"/>
            <p:cNvSpPr>
              <a:spLocks noChangeArrowheads="1"/>
            </p:cNvSpPr>
            <p:nvPr/>
          </p:nvSpPr>
          <p:spPr bwMode="auto">
            <a:xfrm>
              <a:off x="3088" y="3209"/>
              <a:ext cx="1522" cy="556"/>
            </a:xfrm>
            <a:prstGeom prst="ellipse">
              <a:avLst/>
            </a:prstGeom>
            <a:solidFill>
              <a:srgbClr val="FFFFCC"/>
            </a:solidFill>
            <a:ln w="12700">
              <a:solidFill>
                <a:srgbClr val="990033"/>
              </a:solidFill>
              <a:round/>
            </a:ln>
            <a:effectLst/>
          </p:spPr>
          <p:txBody>
            <a:bodyPr wrap="none" anchor="ctr"/>
            <a:lstStyle/>
            <a:p>
              <a:endParaRPr lang="en-US"/>
            </a:p>
          </p:txBody>
        </p:sp>
        <p:sp>
          <p:nvSpPr>
            <p:cNvPr id="352297" name="Rectangle 41"/>
            <p:cNvSpPr>
              <a:spLocks noChangeArrowheads="1"/>
            </p:cNvSpPr>
            <p:nvPr/>
          </p:nvSpPr>
          <p:spPr bwMode="auto">
            <a:xfrm>
              <a:off x="3624" y="3372"/>
              <a:ext cx="468" cy="231"/>
            </a:xfrm>
            <a:prstGeom prst="rect">
              <a:avLst/>
            </a:prstGeom>
            <a:noFill/>
            <a:ln w="9525">
              <a:noFill/>
              <a:miter lim="800000"/>
            </a:ln>
            <a:effectLst/>
          </p:spPr>
          <p:txBody>
            <a:bodyPr wrap="none" lIns="92075" tIns="46038" rIns="92075" bIns="46038">
              <a:spAutoFit/>
            </a:bodyPr>
            <a:lstStyle/>
            <a:p>
              <a:r>
                <a:rPr lang="en-US" sz="1800" dirty="0"/>
                <a:t>Login</a:t>
              </a:r>
              <a:endParaRPr lang="en-US" sz="1800" dirty="0"/>
            </a:p>
          </p:txBody>
        </p:sp>
        <p:sp>
          <p:nvSpPr>
            <p:cNvPr id="352299" name="Line 43"/>
            <p:cNvSpPr>
              <a:spLocks noChangeShapeType="1"/>
            </p:cNvSpPr>
            <p:nvPr/>
          </p:nvSpPr>
          <p:spPr bwMode="auto">
            <a:xfrm flipH="1">
              <a:off x="1832" y="2804"/>
              <a:ext cx="1232" cy="1"/>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2300" name="Line 44"/>
            <p:cNvSpPr>
              <a:spLocks noChangeShapeType="1"/>
            </p:cNvSpPr>
            <p:nvPr/>
          </p:nvSpPr>
          <p:spPr bwMode="auto">
            <a:xfrm flipH="1">
              <a:off x="1824" y="2184"/>
              <a:ext cx="1264" cy="536"/>
            </a:xfrm>
            <a:prstGeom prst="line">
              <a:avLst/>
            </a:prstGeom>
            <a:noFill/>
            <a:ln w="12700">
              <a:solidFill>
                <a:schemeClr val="tx1"/>
              </a:solidFill>
              <a:round/>
              <a:headEnd type="arrow" w="lg" len="lg"/>
            </a:ln>
            <a:effectLst/>
          </p:spPr>
          <p:txBody>
            <a:bodyPr lIns="107950" tIns="53975" rIns="107950" bIns="53975"/>
            <a:lstStyle/>
            <a:p>
              <a:endParaRPr lang="en-US"/>
            </a:p>
          </p:txBody>
        </p:sp>
        <p:sp>
          <p:nvSpPr>
            <p:cNvPr id="352301" name="Line 45"/>
            <p:cNvSpPr>
              <a:spLocks noChangeShapeType="1"/>
            </p:cNvSpPr>
            <p:nvPr/>
          </p:nvSpPr>
          <p:spPr bwMode="auto">
            <a:xfrm flipH="1" flipV="1">
              <a:off x="1824" y="2880"/>
              <a:ext cx="1264" cy="536"/>
            </a:xfrm>
            <a:prstGeom prst="line">
              <a:avLst/>
            </a:prstGeom>
            <a:noFill/>
            <a:ln w="12700">
              <a:solidFill>
                <a:schemeClr val="tx1"/>
              </a:solidFill>
              <a:round/>
              <a:headEnd type="arrow" w="lg" len="lg"/>
            </a:ln>
            <a:effectLst/>
          </p:spPr>
          <p:txBody>
            <a:bodyPr lIns="107950" tIns="53975" rIns="107950" bIns="53975"/>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1026"/>
          <p:cNvSpPr>
            <a:spLocks noGrp="1" noChangeArrowheads="1"/>
          </p:cNvSpPr>
          <p:nvPr>
            <p:ph type="title"/>
          </p:nvPr>
        </p:nvSpPr>
        <p:spPr>
          <a:xfrm>
            <a:off x="487348" y="404664"/>
            <a:ext cx="8575704" cy="533400"/>
          </a:xfrm>
        </p:spPr>
        <p:txBody>
          <a:bodyPr>
            <a:normAutofit fontScale="90000"/>
          </a:bodyPr>
          <a:lstStyle/>
          <a:p>
            <a:r>
              <a:rPr lang="en-US" sz="3600" dirty="0"/>
              <a:t>Major Concepts in Use-Case Modeling</a:t>
            </a:r>
            <a:endParaRPr lang="en-US" sz="3600" dirty="0"/>
          </a:p>
        </p:txBody>
      </p:sp>
      <p:sp>
        <p:nvSpPr>
          <p:cNvPr id="356355" name="Rectangle 1027"/>
          <p:cNvSpPr>
            <a:spLocks noGrp="1" noChangeArrowheads="1"/>
          </p:cNvSpPr>
          <p:nvPr>
            <p:ph type="body" sz="half" idx="1"/>
          </p:nvPr>
        </p:nvSpPr>
        <p:spPr>
          <a:xfrm>
            <a:off x="349250" y="1052513"/>
            <a:ext cx="8258175" cy="5043487"/>
          </a:xfrm>
        </p:spPr>
        <p:txBody>
          <a:bodyPr/>
          <a:lstStyle/>
          <a:p>
            <a:r>
              <a:rPr lang="en-US" sz="2800" dirty="0"/>
              <a:t>An actor represents anything that interacts with the system.</a:t>
            </a:r>
            <a:endParaRPr lang="en-US" sz="2800" dirty="0"/>
          </a:p>
          <a:p>
            <a:pPr>
              <a:buFont typeface="Wingdings" panose="05000000000000000000" pitchFamily="2" charset="2"/>
              <a:buNone/>
            </a:pPr>
            <a:endParaRPr lang="en-US" sz="2800" dirty="0"/>
          </a:p>
          <a:p>
            <a:pPr>
              <a:buFont typeface="Wingdings" panose="05000000000000000000" pitchFamily="2" charset="2"/>
              <a:buNone/>
            </a:pPr>
            <a:endParaRPr lang="en-US" sz="2800" dirty="0"/>
          </a:p>
          <a:p>
            <a:pPr>
              <a:buFont typeface="Wingdings" panose="05000000000000000000" pitchFamily="2" charset="2"/>
              <a:buNone/>
            </a:pPr>
            <a:endParaRPr lang="en-US" sz="2800" dirty="0"/>
          </a:p>
          <a:p>
            <a:pPr>
              <a:buFont typeface="Wingdings" panose="05000000000000000000" pitchFamily="2" charset="2"/>
              <a:buNone/>
            </a:pPr>
            <a:endParaRPr lang="en-US" sz="2800" dirty="0"/>
          </a:p>
          <a:p>
            <a:r>
              <a:rPr lang="en-US" sz="2800" dirty="0"/>
              <a:t>A use case is a sequence of actions a system performs that yields an observable result of value to a particular actor.</a:t>
            </a:r>
            <a:endParaRPr lang="en-US" sz="2800" dirty="0"/>
          </a:p>
        </p:txBody>
      </p:sp>
      <p:sp>
        <p:nvSpPr>
          <p:cNvPr id="356384" name="Oval 1056"/>
          <p:cNvSpPr>
            <a:spLocks noChangeArrowheads="1"/>
          </p:cNvSpPr>
          <p:nvPr/>
        </p:nvSpPr>
        <p:spPr bwMode="auto">
          <a:xfrm>
            <a:off x="3581400" y="5445224"/>
            <a:ext cx="1958975" cy="984250"/>
          </a:xfrm>
          <a:prstGeom prst="ellipse">
            <a:avLst/>
          </a:prstGeom>
          <a:solidFill>
            <a:srgbClr val="FFFFCC"/>
          </a:solidFill>
          <a:ln w="12700">
            <a:solidFill>
              <a:srgbClr val="990033"/>
            </a:solidFill>
            <a:round/>
          </a:ln>
          <a:effectLst/>
        </p:spPr>
        <p:txBody>
          <a:bodyPr wrap="none" anchor="ctr"/>
          <a:lstStyle/>
          <a:p>
            <a:endParaRPr lang="en-US"/>
          </a:p>
        </p:txBody>
      </p:sp>
      <p:sp>
        <p:nvSpPr>
          <p:cNvPr id="356385" name="Rectangle 1057"/>
          <p:cNvSpPr>
            <a:spLocks noChangeArrowheads="1"/>
          </p:cNvSpPr>
          <p:nvPr/>
        </p:nvSpPr>
        <p:spPr bwMode="auto">
          <a:xfrm>
            <a:off x="3829050" y="5706195"/>
            <a:ext cx="1574149" cy="462307"/>
          </a:xfrm>
          <a:prstGeom prst="rect">
            <a:avLst/>
          </a:prstGeom>
          <a:noFill/>
          <a:ln w="9525">
            <a:noFill/>
            <a:miter lim="800000"/>
          </a:ln>
          <a:effectLst/>
        </p:spPr>
        <p:txBody>
          <a:bodyPr wrap="none" lIns="92075" tIns="46038" rIns="92075" bIns="46038">
            <a:spAutoFit/>
          </a:bodyPr>
          <a:lstStyle/>
          <a:p>
            <a:r>
              <a:rPr lang="en-US" sz="2400" b="1" dirty="0"/>
              <a:t>Use Case</a:t>
            </a:r>
            <a:endParaRPr lang="en-US" sz="2400" b="1" dirty="0"/>
          </a:p>
        </p:txBody>
      </p:sp>
      <p:sp>
        <p:nvSpPr>
          <p:cNvPr id="356387" name="Oval 1059"/>
          <p:cNvSpPr>
            <a:spLocks noChangeArrowheads="1"/>
          </p:cNvSpPr>
          <p:nvPr/>
        </p:nvSpPr>
        <p:spPr bwMode="auto">
          <a:xfrm>
            <a:off x="4346575" y="1916832"/>
            <a:ext cx="431800" cy="431800"/>
          </a:xfrm>
          <a:prstGeom prst="ellipse">
            <a:avLst/>
          </a:prstGeom>
          <a:noFill/>
          <a:ln w="12700">
            <a:solidFill>
              <a:schemeClr val="tx1"/>
            </a:solidFill>
            <a:round/>
          </a:ln>
          <a:effectLst/>
        </p:spPr>
        <p:txBody>
          <a:bodyPr wrap="none" lIns="107950" tIns="53975" rIns="107950" bIns="53975" anchor="ctr"/>
          <a:lstStyle/>
          <a:p>
            <a:endParaRPr lang="en-US"/>
          </a:p>
        </p:txBody>
      </p:sp>
      <p:sp>
        <p:nvSpPr>
          <p:cNvPr id="356388" name="Line 1060"/>
          <p:cNvSpPr>
            <a:spLocks noChangeShapeType="1"/>
          </p:cNvSpPr>
          <p:nvPr/>
        </p:nvSpPr>
        <p:spPr bwMode="auto">
          <a:xfrm>
            <a:off x="4562475" y="2348632"/>
            <a:ext cx="0" cy="458788"/>
          </a:xfrm>
          <a:prstGeom prst="line">
            <a:avLst/>
          </a:prstGeom>
          <a:noFill/>
          <a:ln w="12700">
            <a:solidFill>
              <a:schemeClr val="tx1"/>
            </a:solidFill>
            <a:round/>
          </a:ln>
          <a:effectLst/>
        </p:spPr>
        <p:txBody>
          <a:bodyPr lIns="107950" tIns="53975" rIns="107950" bIns="53975"/>
          <a:lstStyle/>
          <a:p>
            <a:endParaRPr lang="en-US"/>
          </a:p>
        </p:txBody>
      </p:sp>
      <p:sp>
        <p:nvSpPr>
          <p:cNvPr id="356389" name="Line 1061"/>
          <p:cNvSpPr>
            <a:spLocks noChangeShapeType="1"/>
          </p:cNvSpPr>
          <p:nvPr/>
        </p:nvSpPr>
        <p:spPr bwMode="auto">
          <a:xfrm>
            <a:off x="4181475" y="2526432"/>
            <a:ext cx="762000" cy="0"/>
          </a:xfrm>
          <a:prstGeom prst="line">
            <a:avLst/>
          </a:prstGeom>
          <a:noFill/>
          <a:ln w="12700">
            <a:solidFill>
              <a:schemeClr val="tx1"/>
            </a:solidFill>
            <a:round/>
          </a:ln>
          <a:effectLst/>
        </p:spPr>
        <p:txBody>
          <a:bodyPr lIns="107950" tIns="53975" rIns="107950" bIns="53975"/>
          <a:lstStyle/>
          <a:p>
            <a:endParaRPr lang="en-US"/>
          </a:p>
        </p:txBody>
      </p:sp>
      <p:sp>
        <p:nvSpPr>
          <p:cNvPr id="356392" name="Text Box 1064"/>
          <p:cNvSpPr txBox="1">
            <a:spLocks noChangeArrowheads="1"/>
          </p:cNvSpPr>
          <p:nvPr/>
        </p:nvSpPr>
        <p:spPr bwMode="auto">
          <a:xfrm>
            <a:off x="4187825" y="3243982"/>
            <a:ext cx="749300" cy="382588"/>
          </a:xfrm>
          <a:prstGeom prst="rect">
            <a:avLst/>
          </a:prstGeom>
          <a:noFill/>
          <a:ln w="9525">
            <a:noFill/>
            <a:miter lim="800000"/>
          </a:ln>
          <a:effectLst/>
        </p:spPr>
        <p:txBody>
          <a:bodyPr wrap="none" lIns="107950" tIns="53975" rIns="107950" bIns="53975">
            <a:spAutoFit/>
          </a:bodyPr>
          <a:lstStyle/>
          <a:p>
            <a:r>
              <a:rPr lang="en-US" sz="1800" dirty="0"/>
              <a:t>Actor</a:t>
            </a:r>
            <a:endParaRPr lang="en-US" sz="1800" dirty="0"/>
          </a:p>
        </p:txBody>
      </p:sp>
      <p:sp>
        <p:nvSpPr>
          <p:cNvPr id="356393" name="Freeform 1065"/>
          <p:cNvSpPr/>
          <p:nvPr/>
        </p:nvSpPr>
        <p:spPr bwMode="auto">
          <a:xfrm>
            <a:off x="4178300" y="2805832"/>
            <a:ext cx="774700" cy="393700"/>
          </a:xfrm>
          <a:custGeom>
            <a:avLst/>
            <a:gdLst/>
            <a:ahLst/>
            <a:cxnLst>
              <a:cxn ang="0">
                <a:pos x="0" y="240"/>
              </a:cxn>
              <a:cxn ang="0">
                <a:pos x="240" y="0"/>
              </a:cxn>
              <a:cxn ang="0">
                <a:pos x="488" y="248"/>
              </a:cxn>
            </a:cxnLst>
            <a:rect l="0" t="0" r="r" b="b"/>
            <a:pathLst>
              <a:path w="488" h="248">
                <a:moveTo>
                  <a:pt x="0" y="240"/>
                </a:moveTo>
                <a:lnTo>
                  <a:pt x="240" y="0"/>
                </a:lnTo>
                <a:lnTo>
                  <a:pt x="488" y="248"/>
                </a:lnTo>
              </a:path>
            </a:pathLst>
          </a:custGeom>
          <a:noFill/>
          <a:ln w="12700" cap="flat" cmpd="sng">
            <a:solidFill>
              <a:schemeClr val="tx1"/>
            </a:solidFill>
            <a:prstDash val="solid"/>
            <a:roun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539552" y="332656"/>
            <a:ext cx="7793038" cy="677863"/>
          </a:xfrm>
        </p:spPr>
        <p:txBody>
          <a:bodyPr>
            <a:normAutofit fontScale="90000"/>
          </a:bodyPr>
          <a:lstStyle/>
          <a:p>
            <a:r>
              <a:rPr lang="en-US" dirty="0"/>
              <a:t>Actors</a:t>
            </a:r>
            <a:endParaRPr lang="en-US" dirty="0"/>
          </a:p>
        </p:txBody>
      </p:sp>
      <p:sp>
        <p:nvSpPr>
          <p:cNvPr id="144387" name="Rectangle 3"/>
          <p:cNvSpPr>
            <a:spLocks noGrp="1" noChangeArrowheads="1"/>
          </p:cNvSpPr>
          <p:nvPr>
            <p:ph type="body" idx="1"/>
          </p:nvPr>
        </p:nvSpPr>
        <p:spPr>
          <a:xfrm>
            <a:off x="685800" y="1219200"/>
            <a:ext cx="8269288" cy="3733800"/>
          </a:xfrm>
        </p:spPr>
        <p:txBody>
          <a:bodyPr/>
          <a:lstStyle/>
          <a:p>
            <a:pPr>
              <a:lnSpc>
                <a:spcPct val="90000"/>
              </a:lnSpc>
            </a:pPr>
            <a:r>
              <a:rPr lang="en-US" dirty="0"/>
              <a:t>The role some external entity adopts when using the system</a:t>
            </a:r>
            <a:endParaRPr lang="en-US" dirty="0"/>
          </a:p>
          <a:p>
            <a:pPr>
              <a:lnSpc>
                <a:spcPct val="90000"/>
              </a:lnSpc>
            </a:pPr>
            <a:r>
              <a:rPr lang="en-US" dirty="0"/>
              <a:t>Played by a user or another system</a:t>
            </a:r>
            <a:endParaRPr lang="en-US" dirty="0"/>
          </a:p>
          <a:p>
            <a:pPr>
              <a:lnSpc>
                <a:spcPct val="90000"/>
              </a:lnSpc>
            </a:pPr>
            <a:r>
              <a:rPr lang="en-US" dirty="0"/>
              <a:t>Use “stick person” to represent actors</a:t>
            </a:r>
            <a:endParaRPr lang="en-US" dirty="0"/>
          </a:p>
          <a:p>
            <a:pPr>
              <a:lnSpc>
                <a:spcPct val="90000"/>
              </a:lnSpc>
            </a:pPr>
            <a:r>
              <a:rPr lang="en-US" dirty="0"/>
              <a:t>Actors are external to the system</a:t>
            </a:r>
            <a:endParaRPr lang="en-US" dirty="0"/>
          </a:p>
          <a:p>
            <a:pPr>
              <a:lnSpc>
                <a:spcPct val="90000"/>
              </a:lnSpc>
            </a:pPr>
            <a:r>
              <a:rPr lang="en-US" dirty="0"/>
              <a:t>System also has an internal representation of the actor (</a:t>
            </a:r>
            <a:r>
              <a:rPr lang="en-US" dirty="0" err="1"/>
              <a:t>eg</a:t>
            </a:r>
            <a:r>
              <a:rPr lang="en-US" dirty="0"/>
              <a:t>. Customer)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Use Cases</a:t>
            </a:r>
            <a:endParaRPr lang="en-US"/>
          </a:p>
        </p:txBody>
      </p:sp>
      <p:sp>
        <p:nvSpPr>
          <p:cNvPr id="146435" name="Rectangle 3"/>
          <p:cNvSpPr>
            <a:spLocks noGrp="1" noChangeArrowheads="1"/>
          </p:cNvSpPr>
          <p:nvPr>
            <p:ph type="body" idx="1"/>
          </p:nvPr>
        </p:nvSpPr>
        <p:spPr>
          <a:xfrm>
            <a:off x="395536" y="1484784"/>
            <a:ext cx="8193088" cy="2590800"/>
          </a:xfrm>
        </p:spPr>
        <p:txBody>
          <a:bodyPr>
            <a:noAutofit/>
          </a:bodyPr>
          <a:lstStyle/>
          <a:p>
            <a:pPr lvl="1"/>
            <a:r>
              <a:rPr lang="en-US" dirty="0"/>
              <a:t>Something the actor wants the system to do</a:t>
            </a:r>
            <a:endParaRPr lang="en-US" dirty="0"/>
          </a:p>
          <a:p>
            <a:pPr lvl="1"/>
            <a:r>
              <a:rPr lang="en-US" dirty="0"/>
              <a:t>Always started by an actor</a:t>
            </a:r>
            <a:endParaRPr lang="en-US" dirty="0"/>
          </a:p>
          <a:p>
            <a:pPr lvl="1"/>
            <a:r>
              <a:rPr lang="en-US" dirty="0"/>
              <a:t>Always specified from the user point of view</a:t>
            </a:r>
            <a:endParaRPr lang="en-US" dirty="0"/>
          </a:p>
          <a:p>
            <a:pPr lvl="1"/>
            <a:r>
              <a:rPr lang="en-US" dirty="0"/>
              <a:t>Verb with an object </a:t>
            </a:r>
            <a:endParaRPr lang="en-US" dirty="0"/>
          </a:p>
          <a:p>
            <a:pPr lvl="2"/>
            <a:r>
              <a:rPr lang="en-US" dirty="0"/>
              <a:t>e.g. Place Order</a:t>
            </a:r>
            <a:endParaRPr lang="en-US" dirty="0"/>
          </a:p>
          <a:p>
            <a:pPr lvl="1"/>
            <a:r>
              <a:rPr lang="en-US" dirty="0"/>
              <a:t>Represented by an Oval with name inside</a:t>
            </a:r>
            <a:endParaRPr lang="en-US" dirty="0"/>
          </a:p>
        </p:txBody>
      </p:sp>
      <p:sp>
        <p:nvSpPr>
          <p:cNvPr id="146436" name="Oval 4"/>
          <p:cNvSpPr>
            <a:spLocks noChangeArrowheads="1"/>
          </p:cNvSpPr>
          <p:nvPr/>
        </p:nvSpPr>
        <p:spPr bwMode="auto">
          <a:xfrm>
            <a:off x="1610519" y="4553539"/>
            <a:ext cx="1849438" cy="803275"/>
          </a:xfrm>
          <a:prstGeom prst="ellipse">
            <a:avLst/>
          </a:prstGeom>
          <a:noFill/>
          <a:ln w="9525">
            <a:solidFill>
              <a:schemeClr val="tx1"/>
            </a:solidFill>
            <a:miter lim="800000"/>
          </a:ln>
          <a:effectLst/>
        </p:spPr>
        <p:txBody>
          <a:bodyPr anchor="ctr"/>
          <a:lstStyle/>
          <a:p>
            <a:pPr algn="ctr"/>
            <a:r>
              <a:rPr lang="en-US" sz="1800" dirty="0"/>
              <a:t>Place Order</a:t>
            </a:r>
            <a:endParaRPr lang="en-US" sz="1800" dirty="0"/>
          </a:p>
        </p:txBody>
      </p:sp>
      <p:sp>
        <p:nvSpPr>
          <p:cNvPr id="146437" name="Oval 5"/>
          <p:cNvSpPr>
            <a:spLocks noChangeArrowheads="1"/>
          </p:cNvSpPr>
          <p:nvPr/>
        </p:nvSpPr>
        <p:spPr bwMode="auto">
          <a:xfrm>
            <a:off x="3896519" y="4553539"/>
            <a:ext cx="1849438" cy="803275"/>
          </a:xfrm>
          <a:prstGeom prst="ellipse">
            <a:avLst/>
          </a:prstGeom>
          <a:noFill/>
          <a:ln w="9525">
            <a:solidFill>
              <a:schemeClr val="tx1"/>
            </a:solidFill>
            <a:miter lim="800000"/>
          </a:ln>
          <a:effectLst/>
        </p:spPr>
        <p:txBody>
          <a:bodyPr anchor="ctr"/>
          <a:lstStyle/>
          <a:p>
            <a:pPr algn="ctr"/>
            <a:r>
              <a:rPr lang="en-US" sz="1800" dirty="0" err="1"/>
              <a:t>GetStatus</a:t>
            </a:r>
            <a:endParaRPr lang="en-US" sz="1800" dirty="0"/>
          </a:p>
          <a:p>
            <a:pPr algn="ctr"/>
            <a:r>
              <a:rPr lang="en-US" sz="1800" dirty="0" err="1"/>
              <a:t>OnOrder</a:t>
            </a: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8692</Words>
  <Application>WPS 演示</Application>
  <PresentationFormat>全屏显示(4:3)</PresentationFormat>
  <Paragraphs>416</Paragraphs>
  <Slides>30</Slides>
  <Notes>16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宋体</vt:lpstr>
      <vt:lpstr>Wingdings</vt:lpstr>
      <vt:lpstr>Wingdings 3</vt:lpstr>
      <vt:lpstr>Verdana</vt:lpstr>
      <vt:lpstr>Wingdings 2</vt:lpstr>
      <vt:lpstr>Gungsuh</vt:lpstr>
      <vt:lpstr>Arial Narrow</vt:lpstr>
      <vt:lpstr>Symbol</vt:lpstr>
      <vt:lpstr>ZapfHumnst BT</vt:lpstr>
      <vt:lpstr>Lucida Sans Unicode</vt:lpstr>
      <vt:lpstr>微软雅黑</vt:lpstr>
      <vt:lpstr>黑体</vt:lpstr>
      <vt:lpstr>Times New Roman</vt:lpstr>
      <vt:lpstr>Segoe Print</vt:lpstr>
      <vt:lpstr>聚合</vt:lpstr>
      <vt:lpstr>Object-Oriented Analysis and Design with UML          </vt:lpstr>
      <vt:lpstr>Objectives</vt:lpstr>
      <vt:lpstr>Index</vt:lpstr>
      <vt:lpstr>PowerPoint 演示文稿</vt:lpstr>
      <vt:lpstr>Relevant Requirements Artifacts</vt:lpstr>
      <vt:lpstr>   What Is a Use-Case Model?</vt:lpstr>
      <vt:lpstr>Major Concepts in Use-Case Modeling</vt:lpstr>
      <vt:lpstr>Actors</vt:lpstr>
      <vt:lpstr>Use Cases</vt:lpstr>
      <vt:lpstr>What Are the Benefits of a Use-Case Model?</vt:lpstr>
      <vt:lpstr>Identifying Actors</vt:lpstr>
      <vt:lpstr>Identifying Use Cases</vt:lpstr>
      <vt:lpstr>Case Study: Course Registration System</vt:lpstr>
      <vt:lpstr>Use-Case Specifications</vt:lpstr>
      <vt:lpstr>PowerPoint 演示文稿</vt:lpstr>
      <vt:lpstr>PowerPoint 演示文稿</vt:lpstr>
      <vt:lpstr>What Is a Scenario?</vt:lpstr>
      <vt:lpstr>Case Study: Login </vt:lpstr>
      <vt:lpstr>What Is an Activity Diagram?</vt:lpstr>
      <vt:lpstr>Example: Activity Diagram</vt:lpstr>
      <vt:lpstr>An activity diagram may include the following elements:</vt:lpstr>
      <vt:lpstr>Swimlanes</vt:lpstr>
      <vt:lpstr>Swimlanes (Example)</vt:lpstr>
      <vt:lpstr>Exercise</vt:lpstr>
      <vt:lpstr>Glossary</vt:lpstr>
      <vt:lpstr>Case Study: Glossary</vt:lpstr>
      <vt:lpstr>Supplementary Specification</vt:lpstr>
      <vt:lpstr>Example: Supplementary Specification</vt:lpstr>
      <vt:lpstr>Exercise: Payroll Requirements Document</vt:lpstr>
      <vt:lpstr>PowerPoint 演示文稿</vt:lpstr>
    </vt:vector>
  </TitlesOfParts>
  <Company>rabbit factory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rachel liu</dc:creator>
  <cp:lastModifiedBy>deii66</cp:lastModifiedBy>
  <cp:revision>142</cp:revision>
  <dcterms:created xsi:type="dcterms:W3CDTF">2003-09-20T07:01:00Z</dcterms:created>
  <dcterms:modified xsi:type="dcterms:W3CDTF">2017-03-25T06:07:17Z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