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5"/>
  </p:notesMasterIdLst>
  <p:sldIdLst>
    <p:sldId id="256" r:id="rId2"/>
    <p:sldId id="289" r:id="rId3"/>
    <p:sldId id="383" r:id="rId4"/>
    <p:sldId id="298" r:id="rId5"/>
    <p:sldId id="299" r:id="rId6"/>
    <p:sldId id="300" r:id="rId7"/>
    <p:sldId id="389" r:id="rId8"/>
    <p:sldId id="301" r:id="rId9"/>
    <p:sldId id="302" r:id="rId10"/>
    <p:sldId id="303" r:id="rId11"/>
    <p:sldId id="305" r:id="rId12"/>
    <p:sldId id="308" r:id="rId13"/>
    <p:sldId id="387" r:id="rId14"/>
    <p:sldId id="375" r:id="rId15"/>
    <p:sldId id="381" r:id="rId16"/>
    <p:sldId id="376" r:id="rId17"/>
    <p:sldId id="377" r:id="rId18"/>
    <p:sldId id="379" r:id="rId19"/>
    <p:sldId id="380" r:id="rId20"/>
    <p:sldId id="382" r:id="rId21"/>
    <p:sldId id="372" r:id="rId22"/>
    <p:sldId id="373" r:id="rId23"/>
    <p:sldId id="374" r:id="rId24"/>
    <p:sldId id="366" r:id="rId25"/>
    <p:sldId id="367" r:id="rId26"/>
    <p:sldId id="368" r:id="rId27"/>
    <p:sldId id="369" r:id="rId28"/>
    <p:sldId id="404" r:id="rId29"/>
    <p:sldId id="385" r:id="rId30"/>
    <p:sldId id="403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7" autoAdjust="0"/>
    <p:restoredTop sz="75798" autoAdjust="0"/>
  </p:normalViewPr>
  <p:slideViewPr>
    <p:cSldViewPr>
      <p:cViewPr varScale="1">
        <p:scale>
          <a:sx n="56" d="100"/>
          <a:sy n="56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B07D80-619B-4BF9-802C-F47C754D9B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66F4B-CB8E-4D36-AF66-68242E8327FA}" type="slidenum">
              <a:rPr lang="en-US"/>
              <a:pPr/>
              <a:t>19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Genre: An expressive style of music.</a:t>
            </a:r>
          </a:p>
        </p:txBody>
      </p:sp>
    </p:spTree>
    <p:extLst>
      <p:ext uri="{BB962C8B-B14F-4D97-AF65-F5344CB8AC3E}">
        <p14:creationId xmlns:p14="http://schemas.microsoft.com/office/powerpoint/2010/main" val="1485078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7434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6" name="Rectangle 410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9233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228705" y="1211762"/>
            <a:ext cx="2131964" cy="71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37" tIns="46219" rIns="92437" bIns="46219"/>
          <a:lstStyle/>
          <a:p>
            <a:pPr defTabSz="918101">
              <a:lnSpc>
                <a:spcPct val="87000"/>
              </a:lnSpc>
              <a:spcBef>
                <a:spcPct val="3000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666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134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228705" y="1287201"/>
            <a:ext cx="2131964" cy="65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37" tIns="46219" rIns="92437" bIns="46219"/>
          <a:lstStyle/>
          <a:p>
            <a:pPr defTabSz="918101">
              <a:lnSpc>
                <a:spcPct val="87000"/>
              </a:lnSpc>
              <a:spcBef>
                <a:spcPct val="30000"/>
              </a:spcBef>
            </a:pPr>
            <a:endParaRPr lang="en-AU" sz="1000">
              <a:latin typeface="ZapfHumnst BT" pitchFamily="34" charset="0"/>
            </a:endParaRPr>
          </a:p>
        </p:txBody>
      </p:sp>
      <p:sp>
        <p:nvSpPr>
          <p:cNvPr id="747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2607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412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9353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6154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2824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881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14" y="4344345"/>
            <a:ext cx="5486173" cy="411370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6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14" y="4344345"/>
            <a:ext cx="5486173" cy="411370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0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14" y="4344345"/>
            <a:ext cx="5486173" cy="411370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0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07D80-619B-4BF9-802C-F47C754D9B9F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09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022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228705" y="1211761"/>
            <a:ext cx="2131964" cy="719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37" tIns="46219" rIns="92437" bIns="46219"/>
          <a:lstStyle/>
          <a:p>
            <a:pPr defTabSz="918101">
              <a:lnSpc>
                <a:spcPct val="87000"/>
              </a:lnSpc>
              <a:spcBef>
                <a:spcPct val="30000"/>
              </a:spcBef>
            </a:pPr>
            <a:endParaRPr lang="zh-CN" altLang="zh-CN" sz="1000">
              <a:latin typeface="ZapfHumnst BT" pitchFamily="34" charset="0"/>
            </a:endParaRPr>
          </a:p>
        </p:txBody>
      </p:sp>
      <p:sp>
        <p:nvSpPr>
          <p:cNvPr id="3758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342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880143" y="-94300"/>
            <a:ext cx="3026418" cy="53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398" tIns="45199" rIns="90398" bIns="45199" anchor="ctr"/>
          <a:lstStyle/>
          <a:p>
            <a:endParaRPr lang="zh-CN" altLang="en-US"/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-48561" y="8669355"/>
            <a:ext cx="3026419" cy="53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398" tIns="45199" rIns="90398" bIns="45199" anchor="ctr"/>
          <a:lstStyle/>
          <a:p>
            <a:pPr algn="ctr">
              <a:lnSpc>
                <a:spcPct val="87000"/>
              </a:lnSpc>
              <a:spcBef>
                <a:spcPct val="30000"/>
              </a:spcBef>
            </a:pPr>
            <a:endParaRPr lang="zh-CN" altLang="zh-CN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-48561" y="-94300"/>
            <a:ext cx="3026419" cy="53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398" tIns="45199" rIns="90398" bIns="45199" anchor="ctr"/>
          <a:lstStyle/>
          <a:p>
            <a:pPr algn="ctr">
              <a:lnSpc>
                <a:spcPct val="87000"/>
              </a:lnSpc>
              <a:spcBef>
                <a:spcPct val="30000"/>
              </a:spcBef>
            </a:pPr>
            <a:endParaRPr lang="zh-CN" altLang="zh-CN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1973751" y="3050620"/>
            <a:ext cx="2885435" cy="50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398" tIns="45199" rIns="90398" bIns="45199" anchor="ctr"/>
          <a:lstStyle/>
          <a:p>
            <a:endParaRPr lang="zh-CN" altLang="en-US"/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auto">
          <a:xfrm>
            <a:off x="228705" y="1134749"/>
            <a:ext cx="2131964" cy="734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37" tIns="46219" rIns="92437" bIns="46219"/>
          <a:lstStyle/>
          <a:p>
            <a:pPr defTabSz="918101"/>
            <a:endParaRPr lang="zh-CN" altLang="zh-CN" sz="1000">
              <a:latin typeface="ZapfHumnst BT" pitchFamily="34" charset="0"/>
            </a:endParaRPr>
          </a:p>
        </p:txBody>
      </p:sp>
      <p:sp>
        <p:nvSpPr>
          <p:cNvPr id="37991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073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4" y="4344108"/>
            <a:ext cx="5485773" cy="41146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46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8269288" cy="4837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3246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13.10.2003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638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513: Object Oriented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FE62BA72-513B-4C9B-B804-6BFB9B306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2E0A07-2B26-4473-8E59-7E5EA7D070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__1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.doc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24544" y="2348880"/>
            <a:ext cx="8915400" cy="720725"/>
          </a:xfrm>
        </p:spPr>
        <p:txBody>
          <a:bodyPr>
            <a:normAutofit fontScale="90000"/>
          </a:bodyPr>
          <a:lstStyle/>
          <a:p>
            <a:r>
              <a:rPr lang="en-US" altLang="zh-CN" sz="5600" b="1" dirty="0">
                <a:latin typeface="Arial" charset="0"/>
                <a:ea typeface="Gungsuh" pitchFamily="18" charset="-127"/>
              </a:rPr>
              <a:t>Object-Oriented Analysis and </a:t>
            </a:r>
            <a:r>
              <a:rPr lang="en-US" altLang="zh-CN" sz="5600" b="1" dirty="0" smtClean="0">
                <a:latin typeface="Arial" charset="0"/>
                <a:ea typeface="Gungsuh" pitchFamily="18" charset="-127"/>
              </a:rPr>
              <a:t>Design with UML</a:t>
            </a:r>
            <a:r>
              <a:rPr lang="en-US" altLang="zh-CN" sz="5600" b="1" dirty="0">
                <a:latin typeface="Arial" charset="0"/>
                <a:ea typeface="Gungsuh" pitchFamily="18" charset="-127"/>
              </a:rPr>
              <a:t/>
            </a:r>
            <a:br>
              <a:rPr lang="en-US" altLang="zh-CN" sz="5600" b="1" dirty="0">
                <a:latin typeface="Arial" charset="0"/>
                <a:ea typeface="Gungsuh" pitchFamily="18" charset="-127"/>
              </a:rPr>
            </a:br>
            <a:endParaRPr lang="en-US" altLang="zh-CN" sz="2600" b="1" dirty="0">
              <a:latin typeface="Arial" charset="0"/>
              <a:ea typeface="Gungsuh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789040"/>
            <a:ext cx="7572428" cy="936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400" dirty="0" smtClean="0"/>
              <a:t>Lecture 5 Advanced Use Case Modeling</a:t>
            </a:r>
            <a:r>
              <a:rPr lang="en-US" altLang="zh-CN" sz="2100" dirty="0" smtClean="0"/>
              <a:t> </a:t>
            </a:r>
            <a:endParaRPr lang="en-US" altLang="zh-CN" sz="2100" dirty="0"/>
          </a:p>
          <a:p>
            <a:endParaRPr lang="en-US" altLang="zh-C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for </a:t>
            </a:r>
            <a:r>
              <a:rPr lang="en-US">
                <a:cs typeface="Tahoma" pitchFamily="34" charset="0"/>
              </a:rPr>
              <a:t>«extend»</a:t>
            </a:r>
          </a:p>
        </p:txBody>
      </p:sp>
      <p:pic>
        <p:nvPicPr>
          <p:cNvPr id="184324" name="Picture 4" descr="C:\Documents and Settings\y.altunel\Application Data\Microsoft\Media Catalog\Fig5_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93822"/>
            <a:ext cx="8610600" cy="537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use case example</a:t>
            </a:r>
          </a:p>
        </p:txBody>
      </p:sp>
      <p:pic>
        <p:nvPicPr>
          <p:cNvPr id="186371" name="Picture 3" descr="C:\Documents and Settings\y.altunel\Application Data\Microsoft\Media Catalog\Fig5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4422"/>
            <a:ext cx="8763000" cy="5322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69288" cy="12695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extension might dependent on a condition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First time issue a warning only!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Extensions</a:t>
            </a:r>
          </a:p>
        </p:txBody>
      </p:sp>
      <p:pic>
        <p:nvPicPr>
          <p:cNvPr id="189444" name="Picture 4" descr="C:\Documents and Settings\y.altunel\Application Data\Microsoft\Media Catalog\Fig5_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76872"/>
            <a:ext cx="8077200" cy="444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Generalization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921281" y="1992312"/>
            <a:ext cx="3018872" cy="35249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27762" y="3556949"/>
            <a:ext cx="304800" cy="609600"/>
            <a:chOff x="1488" y="1824"/>
            <a:chExt cx="192" cy="384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259632" y="4249099"/>
            <a:ext cx="1295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/>
              <a:t>Customer</a:t>
            </a:r>
            <a:endParaRPr lang="en-US" altLang="zh-CN" sz="2000" dirty="0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2500688" y="378757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639993" y="2276872"/>
            <a:ext cx="1580080" cy="79481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965109" y="3532238"/>
            <a:ext cx="966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FindCD</a:t>
            </a:r>
            <a:endParaRPr lang="en-US" altLang="zh-CN" sz="2400" dirty="0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2455793" y="2701801"/>
            <a:ext cx="1108000" cy="1007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3661327" y="3396309"/>
            <a:ext cx="1558745" cy="79481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851920" y="2392537"/>
            <a:ext cx="1159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/>
              <a:t>FindBook</a:t>
            </a:r>
            <a:endParaRPr lang="en-US" altLang="zh-CN" sz="2400" dirty="0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324536" y="5088503"/>
            <a:ext cx="17524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/>
              <a:t>Sales System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366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777240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</a:t>
            </a:r>
          </a:p>
          <a:p>
            <a:pPr lvl="1"/>
            <a:r>
              <a:rPr lang="en-US" sz="2800" dirty="0"/>
              <a:t>one or more use cases </a:t>
            </a:r>
            <a:r>
              <a:rPr lang="en-US" sz="2800" dirty="0" smtClean="0"/>
              <a:t>are the </a:t>
            </a:r>
            <a:r>
              <a:rPr lang="en-US" sz="2800" dirty="0"/>
              <a:t>special case of a more general </a:t>
            </a:r>
            <a:r>
              <a:rPr lang="en-US" sz="2800" dirty="0" smtClean="0"/>
              <a:t>case</a:t>
            </a:r>
            <a:endParaRPr lang="en-US" sz="2800" dirty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Generalization</a:t>
            </a:r>
            <a:endParaRPr lang="tr-TR" dirty="0"/>
          </a:p>
        </p:txBody>
      </p:sp>
      <p:sp>
        <p:nvSpPr>
          <p:cNvPr id="4" name="Oval 16"/>
          <p:cNvSpPr>
            <a:spLocks noChangeArrowheads="1"/>
          </p:cNvSpPr>
          <p:nvPr/>
        </p:nvSpPr>
        <p:spPr bwMode="auto">
          <a:xfrm>
            <a:off x="3532187" y="3017912"/>
            <a:ext cx="2362200" cy="79246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Father Use Case</a:t>
            </a:r>
            <a:endParaRPr kumimoji="1" lang="en-US" altLang="zh-CN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 flipH="1" flipV="1">
            <a:off x="4751387" y="38103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4651374" y="3842122"/>
            <a:ext cx="203200" cy="228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561159" y="4724772"/>
            <a:ext cx="2362200" cy="79246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Child Use Case</a:t>
            </a:r>
            <a:endParaRPr kumimoji="1" lang="en-US" altLang="zh-CN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The child use case</a:t>
            </a:r>
          </a:p>
          <a:p>
            <a:pPr lvl="1"/>
            <a:r>
              <a:rPr lang="en-US" altLang="zh-CN" sz="2400" dirty="0"/>
              <a:t>Automatically inherits  all features from its parent</a:t>
            </a:r>
          </a:p>
          <a:p>
            <a:r>
              <a:rPr lang="en-US" altLang="zh-CN" sz="2800" dirty="0"/>
              <a:t>The child use case may</a:t>
            </a:r>
          </a:p>
          <a:p>
            <a:pPr lvl="1"/>
            <a:r>
              <a:rPr lang="en-US" altLang="zh-CN" sz="2400" dirty="0"/>
              <a:t>Inherit features from their parent use case</a:t>
            </a:r>
          </a:p>
          <a:p>
            <a:pPr lvl="1"/>
            <a:r>
              <a:rPr lang="en-US" altLang="zh-CN" sz="2400" dirty="0"/>
              <a:t>Add new features</a:t>
            </a:r>
          </a:p>
          <a:p>
            <a:pPr lvl="1"/>
            <a:r>
              <a:rPr lang="en-US" altLang="zh-CN" sz="2400" dirty="0"/>
              <a:t>Override (change) inherited some of the features</a:t>
            </a:r>
            <a:endParaRPr lang="tr-TR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Generalization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5687144"/>
            <a:ext cx="8269288" cy="838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The child automatically inherits all features from its parent.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But not every type of use case element may be overridden!</a:t>
            </a:r>
          </a:p>
        </p:txBody>
      </p:sp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to Override</a:t>
            </a:r>
          </a:p>
        </p:txBody>
      </p:sp>
      <p:graphicFrame>
        <p:nvGraphicFramePr>
          <p:cNvPr id="192576" name="Group 10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9942"/>
              </p:ext>
            </p:extLst>
          </p:nvPr>
        </p:nvGraphicFramePr>
        <p:xfrm>
          <a:off x="675456" y="1412776"/>
          <a:ext cx="8001000" cy="4064000"/>
        </p:xfrm>
        <a:graphic>
          <a:graphicData uri="http://schemas.openxmlformats.org/drawingml/2006/table">
            <a:tbl>
              <a:tblPr/>
              <a:tblGrid>
                <a:gridCol w="2590800"/>
                <a:gridCol w="1905000"/>
                <a:gridCol w="1828800"/>
                <a:gridCol w="1676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Use case element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Inherit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Override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Relationship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Precondition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Postcondition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Step in main flow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Alternative flow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5594350" cy="3582988"/>
          </a:xfrm>
        </p:spPr>
        <p:txBody>
          <a:bodyPr/>
          <a:lstStyle/>
          <a:p>
            <a:r>
              <a:rPr lang="en-US" dirty="0"/>
              <a:t>The parent use case:</a:t>
            </a:r>
          </a:p>
          <a:p>
            <a:pPr lvl="1"/>
            <a:r>
              <a:rPr lang="en-US" i="1" dirty="0" err="1"/>
              <a:t>FindProduct</a:t>
            </a:r>
            <a:endParaRPr lang="en-US" i="1" dirty="0"/>
          </a:p>
          <a:p>
            <a:r>
              <a:rPr lang="en-US" dirty="0"/>
              <a:t>Two specializations</a:t>
            </a:r>
          </a:p>
          <a:p>
            <a:pPr lvl="1"/>
            <a:r>
              <a:rPr lang="en-US" i="1" dirty="0" err="1"/>
              <a:t>FindBook</a:t>
            </a:r>
            <a:endParaRPr lang="en-US" i="1" dirty="0"/>
          </a:p>
          <a:p>
            <a:pPr lvl="1"/>
            <a:r>
              <a:rPr lang="en-US" i="1" dirty="0" err="1"/>
              <a:t>FindCD</a:t>
            </a:r>
            <a:endParaRPr lang="tr-TR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 Generalization: Example</a:t>
            </a:r>
            <a:endParaRPr lang="tr-TR" sz="4000" dirty="0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4799"/>
              </p:ext>
            </p:extLst>
          </p:nvPr>
        </p:nvGraphicFramePr>
        <p:xfrm>
          <a:off x="3275856" y="3645024"/>
          <a:ext cx="5163845" cy="25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Visio" r:id="rId3" imgW="3890651" imgH="1539132" progId="">
                  <p:embed/>
                </p:oleObj>
              </mc:Choice>
              <mc:Fallback>
                <p:oleObj name="Visio" r:id="rId3" imgW="3890651" imgH="15391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645024"/>
                        <a:ext cx="5163845" cy="2547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5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Parent Use Case Specification</a:t>
            </a:r>
          </a:p>
        </p:txBody>
      </p:sp>
      <p:graphicFrame>
        <p:nvGraphicFramePr>
          <p:cNvPr id="1771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9142"/>
              </p:ext>
            </p:extLst>
          </p:nvPr>
        </p:nvGraphicFramePr>
        <p:xfrm>
          <a:off x="539552" y="1412776"/>
          <a:ext cx="8197850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4" imgW="8239680" imgH="5251320" progId="Word.Document.8">
                  <p:embed/>
                </p:oleObj>
              </mc:Choice>
              <mc:Fallback>
                <p:oleObj name="Document" r:id="rId4" imgW="8239680" imgH="5251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2776"/>
                        <a:ext cx="8197850" cy="5113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6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Use Case Specifications</a:t>
            </a:r>
          </a:p>
        </p:txBody>
      </p:sp>
      <p:graphicFrame>
        <p:nvGraphicFramePr>
          <p:cNvPr id="19462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827234"/>
              </p:ext>
            </p:extLst>
          </p:nvPr>
        </p:nvGraphicFramePr>
        <p:xfrm>
          <a:off x="152400" y="1511323"/>
          <a:ext cx="4324350" cy="527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Document" r:id="rId5" imgW="4324320" imgH="5320800" progId="Word.Document.8">
                  <p:embed/>
                </p:oleObj>
              </mc:Choice>
              <mc:Fallback>
                <p:oleObj name="Document" r:id="rId5" imgW="4324320" imgH="532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11323"/>
                        <a:ext cx="4324350" cy="5275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7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85273"/>
              </p:ext>
            </p:extLst>
          </p:nvPr>
        </p:nvGraphicFramePr>
        <p:xfrm>
          <a:off x="4656138" y="1598636"/>
          <a:ext cx="4487862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Document" r:id="rId8" imgW="4413240" imgH="5187960" progId="Word.Document.8">
                  <p:embed/>
                </p:oleObj>
              </mc:Choice>
              <mc:Fallback>
                <p:oleObj name="Document" r:id="rId8" imgW="4413240" imgH="5187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598636"/>
                        <a:ext cx="4487862" cy="5187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Use case Inclusion</a:t>
            </a:r>
            <a:endParaRPr lang="en-US" altLang="zh-CN" sz="2800" dirty="0">
              <a:cs typeface="Times New Roman" pitchFamily="18" charset="0"/>
            </a:endParaRPr>
          </a:p>
          <a:p>
            <a:r>
              <a:rPr lang="en-US" altLang="zh-CN" sz="2800" dirty="0" smtClean="0">
                <a:cs typeface="Times New Roman" pitchFamily="18" charset="0"/>
              </a:rPr>
              <a:t>Use case Extension</a:t>
            </a:r>
            <a:endParaRPr lang="en-US" altLang="zh-CN" sz="2800" dirty="0">
              <a:cs typeface="Times New Roman" pitchFamily="18" charset="0"/>
            </a:endParaRPr>
          </a:p>
          <a:p>
            <a:r>
              <a:rPr lang="en-US" altLang="zh-CN" sz="2800" dirty="0"/>
              <a:t>Use case generalization</a:t>
            </a:r>
          </a:p>
          <a:p>
            <a:r>
              <a:rPr lang="en-US" sz="2800" dirty="0" smtClean="0"/>
              <a:t>Actor </a:t>
            </a:r>
            <a:r>
              <a:rPr lang="en-US" sz="2800" dirty="0"/>
              <a:t>generalization</a:t>
            </a:r>
          </a:p>
          <a:p>
            <a:r>
              <a:rPr lang="en-US" altLang="zh-CN" sz="2800" dirty="0"/>
              <a:t>Writing Effective Use Case</a:t>
            </a:r>
            <a:endParaRPr lang="tr-TR" sz="2800" dirty="0">
              <a:cs typeface="Times New Roman" pitchFamily="18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Inclusion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/>
              <a:t>Inclusion enables to reuse one use case's steps inside another use case.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Extension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/>
              <a:t>Allows creating a new use case by adding steps to existing use cases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/>
              <a:t>Allows child use cases to inherit behavior from parent use cases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Relationship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6336704" cy="4724400"/>
          </a:xfrm>
        </p:spPr>
        <p:txBody>
          <a:bodyPr>
            <a:normAutofit/>
          </a:bodyPr>
          <a:lstStyle/>
          <a:p>
            <a:r>
              <a:rPr lang="en-US" sz="2400" dirty="0"/>
              <a:t>Used to simplify diagrams</a:t>
            </a:r>
          </a:p>
          <a:p>
            <a:r>
              <a:rPr lang="en-US" sz="2400" dirty="0"/>
              <a:t>Customer &amp; </a:t>
            </a:r>
            <a:r>
              <a:rPr lang="en-US" sz="2400" dirty="0" err="1"/>
              <a:t>SalesAgent</a:t>
            </a:r>
            <a:endParaRPr lang="en-US" sz="2400" dirty="0"/>
          </a:p>
          <a:p>
            <a:pPr lvl="1"/>
            <a:r>
              <a:rPr lang="en-US" sz="2400" dirty="0"/>
              <a:t>Triggers the same use-cases</a:t>
            </a:r>
          </a:p>
          <a:p>
            <a:pPr lvl="1"/>
            <a:r>
              <a:rPr lang="en-US" sz="2400" dirty="0"/>
              <a:t>Only difference is the </a:t>
            </a:r>
            <a:r>
              <a:rPr lang="en-US" sz="2400" i="1" dirty="0" err="1" smtClean="0"/>
              <a:t>CalculateCommission</a:t>
            </a:r>
            <a:endParaRPr lang="en-US" sz="2400" i="1" dirty="0"/>
          </a:p>
          <a:p>
            <a:r>
              <a:rPr lang="en-US" sz="2400" dirty="0"/>
              <a:t>Too many crossed </a:t>
            </a:r>
            <a:r>
              <a:rPr lang="en-US" sz="2400" dirty="0" smtClean="0"/>
              <a:t>lines</a:t>
            </a:r>
            <a:endParaRPr lang="en-US" sz="2400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 Generalization</a:t>
            </a:r>
            <a:endParaRPr lang="tr-TR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88710"/>
              </p:ext>
            </p:extLst>
          </p:nvPr>
        </p:nvGraphicFramePr>
        <p:xfrm>
          <a:off x="4355976" y="3356992"/>
          <a:ext cx="4390132" cy="331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VISIO" r:id="rId3" imgW="2958084" imgH="2395728" progId="">
                  <p:embed/>
                </p:oleObj>
              </mc:Choice>
              <mc:Fallback>
                <p:oleObj name="VISIO" r:id="rId3" imgW="2958084" imgH="239572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356992"/>
                        <a:ext cx="4390132" cy="3319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0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For the common behavior There should be another role:</a:t>
            </a:r>
          </a:p>
          <a:p>
            <a:pPr lvl="1"/>
            <a:r>
              <a:rPr lang="en-US" altLang="zh-CN" sz="2400" dirty="0"/>
              <a:t>Purchaser</a:t>
            </a:r>
          </a:p>
          <a:p>
            <a:r>
              <a:rPr lang="en-US" altLang="zh-CN" sz="2400" dirty="0"/>
              <a:t>The other roles are derived</a:t>
            </a:r>
            <a:endParaRPr lang="tr-TR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 Generalization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67378"/>
              </p:ext>
            </p:extLst>
          </p:nvPr>
        </p:nvGraphicFramePr>
        <p:xfrm>
          <a:off x="3995936" y="2996952"/>
          <a:ext cx="4845179" cy="373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VISIO" r:id="rId3" imgW="3287268" imgH="2432304" progId="">
                  <p:embed/>
                </p:oleObj>
              </mc:Choice>
              <mc:Fallback>
                <p:oleObj name="VISIO" r:id="rId3" imgW="3287268" imgH="24323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96952"/>
                        <a:ext cx="4845179" cy="3730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7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159824" cy="4953000"/>
          </a:xfrm>
        </p:spPr>
        <p:txBody>
          <a:bodyPr>
            <a:normAutofit/>
          </a:bodyPr>
          <a:lstStyle/>
          <a:p>
            <a:r>
              <a:rPr lang="en-US" sz="2800" dirty="0"/>
              <a:t>Express with generalization </a:t>
            </a:r>
          </a:p>
          <a:p>
            <a:pPr lvl="1"/>
            <a:r>
              <a:rPr lang="en-US" sz="2400" dirty="0"/>
              <a:t>The communication of </a:t>
            </a:r>
            <a:r>
              <a:rPr lang="en-US" sz="2400" dirty="0" smtClean="0"/>
              <a:t>actors with </a:t>
            </a:r>
            <a:r>
              <a:rPr lang="en-US" sz="2400" dirty="0"/>
              <a:t>the same set of use cases</a:t>
            </a:r>
          </a:p>
          <a:p>
            <a:r>
              <a:rPr lang="en-US" sz="2800" dirty="0"/>
              <a:t>Good style:</a:t>
            </a:r>
          </a:p>
          <a:p>
            <a:pPr lvl="1"/>
            <a:r>
              <a:rPr lang="en-US" sz="2400" dirty="0"/>
              <a:t>Parent actors are usually abstract</a:t>
            </a:r>
            <a:endParaRPr lang="tr-TR" sz="2400" dirty="0"/>
          </a:p>
          <a:p>
            <a:r>
              <a:rPr lang="en-US" sz="2800" dirty="0"/>
              <a:t>Substitutability principle:</a:t>
            </a:r>
          </a:p>
          <a:p>
            <a:pPr lvl="1"/>
            <a:r>
              <a:rPr lang="en-US" sz="2400" dirty="0"/>
              <a:t>A descendant actor is </a:t>
            </a:r>
            <a:r>
              <a:rPr lang="en-US" sz="2400" dirty="0" smtClean="0"/>
              <a:t>replaced anywhere </a:t>
            </a:r>
            <a:r>
              <a:rPr lang="en-US" sz="2400" dirty="0"/>
              <a:t>the parent is expected</a:t>
            </a:r>
          </a:p>
          <a:p>
            <a:r>
              <a:rPr lang="en-US" sz="2800" dirty="0"/>
              <a:t>Used to test the </a:t>
            </a:r>
            <a:r>
              <a:rPr lang="en-US" sz="2800" dirty="0" smtClean="0"/>
              <a:t>correctness</a:t>
            </a:r>
            <a:endParaRPr lang="en-US" sz="2800" dirty="0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Generalization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80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Example </a:t>
            </a:r>
            <a:r>
              <a:rPr lang="en-US" altLang="zh-CN" sz="4000" dirty="0"/>
              <a:t>(self service machine)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1844675" y="4343400"/>
            <a:ext cx="2667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625475" y="4865688"/>
            <a:ext cx="304800" cy="609600"/>
            <a:chOff x="1488" y="1824"/>
            <a:chExt cx="192" cy="384"/>
          </a:xfrm>
        </p:grpSpPr>
        <p:sp>
          <p:nvSpPr>
            <p:cNvPr id="210949" name="Oval 5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0" name="Line 6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1" name="Freeform 7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2" name="Line 8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53" name="Oval 9"/>
          <p:cNvSpPr>
            <a:spLocks noChangeArrowheads="1"/>
          </p:cNvSpPr>
          <p:nvPr/>
        </p:nvSpPr>
        <p:spPr bwMode="auto">
          <a:xfrm>
            <a:off x="2225675" y="5029200"/>
            <a:ext cx="1981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2284413" y="5084763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   Restock</a:t>
            </a:r>
            <a:endParaRPr lang="en-US" altLang="zh-CN" sz="2400" dirty="0"/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457200" y="5557838"/>
            <a:ext cx="108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/>
              <a:t>Supplier</a:t>
            </a:r>
          </a:p>
        </p:txBody>
      </p:sp>
      <p:sp>
        <p:nvSpPr>
          <p:cNvPr id="210956" name="Text Box 12"/>
          <p:cNvSpPr txBox="1">
            <a:spLocks noChangeArrowheads="1"/>
          </p:cNvSpPr>
          <p:nvPr/>
        </p:nvSpPr>
        <p:spPr bwMode="auto">
          <a:xfrm>
            <a:off x="1997075" y="4446588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pitchFamily="34" charset="0"/>
              </a:rPr>
              <a:t>Self service machine</a:t>
            </a:r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1006475" y="5257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1920875" y="2209800"/>
            <a:ext cx="2667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grpSp>
        <p:nvGrpSpPr>
          <p:cNvPr id="210959" name="Group 15"/>
          <p:cNvGrpSpPr>
            <a:grpSpLocks/>
          </p:cNvGrpSpPr>
          <p:nvPr/>
        </p:nvGrpSpPr>
        <p:grpSpPr bwMode="auto">
          <a:xfrm>
            <a:off x="701675" y="2732088"/>
            <a:ext cx="304800" cy="609600"/>
            <a:chOff x="1488" y="1824"/>
            <a:chExt cx="192" cy="384"/>
          </a:xfrm>
        </p:grpSpPr>
        <p:sp>
          <p:nvSpPr>
            <p:cNvPr id="210960" name="Oval 16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62" name="Freeform 18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63" name="Line 19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64" name="Oval 20"/>
          <p:cNvSpPr>
            <a:spLocks noChangeArrowheads="1"/>
          </p:cNvSpPr>
          <p:nvPr/>
        </p:nvSpPr>
        <p:spPr bwMode="auto">
          <a:xfrm>
            <a:off x="2301875" y="2895600"/>
            <a:ext cx="1981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2551113" y="2951163"/>
            <a:ext cx="1435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Buy a product</a:t>
            </a:r>
            <a:endParaRPr lang="en-US" altLang="zh-CN" sz="2400"/>
          </a:p>
        </p:txBody>
      </p:sp>
      <p:sp>
        <p:nvSpPr>
          <p:cNvPr id="210966" name="Text Box 22"/>
          <p:cNvSpPr txBox="1">
            <a:spLocks noChangeArrowheads="1"/>
          </p:cNvSpPr>
          <p:nvPr/>
        </p:nvSpPr>
        <p:spPr bwMode="auto">
          <a:xfrm>
            <a:off x="533400" y="3424238"/>
            <a:ext cx="121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/>
              <a:t>customer</a:t>
            </a:r>
          </a:p>
        </p:txBody>
      </p: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2073275" y="2312988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pitchFamily="34" charset="0"/>
              </a:rPr>
              <a:t>Self service machine</a:t>
            </a:r>
          </a:p>
        </p:txBody>
      </p:sp>
      <p:sp>
        <p:nvSpPr>
          <p:cNvPr id="210968" name="Line 24"/>
          <p:cNvSpPr>
            <a:spLocks noChangeShapeType="1"/>
          </p:cNvSpPr>
          <p:nvPr/>
        </p:nvSpPr>
        <p:spPr bwMode="auto">
          <a:xfrm>
            <a:off x="1082675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9" name="Rectangle 25"/>
          <p:cNvSpPr>
            <a:spLocks noChangeArrowheads="1"/>
          </p:cNvSpPr>
          <p:nvPr/>
        </p:nvSpPr>
        <p:spPr bwMode="auto">
          <a:xfrm>
            <a:off x="5105400" y="3048000"/>
            <a:ext cx="2667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210970" name="Oval 26"/>
          <p:cNvSpPr>
            <a:spLocks noChangeArrowheads="1"/>
          </p:cNvSpPr>
          <p:nvPr/>
        </p:nvSpPr>
        <p:spPr bwMode="auto">
          <a:xfrm>
            <a:off x="5487988" y="3663950"/>
            <a:ext cx="1793875" cy="411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5210175" y="3645024"/>
            <a:ext cx="1811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   Collect Money</a:t>
            </a:r>
            <a:endParaRPr lang="en-US" altLang="zh-CN" sz="2400" dirty="0"/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5280025" y="3140075"/>
            <a:ext cx="386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pitchFamily="34" charset="0"/>
              </a:rPr>
              <a:t>Self service machine</a:t>
            </a:r>
          </a:p>
        </p:txBody>
      </p:sp>
      <p:grpSp>
        <p:nvGrpSpPr>
          <p:cNvPr id="210973" name="Group 29"/>
          <p:cNvGrpSpPr>
            <a:grpSpLocks/>
          </p:cNvGrpSpPr>
          <p:nvPr/>
        </p:nvGrpSpPr>
        <p:grpSpPr bwMode="auto">
          <a:xfrm>
            <a:off x="8229600" y="3429000"/>
            <a:ext cx="304800" cy="609600"/>
            <a:chOff x="1488" y="1824"/>
            <a:chExt cx="192" cy="384"/>
          </a:xfrm>
        </p:grpSpPr>
        <p:sp>
          <p:nvSpPr>
            <p:cNvPr id="210974" name="Oval 30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75" name="Line 31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76" name="Freeform 32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77" name="Line 33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78" name="Line 34"/>
          <p:cNvSpPr>
            <a:spLocks noChangeShapeType="1"/>
          </p:cNvSpPr>
          <p:nvPr/>
        </p:nvSpPr>
        <p:spPr bwMode="auto">
          <a:xfrm flipH="1">
            <a:off x="7543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79" name="Text Box 35"/>
          <p:cNvSpPr txBox="1">
            <a:spLocks noChangeArrowheads="1"/>
          </p:cNvSpPr>
          <p:nvPr/>
        </p:nvSpPr>
        <p:spPr bwMode="auto">
          <a:xfrm>
            <a:off x="7832725" y="4278313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Arial" pitchFamily="34" charset="0"/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2834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smtClean="0">
                <a:latin typeface="Arial" pitchFamily="34" charset="0"/>
              </a:rPr>
              <a:t>Example </a:t>
            </a:r>
            <a:r>
              <a:rPr lang="en-US" altLang="zh-CN" sz="3200" b="1" dirty="0">
                <a:latin typeface="Arial" pitchFamily="34" charset="0"/>
              </a:rPr>
              <a:t>(self service machine </a:t>
            </a:r>
            <a:r>
              <a:rPr lang="en-US" altLang="zh-CN" sz="3200" b="1" dirty="0">
                <a:latin typeface="Tahoma"/>
              </a:rPr>
              <a:t>–</a:t>
            </a:r>
            <a:r>
              <a:rPr lang="en-US" altLang="zh-CN" sz="3200" b="1" dirty="0">
                <a:latin typeface="Arial" pitchFamily="34" charset="0"/>
              </a:rPr>
              <a:t> includes relationship)</a:t>
            </a:r>
          </a:p>
        </p:txBody>
      </p:sp>
      <p:grpSp>
        <p:nvGrpSpPr>
          <p:cNvPr id="211971" name="Group 3"/>
          <p:cNvGrpSpPr>
            <a:grpSpLocks/>
          </p:cNvGrpSpPr>
          <p:nvPr/>
        </p:nvGrpSpPr>
        <p:grpSpPr bwMode="auto">
          <a:xfrm>
            <a:off x="4918075" y="5684838"/>
            <a:ext cx="2170113" cy="944562"/>
            <a:chOff x="3168" y="1296"/>
            <a:chExt cx="1409" cy="480"/>
          </a:xfrm>
        </p:grpSpPr>
        <p:sp>
          <p:nvSpPr>
            <p:cNvPr id="211972" name="Oval 4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73" name="Text Box 5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latin typeface="Arial" pitchFamily="34" charset="0"/>
                </a:rPr>
                <a:t>Close Machine</a:t>
              </a:r>
            </a:p>
          </p:txBody>
        </p:sp>
      </p:grp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828800" y="45720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endParaRPr lang="en-US" altLang="zh-CN" sz="2400"/>
          </a:p>
        </p:txBody>
      </p:sp>
      <p:grpSp>
        <p:nvGrpSpPr>
          <p:cNvPr id="211975" name="Group 7"/>
          <p:cNvGrpSpPr>
            <a:grpSpLocks/>
          </p:cNvGrpSpPr>
          <p:nvPr/>
        </p:nvGrpSpPr>
        <p:grpSpPr bwMode="auto">
          <a:xfrm>
            <a:off x="1371600" y="2036763"/>
            <a:ext cx="1852613" cy="839787"/>
            <a:chOff x="864" y="1536"/>
            <a:chExt cx="1203" cy="427"/>
          </a:xfrm>
        </p:grpSpPr>
        <p:sp>
          <p:nvSpPr>
            <p:cNvPr id="211976" name="Oval 8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77" name="Text Box 9"/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</a:t>
              </a:r>
              <a:r>
                <a:rPr lang="en-US" altLang="zh-CN" sz="2000"/>
                <a:t>Restock</a:t>
              </a:r>
            </a:p>
          </p:txBody>
        </p:sp>
      </p:grpSp>
      <p:grpSp>
        <p:nvGrpSpPr>
          <p:cNvPr id="211978" name="Group 10"/>
          <p:cNvGrpSpPr>
            <a:grpSpLocks/>
          </p:cNvGrpSpPr>
          <p:nvPr/>
        </p:nvGrpSpPr>
        <p:grpSpPr bwMode="auto">
          <a:xfrm>
            <a:off x="4994275" y="3170238"/>
            <a:ext cx="2170113" cy="944562"/>
            <a:chOff x="3168" y="1296"/>
            <a:chExt cx="1409" cy="480"/>
          </a:xfrm>
        </p:grpSpPr>
        <p:sp>
          <p:nvSpPr>
            <p:cNvPr id="211979" name="Oval 11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80" name="Text Box 12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latin typeface="Arial" pitchFamily="34" charset="0"/>
                </a:rPr>
                <a:t>Close Machine</a:t>
              </a:r>
            </a:p>
          </p:txBody>
        </p:sp>
      </p:grpSp>
      <p:grpSp>
        <p:nvGrpSpPr>
          <p:cNvPr id="211981" name="Group 13"/>
          <p:cNvGrpSpPr>
            <a:grpSpLocks/>
          </p:cNvGrpSpPr>
          <p:nvPr/>
        </p:nvGrpSpPr>
        <p:grpSpPr bwMode="auto">
          <a:xfrm>
            <a:off x="5068888" y="1752600"/>
            <a:ext cx="2170112" cy="944563"/>
            <a:chOff x="3168" y="1296"/>
            <a:chExt cx="1409" cy="480"/>
          </a:xfrm>
        </p:grpSpPr>
        <p:sp>
          <p:nvSpPr>
            <p:cNvPr id="211982" name="Oval 14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83" name="Text Box 15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latin typeface="Arial" pitchFamily="34" charset="0"/>
                </a:rPr>
                <a:t>Open Machine</a:t>
              </a:r>
            </a:p>
          </p:txBody>
        </p:sp>
      </p:grpSp>
      <p:sp>
        <p:nvSpPr>
          <p:cNvPr id="211984" name="Line 16"/>
          <p:cNvSpPr>
            <a:spLocks noChangeShapeType="1"/>
          </p:cNvSpPr>
          <p:nvPr/>
        </p:nvSpPr>
        <p:spPr bwMode="auto">
          <a:xfrm flipV="1">
            <a:off x="3219450" y="2130425"/>
            <a:ext cx="1849438" cy="3778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5" name="Line 17"/>
          <p:cNvSpPr>
            <a:spLocks noChangeShapeType="1"/>
          </p:cNvSpPr>
          <p:nvPr/>
        </p:nvSpPr>
        <p:spPr bwMode="auto">
          <a:xfrm>
            <a:off x="3146425" y="2697163"/>
            <a:ext cx="1882775" cy="9604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2667000" y="3352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itchFamily="18" charset="0"/>
              </a:rPr>
              <a:t>&lt;&lt;includes&gt;&gt;</a:t>
            </a: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3294063" y="1752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Times New Roman" pitchFamily="18" charset="0"/>
              </a:rPr>
              <a:t>&lt;&lt;includes&gt;&gt;</a:t>
            </a:r>
          </a:p>
        </p:txBody>
      </p:sp>
      <p:grpSp>
        <p:nvGrpSpPr>
          <p:cNvPr id="211988" name="Group 20"/>
          <p:cNvGrpSpPr>
            <a:grpSpLocks/>
          </p:cNvGrpSpPr>
          <p:nvPr/>
        </p:nvGrpSpPr>
        <p:grpSpPr bwMode="auto">
          <a:xfrm>
            <a:off x="1295400" y="4551363"/>
            <a:ext cx="1852613" cy="839787"/>
            <a:chOff x="864" y="1536"/>
            <a:chExt cx="1203" cy="427"/>
          </a:xfrm>
        </p:grpSpPr>
        <p:sp>
          <p:nvSpPr>
            <p:cNvPr id="211989" name="Oval 21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0" name="Text Box 22"/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</a:t>
              </a:r>
              <a:r>
                <a:rPr lang="en-US" altLang="zh-CN" sz="2000"/>
                <a:t>Collect</a:t>
              </a:r>
            </a:p>
          </p:txBody>
        </p:sp>
      </p:grpSp>
      <p:grpSp>
        <p:nvGrpSpPr>
          <p:cNvPr id="211991" name="Group 23"/>
          <p:cNvGrpSpPr>
            <a:grpSpLocks/>
          </p:cNvGrpSpPr>
          <p:nvPr/>
        </p:nvGrpSpPr>
        <p:grpSpPr bwMode="auto">
          <a:xfrm>
            <a:off x="4992688" y="4267200"/>
            <a:ext cx="2170112" cy="944563"/>
            <a:chOff x="3168" y="1296"/>
            <a:chExt cx="1409" cy="480"/>
          </a:xfrm>
        </p:grpSpPr>
        <p:sp>
          <p:nvSpPr>
            <p:cNvPr id="211992" name="Oval 24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3" name="Text Box 25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latin typeface="Arial" pitchFamily="34" charset="0"/>
                </a:rPr>
                <a:t>Open Machine</a:t>
              </a:r>
            </a:p>
          </p:txBody>
        </p:sp>
      </p:grpSp>
      <p:sp>
        <p:nvSpPr>
          <p:cNvPr id="211994" name="Line 26"/>
          <p:cNvSpPr>
            <a:spLocks noChangeShapeType="1"/>
          </p:cNvSpPr>
          <p:nvPr/>
        </p:nvSpPr>
        <p:spPr bwMode="auto">
          <a:xfrm flipV="1">
            <a:off x="3143250" y="4645025"/>
            <a:ext cx="1849438" cy="3778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95" name="Line 27"/>
          <p:cNvSpPr>
            <a:spLocks noChangeShapeType="1"/>
          </p:cNvSpPr>
          <p:nvPr/>
        </p:nvSpPr>
        <p:spPr bwMode="auto">
          <a:xfrm>
            <a:off x="3070225" y="5211763"/>
            <a:ext cx="1847850" cy="9445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96" name="Text Box 28"/>
          <p:cNvSpPr txBox="1">
            <a:spLocks noChangeArrowheads="1"/>
          </p:cNvSpPr>
          <p:nvPr/>
        </p:nvSpPr>
        <p:spPr bwMode="auto">
          <a:xfrm>
            <a:off x="3070225" y="57785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</a:rPr>
              <a:t>&lt;&lt;includes&gt;&gt;</a:t>
            </a:r>
          </a:p>
        </p:txBody>
      </p:sp>
      <p:sp>
        <p:nvSpPr>
          <p:cNvPr id="211997" name="Text Box 29"/>
          <p:cNvSpPr txBox="1">
            <a:spLocks noChangeArrowheads="1"/>
          </p:cNvSpPr>
          <p:nvPr/>
        </p:nvSpPr>
        <p:spPr bwMode="auto">
          <a:xfrm>
            <a:off x="3217863" y="4267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</a:rPr>
              <a:t>&lt;&lt;includes&gt;&gt;</a:t>
            </a:r>
          </a:p>
        </p:txBody>
      </p:sp>
    </p:spTree>
    <p:extLst>
      <p:ext uri="{BB962C8B-B14F-4D97-AF65-F5344CB8AC3E}">
        <p14:creationId xmlns:p14="http://schemas.microsoft.com/office/powerpoint/2010/main" val="20859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smtClean="0">
                <a:latin typeface="Arial" pitchFamily="34" charset="0"/>
              </a:rPr>
              <a:t>Example </a:t>
            </a:r>
            <a:r>
              <a:rPr lang="en-US" altLang="zh-CN" sz="3200" b="1" dirty="0">
                <a:latin typeface="Arial" pitchFamily="34" charset="0"/>
              </a:rPr>
              <a:t>(self service machine </a:t>
            </a:r>
            <a:r>
              <a:rPr lang="en-US" altLang="zh-CN" sz="3200" b="1" dirty="0">
                <a:latin typeface="Tahoma"/>
              </a:rPr>
              <a:t>–</a:t>
            </a:r>
            <a:r>
              <a:rPr lang="en-US" altLang="zh-CN" sz="3200" b="1" dirty="0">
                <a:latin typeface="Arial" pitchFamily="34" charset="0"/>
              </a:rPr>
              <a:t> extends relationship)</a:t>
            </a:r>
          </a:p>
        </p:txBody>
      </p:sp>
      <p:grpSp>
        <p:nvGrpSpPr>
          <p:cNvPr id="215043" name="Group 3"/>
          <p:cNvGrpSpPr>
            <a:grpSpLocks/>
          </p:cNvGrpSpPr>
          <p:nvPr/>
        </p:nvGrpSpPr>
        <p:grpSpPr bwMode="auto">
          <a:xfrm>
            <a:off x="1066800" y="1752600"/>
            <a:ext cx="6172200" cy="4038600"/>
            <a:chOff x="672" y="1104"/>
            <a:chExt cx="3888" cy="2544"/>
          </a:xfrm>
        </p:grpSpPr>
        <p:sp>
          <p:nvSpPr>
            <p:cNvPr id="215044" name="Text Box 4"/>
            <p:cNvSpPr txBox="1">
              <a:spLocks noChangeArrowheads="1"/>
            </p:cNvSpPr>
            <p:nvPr/>
          </p:nvSpPr>
          <p:spPr bwMode="auto">
            <a:xfrm>
              <a:off x="1152" y="2880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</a:t>
              </a:r>
              <a:endParaRPr lang="en-US" altLang="zh-CN" sz="2400"/>
            </a:p>
          </p:txBody>
        </p:sp>
        <p:grpSp>
          <p:nvGrpSpPr>
            <p:cNvPr id="215045" name="Group 5"/>
            <p:cNvGrpSpPr>
              <a:grpSpLocks/>
            </p:cNvGrpSpPr>
            <p:nvPr/>
          </p:nvGrpSpPr>
          <p:grpSpPr bwMode="auto">
            <a:xfrm>
              <a:off x="864" y="1283"/>
              <a:ext cx="1167" cy="529"/>
              <a:chOff x="864" y="1536"/>
              <a:chExt cx="1203" cy="427"/>
            </a:xfrm>
          </p:grpSpPr>
          <p:sp>
            <p:nvSpPr>
              <p:cNvPr id="215046" name="Oval 6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1203" cy="3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47" name="Text Box 7"/>
              <p:cNvSpPr txBox="1">
                <a:spLocks noChangeArrowheads="1"/>
              </p:cNvSpPr>
              <p:nvPr/>
            </p:nvSpPr>
            <p:spPr bwMode="auto">
              <a:xfrm>
                <a:off x="1104" y="1536"/>
                <a:ext cx="74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   </a:t>
                </a:r>
                <a:r>
                  <a:rPr lang="en-US" altLang="zh-CN" sz="2000"/>
                  <a:t>Restock</a:t>
                </a:r>
              </a:p>
            </p:txBody>
          </p:sp>
        </p:grpSp>
        <p:grpSp>
          <p:nvGrpSpPr>
            <p:cNvPr id="215048" name="Group 8"/>
            <p:cNvGrpSpPr>
              <a:grpSpLocks/>
            </p:cNvGrpSpPr>
            <p:nvPr/>
          </p:nvGrpSpPr>
          <p:grpSpPr bwMode="auto">
            <a:xfrm>
              <a:off x="3146" y="1997"/>
              <a:ext cx="1367" cy="595"/>
              <a:chOff x="3168" y="1296"/>
              <a:chExt cx="1409" cy="480"/>
            </a:xfrm>
          </p:grpSpPr>
          <p:sp>
            <p:nvSpPr>
              <p:cNvPr id="215049" name="Oval 9"/>
              <p:cNvSpPr>
                <a:spLocks noChangeArrowheads="1"/>
              </p:cNvSpPr>
              <p:nvPr/>
            </p:nvSpPr>
            <p:spPr bwMode="auto">
              <a:xfrm>
                <a:off x="3168" y="1296"/>
                <a:ext cx="13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50" name="Text Box 10"/>
              <p:cNvSpPr txBox="1">
                <a:spLocks noChangeArrowheads="1"/>
              </p:cNvSpPr>
              <p:nvPr/>
            </p:nvSpPr>
            <p:spPr bwMode="auto">
              <a:xfrm>
                <a:off x="3216" y="1440"/>
                <a:ext cx="136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>
                    <a:latin typeface="Arial" pitchFamily="34" charset="0"/>
                  </a:rPr>
                  <a:t>Close Machine</a:t>
                </a:r>
              </a:p>
            </p:txBody>
          </p:sp>
        </p:grpSp>
        <p:grpSp>
          <p:nvGrpSpPr>
            <p:cNvPr id="215051" name="Group 11"/>
            <p:cNvGrpSpPr>
              <a:grpSpLocks/>
            </p:cNvGrpSpPr>
            <p:nvPr/>
          </p:nvGrpSpPr>
          <p:grpSpPr bwMode="auto">
            <a:xfrm>
              <a:off x="3193" y="1104"/>
              <a:ext cx="1367" cy="595"/>
              <a:chOff x="3168" y="1296"/>
              <a:chExt cx="1409" cy="480"/>
            </a:xfrm>
          </p:grpSpPr>
          <p:sp>
            <p:nvSpPr>
              <p:cNvPr id="215052" name="Oval 12"/>
              <p:cNvSpPr>
                <a:spLocks noChangeArrowheads="1"/>
              </p:cNvSpPr>
              <p:nvPr/>
            </p:nvSpPr>
            <p:spPr bwMode="auto">
              <a:xfrm>
                <a:off x="3168" y="1296"/>
                <a:ext cx="13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53" name="Text Box 13"/>
              <p:cNvSpPr txBox="1">
                <a:spLocks noChangeArrowheads="1"/>
              </p:cNvSpPr>
              <p:nvPr/>
            </p:nvSpPr>
            <p:spPr bwMode="auto">
              <a:xfrm>
                <a:off x="3216" y="1440"/>
                <a:ext cx="136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>
                    <a:latin typeface="Arial" pitchFamily="34" charset="0"/>
                  </a:rPr>
                  <a:t>Open Machine</a:t>
                </a:r>
              </a:p>
            </p:txBody>
          </p:sp>
        </p:grpSp>
        <p:sp>
          <p:nvSpPr>
            <p:cNvPr id="215054" name="Line 14"/>
            <p:cNvSpPr>
              <a:spLocks noChangeShapeType="1"/>
            </p:cNvSpPr>
            <p:nvPr/>
          </p:nvSpPr>
          <p:spPr bwMode="auto">
            <a:xfrm flipV="1">
              <a:off x="2028" y="1342"/>
              <a:ext cx="1165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5" name="Line 15"/>
            <p:cNvSpPr>
              <a:spLocks noChangeShapeType="1"/>
            </p:cNvSpPr>
            <p:nvPr/>
          </p:nvSpPr>
          <p:spPr bwMode="auto">
            <a:xfrm>
              <a:off x="1982" y="1699"/>
              <a:ext cx="1164" cy="5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6" name="Text Box 16"/>
            <p:cNvSpPr txBox="1">
              <a:spLocks noChangeArrowheads="1"/>
            </p:cNvSpPr>
            <p:nvPr/>
          </p:nvSpPr>
          <p:spPr bwMode="auto">
            <a:xfrm>
              <a:off x="1982" y="2056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latin typeface="Times New Roman" pitchFamily="18" charset="0"/>
                </a:rPr>
                <a:t>&lt;&lt;includes&gt;&gt;</a:t>
              </a:r>
            </a:p>
          </p:txBody>
        </p:sp>
        <p:sp>
          <p:nvSpPr>
            <p:cNvPr id="215057" name="Text Box 17"/>
            <p:cNvSpPr txBox="1">
              <a:spLocks noChangeArrowheads="1"/>
            </p:cNvSpPr>
            <p:nvPr/>
          </p:nvSpPr>
          <p:spPr bwMode="auto">
            <a:xfrm>
              <a:off x="2075" y="1104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latin typeface="Times New Roman" pitchFamily="18" charset="0"/>
                </a:rPr>
                <a:t>&lt;&lt;includes&gt;&gt;</a:t>
              </a:r>
            </a:p>
          </p:txBody>
        </p:sp>
        <p:sp>
          <p:nvSpPr>
            <p:cNvPr id="215058" name="Oval 18"/>
            <p:cNvSpPr>
              <a:spLocks noChangeArrowheads="1"/>
            </p:cNvSpPr>
            <p:nvPr/>
          </p:nvSpPr>
          <p:spPr bwMode="auto">
            <a:xfrm>
              <a:off x="912" y="2919"/>
              <a:ext cx="1824" cy="7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59" name="Text Box 19"/>
            <p:cNvSpPr txBox="1">
              <a:spLocks noChangeArrowheads="1"/>
            </p:cNvSpPr>
            <p:nvPr/>
          </p:nvSpPr>
          <p:spPr bwMode="auto">
            <a:xfrm>
              <a:off x="1343" y="2784"/>
              <a:ext cx="1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</a:t>
              </a:r>
              <a:endParaRPr lang="en-US" altLang="zh-CN" sz="2000"/>
            </a:p>
          </p:txBody>
        </p:sp>
        <p:sp>
          <p:nvSpPr>
            <p:cNvPr id="215060" name="Text Box 20"/>
            <p:cNvSpPr txBox="1">
              <a:spLocks noChangeArrowheads="1"/>
            </p:cNvSpPr>
            <p:nvPr/>
          </p:nvSpPr>
          <p:spPr bwMode="auto">
            <a:xfrm>
              <a:off x="1104" y="3072"/>
              <a:ext cx="14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pitchFamily="34" charset="0"/>
                </a:rPr>
                <a:t>Restock According </a:t>
              </a:r>
            </a:p>
            <a:p>
              <a:r>
                <a:rPr lang="en-US" altLang="zh-CN" sz="2000">
                  <a:latin typeface="Arial" pitchFamily="34" charset="0"/>
                </a:rPr>
                <a:t>to Sales</a:t>
              </a:r>
            </a:p>
          </p:txBody>
        </p:sp>
        <p:sp>
          <p:nvSpPr>
            <p:cNvPr id="215061" name="Line 21"/>
            <p:cNvSpPr>
              <a:spLocks noChangeShapeType="1"/>
            </p:cNvSpPr>
            <p:nvPr/>
          </p:nvSpPr>
          <p:spPr bwMode="auto">
            <a:xfrm flipV="1">
              <a:off x="1584" y="177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2" name="Text Box 22"/>
            <p:cNvSpPr txBox="1">
              <a:spLocks noChangeArrowheads="1"/>
            </p:cNvSpPr>
            <p:nvPr/>
          </p:nvSpPr>
          <p:spPr bwMode="auto">
            <a:xfrm>
              <a:off x="672" y="2448"/>
              <a:ext cx="9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hlink"/>
                  </a:solidFill>
                  <a:latin typeface="Times New Roman" pitchFamily="18" charset="0"/>
                </a:rPr>
                <a:t>&lt;&lt;extends&gt;&gt;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latin typeface="Arial" pitchFamily="34" charset="0"/>
              </a:rPr>
              <a:t>Example </a:t>
            </a:r>
            <a:r>
              <a:rPr lang="en-US" altLang="zh-CN" sz="2800" b="1" dirty="0">
                <a:latin typeface="Arial" pitchFamily="34" charset="0"/>
              </a:rPr>
              <a:t>(self service machine </a:t>
            </a:r>
            <a:r>
              <a:rPr lang="en-US" altLang="zh-CN" sz="2800" b="1" dirty="0">
                <a:latin typeface="Tahoma"/>
              </a:rPr>
              <a:t>–</a:t>
            </a:r>
            <a:r>
              <a:rPr lang="en-US" altLang="zh-CN" sz="2800" b="1" dirty="0">
                <a:latin typeface="Arial" pitchFamily="34" charset="0"/>
              </a:rPr>
              <a:t> generalize relationship): Actor-to-Actor relationship</a:t>
            </a:r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3700463" y="1447800"/>
            <a:ext cx="1447800" cy="1828800"/>
            <a:chOff x="1488" y="1824"/>
            <a:chExt cx="192" cy="384"/>
          </a:xfrm>
        </p:grpSpPr>
        <p:sp>
          <p:nvSpPr>
            <p:cNvPr id="218116" name="Oval 4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8" name="Freeform 6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9" name="Line 7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20" name="Group 8"/>
          <p:cNvGrpSpPr>
            <a:grpSpLocks/>
          </p:cNvGrpSpPr>
          <p:nvPr/>
        </p:nvGrpSpPr>
        <p:grpSpPr bwMode="auto">
          <a:xfrm>
            <a:off x="1414463" y="3962400"/>
            <a:ext cx="1447800" cy="1828800"/>
            <a:chOff x="1488" y="1824"/>
            <a:chExt cx="192" cy="384"/>
          </a:xfrm>
        </p:grpSpPr>
        <p:sp>
          <p:nvSpPr>
            <p:cNvPr id="218121" name="Oval 9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2" name="Line 10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3" name="Freeform 11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4" name="Line 12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25" name="Group 13"/>
          <p:cNvGrpSpPr>
            <a:grpSpLocks/>
          </p:cNvGrpSpPr>
          <p:nvPr/>
        </p:nvGrpSpPr>
        <p:grpSpPr bwMode="auto">
          <a:xfrm>
            <a:off x="6367463" y="3810000"/>
            <a:ext cx="1447800" cy="1828800"/>
            <a:chOff x="1488" y="1824"/>
            <a:chExt cx="192" cy="384"/>
          </a:xfrm>
        </p:grpSpPr>
        <p:sp>
          <p:nvSpPr>
            <p:cNvPr id="218126" name="Oval 14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7" name="Line 15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8" name="Freeform 16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9" name="Line 17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8130" name="Text Box 18"/>
          <p:cNvSpPr txBox="1">
            <a:spLocks noChangeArrowheads="1"/>
          </p:cNvSpPr>
          <p:nvPr/>
        </p:nvSpPr>
        <p:spPr bwMode="auto">
          <a:xfrm>
            <a:off x="3548063" y="3886200"/>
            <a:ext cx="218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latin typeface="Arial" pitchFamily="34" charset="0"/>
              </a:rPr>
              <a:t>Agent</a:t>
            </a:r>
            <a:endParaRPr lang="en-US" altLang="zh-CN" sz="2400" dirty="0">
              <a:latin typeface="Arial" pitchFamily="34" charset="0"/>
            </a:endParaRPr>
          </a:p>
        </p:txBody>
      </p:sp>
      <p:sp>
        <p:nvSpPr>
          <p:cNvPr id="218131" name="Text Box 19"/>
          <p:cNvSpPr txBox="1">
            <a:spLocks noChangeArrowheads="1"/>
          </p:cNvSpPr>
          <p:nvPr/>
        </p:nvSpPr>
        <p:spPr bwMode="auto">
          <a:xfrm>
            <a:off x="1627188" y="5754688"/>
            <a:ext cx="1316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 smtClean="0">
                <a:latin typeface="Arial" pitchFamily="34" charset="0"/>
              </a:rPr>
              <a:t>Supplier</a:t>
            </a:r>
            <a:endParaRPr lang="en-US" altLang="zh-CN" sz="2400" dirty="0">
              <a:latin typeface="Arial" pitchFamily="34" charset="0"/>
            </a:endParaRPr>
          </a:p>
        </p:txBody>
      </p:sp>
      <p:sp>
        <p:nvSpPr>
          <p:cNvPr id="218132" name="Text Box 20"/>
          <p:cNvSpPr txBox="1">
            <a:spLocks noChangeArrowheads="1"/>
          </p:cNvSpPr>
          <p:nvPr/>
        </p:nvSpPr>
        <p:spPr bwMode="auto">
          <a:xfrm>
            <a:off x="6367463" y="5791200"/>
            <a:ext cx="155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</a:rPr>
              <a:t>Collector</a:t>
            </a:r>
          </a:p>
        </p:txBody>
      </p:sp>
      <p:grpSp>
        <p:nvGrpSpPr>
          <p:cNvPr id="218133" name="Group 21"/>
          <p:cNvGrpSpPr>
            <a:grpSpLocks/>
          </p:cNvGrpSpPr>
          <p:nvPr/>
        </p:nvGrpSpPr>
        <p:grpSpPr bwMode="auto">
          <a:xfrm rot="2943574">
            <a:off x="2976563" y="3009900"/>
            <a:ext cx="457200" cy="1447800"/>
            <a:chOff x="2688" y="2400"/>
            <a:chExt cx="192" cy="432"/>
          </a:xfrm>
        </p:grpSpPr>
        <p:sp>
          <p:nvSpPr>
            <p:cNvPr id="218134" name="Line 22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35" name="Line 23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36" name="Line 24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37" name="Line 25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38" name="Line 26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8139" name="Group 27"/>
          <p:cNvGrpSpPr>
            <a:grpSpLocks/>
          </p:cNvGrpSpPr>
          <p:nvPr/>
        </p:nvGrpSpPr>
        <p:grpSpPr bwMode="auto">
          <a:xfrm rot="-3908716">
            <a:off x="5414963" y="2933700"/>
            <a:ext cx="457200" cy="1447800"/>
            <a:chOff x="2688" y="2400"/>
            <a:chExt cx="192" cy="432"/>
          </a:xfrm>
        </p:grpSpPr>
        <p:sp>
          <p:nvSpPr>
            <p:cNvPr id="218140" name="Line 28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1" name="Line 29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2" name="Line 30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3" name="Line 31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4" name="Line 32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146" name="Rectangle 34"/>
          <p:cNvSpPr>
            <a:spLocks noChangeArrowheads="1"/>
          </p:cNvSpPr>
          <p:nvPr/>
        </p:nvSpPr>
        <p:spPr bwMode="auto">
          <a:xfrm>
            <a:off x="838200" y="2057400"/>
            <a:ext cx="1954381" cy="36933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generalized actor</a:t>
            </a:r>
          </a:p>
        </p:txBody>
      </p:sp>
      <p:sp>
        <p:nvSpPr>
          <p:cNvPr id="218147" name="Rectangle 35"/>
          <p:cNvSpPr>
            <a:spLocks noChangeArrowheads="1"/>
          </p:cNvSpPr>
          <p:nvPr/>
        </p:nvSpPr>
        <p:spPr bwMode="auto">
          <a:xfrm>
            <a:off x="228600" y="4953000"/>
            <a:ext cx="1390124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specialized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23251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1371600" y="1524000"/>
            <a:ext cx="7315200" cy="51054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Example </a:t>
            </a:r>
            <a:r>
              <a:rPr lang="en-US" altLang="zh-CN" sz="4000" dirty="0"/>
              <a:t>(self service machine)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52400" y="152400"/>
            <a:ext cx="87915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endParaRPr lang="en-GB" sz="4000">
              <a:solidFill>
                <a:srgbClr val="FC0128"/>
              </a:solidFill>
            </a:endParaRP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3506788" y="4865688"/>
            <a:ext cx="1112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</a:p>
        </p:txBody>
      </p:sp>
      <p:grpSp>
        <p:nvGrpSpPr>
          <p:cNvPr id="221192" name="Group 8"/>
          <p:cNvGrpSpPr>
            <a:grpSpLocks/>
          </p:cNvGrpSpPr>
          <p:nvPr/>
        </p:nvGrpSpPr>
        <p:grpSpPr bwMode="auto">
          <a:xfrm>
            <a:off x="3113088" y="3025777"/>
            <a:ext cx="1592262" cy="646719"/>
            <a:chOff x="864" y="1536"/>
            <a:chExt cx="1203" cy="453"/>
          </a:xfrm>
        </p:grpSpPr>
        <p:sp>
          <p:nvSpPr>
            <p:cNvPr id="221193" name="Oval 9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4" name="Text Box 10"/>
            <p:cNvSpPr txBox="1">
              <a:spLocks noChangeArrowheads="1"/>
            </p:cNvSpPr>
            <p:nvPr/>
          </p:nvSpPr>
          <p:spPr bwMode="auto">
            <a:xfrm>
              <a:off x="1055" y="1536"/>
              <a:ext cx="794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      Restock</a:t>
              </a:r>
            </a:p>
          </p:txBody>
        </p:sp>
      </p:grpSp>
      <p:grpSp>
        <p:nvGrpSpPr>
          <p:cNvPr id="221195" name="Group 11"/>
          <p:cNvGrpSpPr>
            <a:grpSpLocks/>
          </p:cNvGrpSpPr>
          <p:nvPr/>
        </p:nvGrpSpPr>
        <p:grpSpPr bwMode="auto">
          <a:xfrm>
            <a:off x="6224588" y="3848100"/>
            <a:ext cx="1865312" cy="685800"/>
            <a:chOff x="3168" y="1296"/>
            <a:chExt cx="1409" cy="480"/>
          </a:xfrm>
        </p:grpSpPr>
        <p:sp>
          <p:nvSpPr>
            <p:cNvPr id="221196" name="Oval 12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7" name="Text Box 13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Close Machine</a:t>
              </a:r>
            </a:p>
          </p:txBody>
        </p:sp>
      </p:grpSp>
      <p:grpSp>
        <p:nvGrpSpPr>
          <p:cNvPr id="221198" name="Group 14"/>
          <p:cNvGrpSpPr>
            <a:grpSpLocks/>
          </p:cNvGrpSpPr>
          <p:nvPr/>
        </p:nvGrpSpPr>
        <p:grpSpPr bwMode="auto">
          <a:xfrm>
            <a:off x="6289675" y="2819400"/>
            <a:ext cx="1863725" cy="685800"/>
            <a:chOff x="3168" y="1296"/>
            <a:chExt cx="1409" cy="480"/>
          </a:xfrm>
        </p:grpSpPr>
        <p:sp>
          <p:nvSpPr>
            <p:cNvPr id="221199" name="Oval 15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0" name="Text Box 16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latin typeface="Arial" pitchFamily="34" charset="0"/>
                </a:rPr>
                <a:t>Open Machine</a:t>
              </a:r>
            </a:p>
          </p:txBody>
        </p:sp>
      </p:grpSp>
      <p:sp>
        <p:nvSpPr>
          <p:cNvPr id="221201" name="Line 17"/>
          <p:cNvSpPr>
            <a:spLocks noChangeShapeType="1"/>
          </p:cNvSpPr>
          <p:nvPr/>
        </p:nvSpPr>
        <p:spPr bwMode="auto">
          <a:xfrm flipV="1">
            <a:off x="4700588" y="3094038"/>
            <a:ext cx="1589087" cy="273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02" name="Line 18"/>
          <p:cNvSpPr>
            <a:spLocks noChangeShapeType="1"/>
          </p:cNvSpPr>
          <p:nvPr/>
        </p:nvSpPr>
        <p:spPr bwMode="auto">
          <a:xfrm>
            <a:off x="4638675" y="3505200"/>
            <a:ext cx="1616075" cy="6969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4657973" y="3600516"/>
            <a:ext cx="14982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Times New Roman" pitchFamily="18" charset="0"/>
              </a:rPr>
              <a:t>&lt;&lt;includes&gt;&gt;</a:t>
            </a:r>
          </a:p>
        </p:txBody>
      </p:sp>
      <p:sp>
        <p:nvSpPr>
          <p:cNvPr id="221204" name="Text Box 20"/>
          <p:cNvSpPr txBox="1">
            <a:spLocks noChangeArrowheads="1"/>
          </p:cNvSpPr>
          <p:nvPr/>
        </p:nvSpPr>
        <p:spPr bwMode="auto">
          <a:xfrm>
            <a:off x="4764088" y="2854325"/>
            <a:ext cx="132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Times New Roman" pitchFamily="18" charset="0"/>
              </a:rPr>
              <a:t>&lt;&lt;includes&gt;&gt;</a:t>
            </a:r>
          </a:p>
        </p:txBody>
      </p:sp>
      <p:grpSp>
        <p:nvGrpSpPr>
          <p:cNvPr id="221205" name="Group 21"/>
          <p:cNvGrpSpPr>
            <a:grpSpLocks/>
          </p:cNvGrpSpPr>
          <p:nvPr/>
        </p:nvGrpSpPr>
        <p:grpSpPr bwMode="auto">
          <a:xfrm>
            <a:off x="3048000" y="4849813"/>
            <a:ext cx="1590675" cy="609600"/>
            <a:chOff x="864" y="1536"/>
            <a:chExt cx="1203" cy="427"/>
          </a:xfrm>
        </p:grpSpPr>
        <p:sp>
          <p:nvSpPr>
            <p:cNvPr id="221206" name="Oval 22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7" name="Text Box 23"/>
            <p:cNvSpPr txBox="1">
              <a:spLocks noChangeArrowheads="1"/>
            </p:cNvSpPr>
            <p:nvPr/>
          </p:nvSpPr>
          <p:spPr bwMode="auto">
            <a:xfrm>
              <a:off x="1104" y="1536"/>
              <a:ext cx="7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Collect</a:t>
              </a:r>
            </a:p>
          </p:txBody>
        </p:sp>
      </p:grpSp>
      <p:sp>
        <p:nvSpPr>
          <p:cNvPr id="221211" name="Line 27"/>
          <p:cNvSpPr>
            <a:spLocks noChangeShapeType="1"/>
          </p:cNvSpPr>
          <p:nvPr/>
        </p:nvSpPr>
        <p:spPr bwMode="auto">
          <a:xfrm flipV="1">
            <a:off x="4635499" y="3317875"/>
            <a:ext cx="1652579" cy="18748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12" name="Line 28"/>
          <p:cNvSpPr>
            <a:spLocks noChangeShapeType="1"/>
          </p:cNvSpPr>
          <p:nvPr/>
        </p:nvSpPr>
        <p:spPr bwMode="auto">
          <a:xfrm flipV="1">
            <a:off x="4572000" y="4450860"/>
            <a:ext cx="2016224" cy="87837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5008513" y="4913313"/>
            <a:ext cx="132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Times New Roman" pitchFamily="18" charset="0"/>
              </a:rPr>
              <a:t>&lt;&lt;includes&gt;&gt;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4665095" y="4369594"/>
            <a:ext cx="132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Times New Roman" pitchFamily="18" charset="0"/>
              </a:rPr>
              <a:t>&lt;&lt;includes&gt;&gt;</a:t>
            </a:r>
          </a:p>
        </p:txBody>
      </p:sp>
      <p:grpSp>
        <p:nvGrpSpPr>
          <p:cNvPr id="221215" name="Group 31"/>
          <p:cNvGrpSpPr>
            <a:grpSpLocks/>
          </p:cNvGrpSpPr>
          <p:nvPr/>
        </p:nvGrpSpPr>
        <p:grpSpPr bwMode="auto">
          <a:xfrm>
            <a:off x="3200400" y="1752600"/>
            <a:ext cx="2057400" cy="609600"/>
            <a:chOff x="864" y="1536"/>
            <a:chExt cx="1203" cy="427"/>
          </a:xfrm>
        </p:grpSpPr>
        <p:sp>
          <p:nvSpPr>
            <p:cNvPr id="221216" name="Oval 32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7" name="Text Box 33"/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Buy a product</a:t>
              </a:r>
            </a:p>
          </p:txBody>
        </p:sp>
      </p:grpSp>
      <p:sp>
        <p:nvSpPr>
          <p:cNvPr id="221218" name="Oval 34"/>
          <p:cNvSpPr>
            <a:spLocks noChangeArrowheads="1"/>
          </p:cNvSpPr>
          <p:nvPr/>
        </p:nvSpPr>
        <p:spPr bwMode="auto">
          <a:xfrm>
            <a:off x="1600200" y="4267200"/>
            <a:ext cx="3055938" cy="541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1752600" y="4343400"/>
            <a:ext cx="297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Restock according to sales</a:t>
            </a:r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 flipV="1">
            <a:off x="3048000" y="3657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1221" name="Group 37"/>
          <p:cNvGrpSpPr>
            <a:grpSpLocks/>
          </p:cNvGrpSpPr>
          <p:nvPr/>
        </p:nvGrpSpPr>
        <p:grpSpPr bwMode="auto">
          <a:xfrm>
            <a:off x="407988" y="4343400"/>
            <a:ext cx="258762" cy="546100"/>
            <a:chOff x="1488" y="1824"/>
            <a:chExt cx="192" cy="384"/>
          </a:xfrm>
        </p:grpSpPr>
        <p:sp>
          <p:nvSpPr>
            <p:cNvPr id="221222" name="Oval 38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23" name="Line 39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24" name="Freeform 40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25" name="Line 41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1226" name="Group 42"/>
          <p:cNvGrpSpPr>
            <a:grpSpLocks/>
          </p:cNvGrpSpPr>
          <p:nvPr/>
        </p:nvGrpSpPr>
        <p:grpSpPr bwMode="auto">
          <a:xfrm>
            <a:off x="0" y="5092700"/>
            <a:ext cx="258763" cy="546100"/>
            <a:chOff x="1488" y="1824"/>
            <a:chExt cx="192" cy="384"/>
          </a:xfrm>
        </p:grpSpPr>
        <p:sp>
          <p:nvSpPr>
            <p:cNvPr id="221227" name="Oval 43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28" name="Line 44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29" name="Freeform 45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0" name="Line 46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1231" name="Group 47"/>
          <p:cNvGrpSpPr>
            <a:grpSpLocks/>
          </p:cNvGrpSpPr>
          <p:nvPr/>
        </p:nvGrpSpPr>
        <p:grpSpPr bwMode="auto">
          <a:xfrm>
            <a:off x="884238" y="5048250"/>
            <a:ext cx="258762" cy="544513"/>
            <a:chOff x="1488" y="1824"/>
            <a:chExt cx="192" cy="384"/>
          </a:xfrm>
        </p:grpSpPr>
        <p:sp>
          <p:nvSpPr>
            <p:cNvPr id="221232" name="Oval 48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3" name="Line 49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4" name="Freeform 50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5" name="Line 51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1236" name="Text Box 52"/>
          <p:cNvSpPr txBox="1">
            <a:spLocks noChangeArrowheads="1"/>
          </p:cNvSpPr>
          <p:nvPr/>
        </p:nvSpPr>
        <p:spPr bwMode="auto">
          <a:xfrm>
            <a:off x="381000" y="507047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sz="2400">
              <a:latin typeface="Arial" pitchFamily="34" charset="0"/>
            </a:endParaRPr>
          </a:p>
        </p:txBody>
      </p:sp>
      <p:grpSp>
        <p:nvGrpSpPr>
          <p:cNvPr id="221237" name="Group 53"/>
          <p:cNvGrpSpPr>
            <a:grpSpLocks/>
          </p:cNvGrpSpPr>
          <p:nvPr/>
        </p:nvGrpSpPr>
        <p:grpSpPr bwMode="auto">
          <a:xfrm rot="2943574">
            <a:off x="252413" y="4895850"/>
            <a:ext cx="134937" cy="258763"/>
            <a:chOff x="2688" y="2400"/>
            <a:chExt cx="192" cy="432"/>
          </a:xfrm>
        </p:grpSpPr>
        <p:sp>
          <p:nvSpPr>
            <p:cNvPr id="221238" name="Line 54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39" name="Line 55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0" name="Line 56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1" name="Line 57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2" name="Line 58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1243" name="Group 59"/>
          <p:cNvGrpSpPr>
            <a:grpSpLocks/>
          </p:cNvGrpSpPr>
          <p:nvPr/>
        </p:nvGrpSpPr>
        <p:grpSpPr bwMode="auto">
          <a:xfrm rot="-3908716">
            <a:off x="686594" y="4872831"/>
            <a:ext cx="136525" cy="258763"/>
            <a:chOff x="2688" y="2400"/>
            <a:chExt cx="192" cy="432"/>
          </a:xfrm>
        </p:grpSpPr>
        <p:sp>
          <p:nvSpPr>
            <p:cNvPr id="221244" name="Line 60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5" name="Line 61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6" name="Line 62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7" name="Line 63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48" name="Line 64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249" name="Line 65"/>
          <p:cNvSpPr>
            <a:spLocks noChangeShapeType="1"/>
          </p:cNvSpPr>
          <p:nvPr/>
        </p:nvSpPr>
        <p:spPr bwMode="auto">
          <a:xfrm flipV="1">
            <a:off x="511415" y="3473115"/>
            <a:ext cx="2781060" cy="16775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250" name="Line 66"/>
          <p:cNvSpPr>
            <a:spLocks noChangeShapeType="1"/>
          </p:cNvSpPr>
          <p:nvPr/>
        </p:nvSpPr>
        <p:spPr bwMode="auto">
          <a:xfrm flipV="1">
            <a:off x="1207690" y="5257799"/>
            <a:ext cx="1840310" cy="1393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1251" name="Group 67"/>
          <p:cNvGrpSpPr>
            <a:grpSpLocks/>
          </p:cNvGrpSpPr>
          <p:nvPr/>
        </p:nvGrpSpPr>
        <p:grpSpPr bwMode="auto">
          <a:xfrm>
            <a:off x="533400" y="2209800"/>
            <a:ext cx="258763" cy="546100"/>
            <a:chOff x="1488" y="1824"/>
            <a:chExt cx="192" cy="384"/>
          </a:xfrm>
        </p:grpSpPr>
        <p:sp>
          <p:nvSpPr>
            <p:cNvPr id="221252" name="Oval 68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53" name="Line 69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54" name="Freeform 70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55" name="Line 71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1256" name="Line 72"/>
          <p:cNvSpPr>
            <a:spLocks noChangeShapeType="1"/>
          </p:cNvSpPr>
          <p:nvPr/>
        </p:nvSpPr>
        <p:spPr bwMode="auto">
          <a:xfrm flipV="1">
            <a:off x="838200" y="2133600"/>
            <a:ext cx="2362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257" name="Text Box 73"/>
          <p:cNvSpPr txBox="1">
            <a:spLocks noChangeArrowheads="1"/>
          </p:cNvSpPr>
          <p:nvPr/>
        </p:nvSpPr>
        <p:spPr bwMode="auto">
          <a:xfrm>
            <a:off x="198438" y="3048000"/>
            <a:ext cx="1011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customer</a:t>
            </a:r>
          </a:p>
        </p:txBody>
      </p:sp>
      <p:sp>
        <p:nvSpPr>
          <p:cNvPr id="221258" name="Text Box 74"/>
          <p:cNvSpPr txBox="1">
            <a:spLocks noChangeArrowheads="1"/>
          </p:cNvSpPr>
          <p:nvPr/>
        </p:nvSpPr>
        <p:spPr bwMode="auto">
          <a:xfrm>
            <a:off x="-142424" y="5754688"/>
            <a:ext cx="88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supplier</a:t>
            </a:r>
          </a:p>
        </p:txBody>
      </p:sp>
      <p:sp>
        <p:nvSpPr>
          <p:cNvPr id="221259" name="Text Box 75"/>
          <p:cNvSpPr txBox="1">
            <a:spLocks noChangeArrowheads="1"/>
          </p:cNvSpPr>
          <p:nvPr/>
        </p:nvSpPr>
        <p:spPr bwMode="auto">
          <a:xfrm>
            <a:off x="5362575" y="1882775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Self Service Machine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767556" y="577532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collector</a:t>
            </a:r>
            <a:endParaRPr lang="en-US" altLang="zh-CN" dirty="0"/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2671166" y="3783941"/>
            <a:ext cx="1579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3933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they simplify the use case model</a:t>
            </a:r>
          </a:p>
          <a:p>
            <a:r>
              <a:rPr lang="en-US" sz="2800" dirty="0"/>
              <a:t>The best use cases are the simple ones</a:t>
            </a:r>
          </a:p>
          <a:p>
            <a:r>
              <a:rPr lang="en-US" sz="2800" dirty="0"/>
              <a:t>The model must be understandable by all stakeholders</a:t>
            </a:r>
          </a:p>
          <a:p>
            <a:pPr lvl="1"/>
            <a:r>
              <a:rPr lang="en-US" sz="2400" dirty="0"/>
              <a:t>Actors and use cases are easily understood</a:t>
            </a:r>
          </a:p>
          <a:p>
            <a:pPr lvl="1"/>
            <a:r>
              <a:rPr lang="en-US" sz="2400" dirty="0"/>
              <a:t>Actor generalization is more difficult to grasp</a:t>
            </a:r>
          </a:p>
          <a:p>
            <a:pPr lvl="1"/>
            <a:r>
              <a:rPr lang="en-US" sz="2400" dirty="0"/>
              <a:t>Heavy use of </a:t>
            </a:r>
            <a:r>
              <a:rPr lang="en-US" sz="2400" dirty="0">
                <a:cs typeface="Tahoma" pitchFamily="34" charset="0"/>
              </a:rPr>
              <a:t>«include» makes the complete picture harder to visualize</a:t>
            </a:r>
          </a:p>
          <a:p>
            <a:pPr lvl="1"/>
            <a:r>
              <a:rPr lang="en-US" sz="2400" dirty="0">
                <a:cs typeface="Tahoma" pitchFamily="34" charset="0"/>
              </a:rPr>
              <a:t>«extend» is very hardly understood</a:t>
            </a:r>
          </a:p>
          <a:p>
            <a:pPr lvl="1"/>
            <a:r>
              <a:rPr lang="en-US" sz="2400" dirty="0">
                <a:cs typeface="Tahoma" pitchFamily="34" charset="0"/>
              </a:rPr>
              <a:t>the meaning of «extend» is widely </a:t>
            </a:r>
            <a:r>
              <a:rPr lang="en-US" sz="2400" dirty="0" smtClean="0">
                <a:cs typeface="Tahoma" pitchFamily="34" charset="0"/>
              </a:rPr>
              <a:t>misunderstood</a:t>
            </a:r>
          </a:p>
          <a:p>
            <a:pPr lvl="1"/>
            <a:endParaRPr lang="en-US" sz="2400" dirty="0">
              <a:cs typeface="Tahoma" pitchFamily="34" charset="0"/>
            </a:endParaRPr>
          </a:p>
        </p:txBody>
      </p:sp>
      <p:sp>
        <p:nvSpPr>
          <p:cNvPr id="190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097838" cy="762000"/>
          </a:xfrm>
        </p:spPr>
        <p:txBody>
          <a:bodyPr/>
          <a:lstStyle/>
          <a:p>
            <a:r>
              <a:rPr lang="en-US" sz="4000" dirty="0"/>
              <a:t>When to use advanced features?</a:t>
            </a:r>
          </a:p>
        </p:txBody>
      </p:sp>
    </p:spTree>
    <p:extLst>
      <p:ext uri="{BB962C8B-B14F-4D97-AF65-F5344CB8AC3E}">
        <p14:creationId xmlns:p14="http://schemas.microsoft.com/office/powerpoint/2010/main" val="18995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ahoma" pitchFamily="34" charset="0"/>
              </a:rPr>
              <a:t>Use Case Inclusion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921280" y="1992312"/>
            <a:ext cx="4170999" cy="35249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27762" y="3556949"/>
            <a:ext cx="304800" cy="609600"/>
            <a:chOff x="1488" y="1824"/>
            <a:chExt cx="192" cy="384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259632" y="4249099"/>
            <a:ext cx="11961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/>
              <a:t>Manager</a:t>
            </a:r>
            <a:endParaRPr lang="en-US" altLang="zh-CN" sz="2000" dirty="0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2500688" y="378757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3639992" y="2276872"/>
            <a:ext cx="2723823" cy="79481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744297" y="3532238"/>
            <a:ext cx="24118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/>
              <a:t>ViewEmployeeDetails</a:t>
            </a:r>
            <a:endParaRPr lang="en-US" altLang="zh-CN" sz="2400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455793" y="2701801"/>
            <a:ext cx="1108000" cy="1007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2500688" y="3861749"/>
            <a:ext cx="1174655" cy="10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61327" y="3396309"/>
            <a:ext cx="2723823" cy="79481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35896" y="2392537"/>
            <a:ext cx="2723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/>
              <a:t>ChangeEmployeeDetails</a:t>
            </a:r>
            <a:endParaRPr lang="en-US" altLang="zh-CN" sz="2400" dirty="0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686852" y="4506391"/>
            <a:ext cx="2723823" cy="79481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17434" y="4610943"/>
            <a:ext cx="2582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/>
              <a:t>DeleteEmployeeDetails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85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Refine the use case diagram for the course registration system using relationships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7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188119" y="319929"/>
            <a:ext cx="89995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spcBef>
                <a:spcPct val="0"/>
              </a:spcBef>
              <a:buClr>
                <a:schemeClr val="bg2"/>
              </a:buClr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Steps for Creating a Use-Case Model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442913" y="1090520"/>
            <a:ext cx="8489950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pPr marL="571500" indent="-571500" eaLnBrk="1" hangingPunct="1"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en-US" altLang="zh-CN" sz="3200" dirty="0">
                <a:ea typeface="宋体" charset="-122"/>
              </a:rPr>
              <a:t>Find actors and use cases.</a:t>
            </a:r>
          </a:p>
          <a:p>
            <a:pPr marL="914400" lvl="1" indent="-228600" eaLnBrk="1" hangingPunct="1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zh-CN" sz="2800" dirty="0">
                <a:ea typeface="宋体" charset="-122"/>
              </a:rPr>
              <a:t>Identify and briefly describe actors.</a:t>
            </a:r>
          </a:p>
          <a:p>
            <a:pPr marL="914400" lvl="1" indent="-228600" eaLnBrk="1" hangingPunct="1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zh-CN" sz="2800" dirty="0">
                <a:ea typeface="宋体" charset="-122"/>
              </a:rPr>
              <a:t>Identify and briefly describe use cases.</a:t>
            </a:r>
          </a:p>
          <a:p>
            <a:pPr marL="571500" indent="-571500" eaLnBrk="1" hangingPunct="1"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en-US" altLang="zh-CN" sz="3200" dirty="0">
                <a:ea typeface="宋体" charset="-122"/>
              </a:rPr>
              <a:t>Write the use cases.</a:t>
            </a:r>
          </a:p>
          <a:p>
            <a:pPr marL="914400" lvl="1" indent="-228600" eaLnBrk="1" hangingPunct="1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zh-CN" sz="2800" dirty="0">
                <a:ea typeface="宋体" charset="-122"/>
              </a:rPr>
              <a:t>Outline all use cases.</a:t>
            </a:r>
          </a:p>
          <a:p>
            <a:pPr marL="914400" lvl="1" indent="-228600" eaLnBrk="1" hangingPunct="1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zh-CN" sz="2800" dirty="0">
                <a:ea typeface="宋体" charset="-122"/>
              </a:rPr>
              <a:t>Prioritize the use-case flows.</a:t>
            </a:r>
          </a:p>
          <a:p>
            <a:pPr marL="914400" lvl="1" indent="-228600" eaLnBrk="1" hangingPunct="1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zh-CN" sz="2800" dirty="0">
                <a:ea typeface="宋体" charset="-122"/>
              </a:rPr>
              <a:t>Detail the flows in order of priority.</a:t>
            </a:r>
          </a:p>
        </p:txBody>
      </p:sp>
    </p:spTree>
    <p:extLst>
      <p:ext uri="{BB962C8B-B14F-4D97-AF65-F5344CB8AC3E}">
        <p14:creationId xmlns:p14="http://schemas.microsoft.com/office/powerpoint/2010/main" val="30831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89" name="Rectangle 105"/>
          <p:cNvSpPr>
            <a:spLocks noChangeArrowheads="1"/>
          </p:cNvSpPr>
          <p:nvPr/>
        </p:nvSpPr>
        <p:spPr bwMode="auto">
          <a:xfrm>
            <a:off x="947738" y="26670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charset="-122"/>
              </a:rPr>
              <a:t>Student</a:t>
            </a:r>
          </a:p>
        </p:txBody>
      </p:sp>
      <p:sp>
        <p:nvSpPr>
          <p:cNvPr id="374890" name="Rectangle 106"/>
          <p:cNvSpPr>
            <a:spLocks noChangeArrowheads="1"/>
          </p:cNvSpPr>
          <p:nvPr/>
        </p:nvSpPr>
        <p:spPr bwMode="auto">
          <a:xfrm>
            <a:off x="3557588" y="2667000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charset="-122"/>
              </a:rPr>
              <a:t>Registrar</a:t>
            </a:r>
          </a:p>
        </p:txBody>
      </p:sp>
      <p:sp>
        <p:nvSpPr>
          <p:cNvPr id="374891" name="Rectangle 107"/>
          <p:cNvSpPr>
            <a:spLocks noChangeArrowheads="1"/>
          </p:cNvSpPr>
          <p:nvPr/>
        </p:nvSpPr>
        <p:spPr bwMode="auto">
          <a:xfrm>
            <a:off x="5632450" y="2667000"/>
            <a:ext cx="299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charset="-122"/>
              </a:rPr>
              <a:t>Registration System </a:t>
            </a:r>
          </a:p>
        </p:txBody>
      </p:sp>
      <p:sp>
        <p:nvSpPr>
          <p:cNvPr id="374892" name="Rectangle 108"/>
          <p:cNvSpPr>
            <a:spLocks noChangeArrowheads="1"/>
          </p:cNvSpPr>
          <p:nvPr/>
        </p:nvSpPr>
        <p:spPr bwMode="auto">
          <a:xfrm>
            <a:off x="957263" y="3321050"/>
            <a:ext cx="7505700" cy="7143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a typeface="宋体" charset="-122"/>
              </a:rPr>
              <a:t>The student never touches the system; the registrar operates it. </a:t>
            </a:r>
          </a:p>
          <a:p>
            <a:pPr algn="ctr">
              <a:spcBef>
                <a:spcPct val="0"/>
              </a:spcBef>
            </a:pPr>
            <a:r>
              <a:rPr lang="en-US" altLang="zh-CN">
                <a:ea typeface="宋体" charset="-122"/>
              </a:rPr>
              <a:t>Or, are you building an Internet application?</a:t>
            </a:r>
          </a:p>
        </p:txBody>
      </p:sp>
      <p:sp>
        <p:nvSpPr>
          <p:cNvPr id="374893" name="Rectangle 109"/>
          <p:cNvSpPr>
            <a:spLocks noChangeArrowheads="1"/>
          </p:cNvSpPr>
          <p:nvPr/>
        </p:nvSpPr>
        <p:spPr bwMode="auto">
          <a:xfrm>
            <a:off x="3878263" y="5314950"/>
            <a:ext cx="42973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charset="-122"/>
              </a:rPr>
              <a:t>Online Registration </a:t>
            </a:r>
            <a:r>
              <a:rPr lang="en-US" altLang="zh-CN" sz="2400" dirty="0" smtClean="0">
                <a:ea typeface="宋体" charset="-122"/>
              </a:rPr>
              <a:t>System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74894" name="Line 110"/>
          <p:cNvSpPr>
            <a:spLocks noChangeShapeType="1"/>
          </p:cNvSpPr>
          <p:nvPr/>
        </p:nvSpPr>
        <p:spPr bwMode="auto">
          <a:xfrm>
            <a:off x="2506663" y="4953000"/>
            <a:ext cx="177165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95" name="Rectangle 111"/>
          <p:cNvSpPr>
            <a:spLocks noChangeArrowheads="1"/>
          </p:cNvSpPr>
          <p:nvPr/>
        </p:nvSpPr>
        <p:spPr bwMode="auto">
          <a:xfrm>
            <a:off x="906463" y="54864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charset="-122"/>
              </a:rPr>
              <a:t>Student</a:t>
            </a:r>
          </a:p>
        </p:txBody>
      </p:sp>
      <p:sp>
        <p:nvSpPr>
          <p:cNvPr id="374897" name="Line 113"/>
          <p:cNvSpPr>
            <a:spLocks noChangeShapeType="1"/>
          </p:cNvSpPr>
          <p:nvPr/>
        </p:nvSpPr>
        <p:spPr bwMode="auto">
          <a:xfrm>
            <a:off x="4773613" y="2190750"/>
            <a:ext cx="131445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4899" name="Group 115"/>
          <p:cNvGrpSpPr>
            <a:grpSpLocks/>
          </p:cNvGrpSpPr>
          <p:nvPr/>
        </p:nvGrpSpPr>
        <p:grpSpPr bwMode="auto">
          <a:xfrm>
            <a:off x="4108450" y="1600200"/>
            <a:ext cx="381000" cy="958850"/>
            <a:chOff x="2545" y="1464"/>
            <a:chExt cx="240" cy="604"/>
          </a:xfrm>
        </p:grpSpPr>
        <p:sp>
          <p:nvSpPr>
            <p:cNvPr id="374900" name="Freeform 116"/>
            <p:cNvSpPr>
              <a:spLocks/>
            </p:cNvSpPr>
            <p:nvPr/>
          </p:nvSpPr>
          <p:spPr bwMode="auto">
            <a:xfrm>
              <a:off x="2606" y="1487"/>
              <a:ext cx="141" cy="139"/>
            </a:xfrm>
            <a:custGeom>
              <a:avLst/>
              <a:gdLst>
                <a:gd name="T0" fmla="*/ 171 w 563"/>
                <a:gd name="T1" fmla="*/ 233 h 552"/>
                <a:gd name="T2" fmla="*/ 221 w 563"/>
                <a:gd name="T3" fmla="*/ 159 h 552"/>
                <a:gd name="T4" fmla="*/ 275 w 563"/>
                <a:gd name="T5" fmla="*/ 104 h 552"/>
                <a:gd name="T6" fmla="*/ 331 w 563"/>
                <a:gd name="T7" fmla="*/ 37 h 552"/>
                <a:gd name="T8" fmla="*/ 398 w 563"/>
                <a:gd name="T9" fmla="*/ 6 h 552"/>
                <a:gd name="T10" fmla="*/ 453 w 563"/>
                <a:gd name="T11" fmla="*/ 0 h 552"/>
                <a:gd name="T12" fmla="*/ 509 w 563"/>
                <a:gd name="T13" fmla="*/ 18 h 552"/>
                <a:gd name="T14" fmla="*/ 539 w 563"/>
                <a:gd name="T15" fmla="*/ 61 h 552"/>
                <a:gd name="T16" fmla="*/ 563 w 563"/>
                <a:gd name="T17" fmla="*/ 141 h 552"/>
                <a:gd name="T18" fmla="*/ 557 w 563"/>
                <a:gd name="T19" fmla="*/ 226 h 552"/>
                <a:gd name="T20" fmla="*/ 533 w 563"/>
                <a:gd name="T21" fmla="*/ 300 h 552"/>
                <a:gd name="T22" fmla="*/ 472 w 563"/>
                <a:gd name="T23" fmla="*/ 387 h 552"/>
                <a:gd name="T24" fmla="*/ 405 w 563"/>
                <a:gd name="T25" fmla="*/ 448 h 552"/>
                <a:gd name="T26" fmla="*/ 331 w 563"/>
                <a:gd name="T27" fmla="*/ 503 h 552"/>
                <a:gd name="T28" fmla="*/ 251 w 563"/>
                <a:gd name="T29" fmla="*/ 539 h 552"/>
                <a:gd name="T30" fmla="*/ 184 w 563"/>
                <a:gd name="T31" fmla="*/ 552 h 552"/>
                <a:gd name="T32" fmla="*/ 153 w 563"/>
                <a:gd name="T33" fmla="*/ 534 h 552"/>
                <a:gd name="T34" fmla="*/ 128 w 563"/>
                <a:gd name="T35" fmla="*/ 460 h 552"/>
                <a:gd name="T36" fmla="*/ 134 w 563"/>
                <a:gd name="T37" fmla="*/ 362 h 552"/>
                <a:gd name="T38" fmla="*/ 18 w 563"/>
                <a:gd name="T39" fmla="*/ 368 h 552"/>
                <a:gd name="T40" fmla="*/ 0 w 563"/>
                <a:gd name="T41" fmla="*/ 350 h 552"/>
                <a:gd name="T42" fmla="*/ 18 w 563"/>
                <a:gd name="T43" fmla="*/ 313 h 552"/>
                <a:gd name="T44" fmla="*/ 141 w 563"/>
                <a:gd name="T45" fmla="*/ 306 h 552"/>
                <a:gd name="T46" fmla="*/ 171 w 563"/>
                <a:gd name="T47" fmla="*/ 23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3" h="552">
                  <a:moveTo>
                    <a:pt x="171" y="233"/>
                  </a:moveTo>
                  <a:lnTo>
                    <a:pt x="221" y="159"/>
                  </a:lnTo>
                  <a:lnTo>
                    <a:pt x="275" y="104"/>
                  </a:lnTo>
                  <a:lnTo>
                    <a:pt x="331" y="37"/>
                  </a:lnTo>
                  <a:lnTo>
                    <a:pt x="398" y="6"/>
                  </a:lnTo>
                  <a:lnTo>
                    <a:pt x="453" y="0"/>
                  </a:lnTo>
                  <a:lnTo>
                    <a:pt x="509" y="18"/>
                  </a:lnTo>
                  <a:lnTo>
                    <a:pt x="539" y="61"/>
                  </a:lnTo>
                  <a:lnTo>
                    <a:pt x="563" y="141"/>
                  </a:lnTo>
                  <a:lnTo>
                    <a:pt x="557" y="226"/>
                  </a:lnTo>
                  <a:lnTo>
                    <a:pt x="533" y="300"/>
                  </a:lnTo>
                  <a:lnTo>
                    <a:pt x="472" y="387"/>
                  </a:lnTo>
                  <a:lnTo>
                    <a:pt x="405" y="448"/>
                  </a:lnTo>
                  <a:lnTo>
                    <a:pt x="331" y="503"/>
                  </a:lnTo>
                  <a:lnTo>
                    <a:pt x="251" y="539"/>
                  </a:lnTo>
                  <a:lnTo>
                    <a:pt x="184" y="552"/>
                  </a:lnTo>
                  <a:lnTo>
                    <a:pt x="153" y="534"/>
                  </a:lnTo>
                  <a:lnTo>
                    <a:pt x="128" y="460"/>
                  </a:lnTo>
                  <a:lnTo>
                    <a:pt x="134" y="362"/>
                  </a:lnTo>
                  <a:lnTo>
                    <a:pt x="18" y="368"/>
                  </a:lnTo>
                  <a:lnTo>
                    <a:pt x="0" y="350"/>
                  </a:lnTo>
                  <a:lnTo>
                    <a:pt x="18" y="313"/>
                  </a:lnTo>
                  <a:lnTo>
                    <a:pt x="141" y="306"/>
                  </a:lnTo>
                  <a:lnTo>
                    <a:pt x="171" y="233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01" name="Freeform 117"/>
            <p:cNvSpPr>
              <a:spLocks/>
            </p:cNvSpPr>
            <p:nvPr/>
          </p:nvSpPr>
          <p:spPr bwMode="auto">
            <a:xfrm>
              <a:off x="2599" y="1633"/>
              <a:ext cx="97" cy="203"/>
            </a:xfrm>
            <a:custGeom>
              <a:avLst/>
              <a:gdLst>
                <a:gd name="T0" fmla="*/ 111 w 391"/>
                <a:gd name="T1" fmla="*/ 68 h 811"/>
                <a:gd name="T2" fmla="*/ 165 w 391"/>
                <a:gd name="T3" fmla="*/ 19 h 811"/>
                <a:gd name="T4" fmla="*/ 251 w 391"/>
                <a:gd name="T5" fmla="*/ 0 h 811"/>
                <a:gd name="T6" fmla="*/ 324 w 391"/>
                <a:gd name="T7" fmla="*/ 12 h 811"/>
                <a:gd name="T8" fmla="*/ 379 w 391"/>
                <a:gd name="T9" fmla="*/ 62 h 811"/>
                <a:gd name="T10" fmla="*/ 391 w 391"/>
                <a:gd name="T11" fmla="*/ 99 h 811"/>
                <a:gd name="T12" fmla="*/ 391 w 391"/>
                <a:gd name="T13" fmla="*/ 147 h 811"/>
                <a:gd name="T14" fmla="*/ 367 w 391"/>
                <a:gd name="T15" fmla="*/ 190 h 811"/>
                <a:gd name="T16" fmla="*/ 324 w 391"/>
                <a:gd name="T17" fmla="*/ 264 h 811"/>
                <a:gd name="T18" fmla="*/ 306 w 391"/>
                <a:gd name="T19" fmla="*/ 351 h 811"/>
                <a:gd name="T20" fmla="*/ 300 w 391"/>
                <a:gd name="T21" fmla="*/ 423 h 811"/>
                <a:gd name="T22" fmla="*/ 318 w 391"/>
                <a:gd name="T23" fmla="*/ 503 h 811"/>
                <a:gd name="T24" fmla="*/ 367 w 391"/>
                <a:gd name="T25" fmla="*/ 577 h 811"/>
                <a:gd name="T26" fmla="*/ 385 w 391"/>
                <a:gd name="T27" fmla="*/ 651 h 811"/>
                <a:gd name="T28" fmla="*/ 379 w 391"/>
                <a:gd name="T29" fmla="*/ 719 h 811"/>
                <a:gd name="T30" fmla="*/ 343 w 391"/>
                <a:gd name="T31" fmla="*/ 774 h 811"/>
                <a:gd name="T32" fmla="*/ 294 w 391"/>
                <a:gd name="T33" fmla="*/ 805 h 811"/>
                <a:gd name="T34" fmla="*/ 233 w 391"/>
                <a:gd name="T35" fmla="*/ 811 h 811"/>
                <a:gd name="T36" fmla="*/ 159 w 391"/>
                <a:gd name="T37" fmla="*/ 811 h 811"/>
                <a:gd name="T38" fmla="*/ 104 w 391"/>
                <a:gd name="T39" fmla="*/ 780 h 811"/>
                <a:gd name="T40" fmla="*/ 49 w 391"/>
                <a:gd name="T41" fmla="*/ 688 h 811"/>
                <a:gd name="T42" fmla="*/ 13 w 391"/>
                <a:gd name="T43" fmla="*/ 608 h 811"/>
                <a:gd name="T44" fmla="*/ 0 w 391"/>
                <a:gd name="T45" fmla="*/ 486 h 811"/>
                <a:gd name="T46" fmla="*/ 13 w 391"/>
                <a:gd name="T47" fmla="*/ 375 h 811"/>
                <a:gd name="T48" fmla="*/ 37 w 391"/>
                <a:gd name="T49" fmla="*/ 258 h 811"/>
                <a:gd name="T50" fmla="*/ 74 w 391"/>
                <a:gd name="T51" fmla="*/ 141 h 811"/>
                <a:gd name="T52" fmla="*/ 111 w 391"/>
                <a:gd name="T53" fmla="*/ 68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1" h="811">
                  <a:moveTo>
                    <a:pt x="111" y="68"/>
                  </a:moveTo>
                  <a:lnTo>
                    <a:pt x="165" y="19"/>
                  </a:lnTo>
                  <a:lnTo>
                    <a:pt x="251" y="0"/>
                  </a:lnTo>
                  <a:lnTo>
                    <a:pt x="324" y="12"/>
                  </a:lnTo>
                  <a:lnTo>
                    <a:pt x="379" y="62"/>
                  </a:lnTo>
                  <a:lnTo>
                    <a:pt x="391" y="99"/>
                  </a:lnTo>
                  <a:lnTo>
                    <a:pt x="391" y="147"/>
                  </a:lnTo>
                  <a:lnTo>
                    <a:pt x="367" y="190"/>
                  </a:lnTo>
                  <a:lnTo>
                    <a:pt x="324" y="264"/>
                  </a:lnTo>
                  <a:lnTo>
                    <a:pt x="306" y="351"/>
                  </a:lnTo>
                  <a:lnTo>
                    <a:pt x="300" y="423"/>
                  </a:lnTo>
                  <a:lnTo>
                    <a:pt x="318" y="503"/>
                  </a:lnTo>
                  <a:lnTo>
                    <a:pt x="367" y="577"/>
                  </a:lnTo>
                  <a:lnTo>
                    <a:pt x="385" y="651"/>
                  </a:lnTo>
                  <a:lnTo>
                    <a:pt x="379" y="719"/>
                  </a:lnTo>
                  <a:lnTo>
                    <a:pt x="343" y="774"/>
                  </a:lnTo>
                  <a:lnTo>
                    <a:pt x="294" y="805"/>
                  </a:lnTo>
                  <a:lnTo>
                    <a:pt x="233" y="811"/>
                  </a:lnTo>
                  <a:lnTo>
                    <a:pt x="159" y="811"/>
                  </a:lnTo>
                  <a:lnTo>
                    <a:pt x="104" y="780"/>
                  </a:lnTo>
                  <a:lnTo>
                    <a:pt x="49" y="688"/>
                  </a:lnTo>
                  <a:lnTo>
                    <a:pt x="13" y="608"/>
                  </a:lnTo>
                  <a:lnTo>
                    <a:pt x="0" y="486"/>
                  </a:lnTo>
                  <a:lnTo>
                    <a:pt x="13" y="375"/>
                  </a:lnTo>
                  <a:lnTo>
                    <a:pt x="37" y="258"/>
                  </a:lnTo>
                  <a:lnTo>
                    <a:pt x="74" y="141"/>
                  </a:lnTo>
                  <a:lnTo>
                    <a:pt x="111" y="68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02" name="Freeform 118"/>
            <p:cNvSpPr>
              <a:spLocks/>
            </p:cNvSpPr>
            <p:nvPr/>
          </p:nvSpPr>
          <p:spPr bwMode="auto">
            <a:xfrm>
              <a:off x="2677" y="1639"/>
              <a:ext cx="108" cy="183"/>
            </a:xfrm>
            <a:custGeom>
              <a:avLst/>
              <a:gdLst>
                <a:gd name="T0" fmla="*/ 0 w 434"/>
                <a:gd name="T1" fmla="*/ 36 h 730"/>
                <a:gd name="T2" fmla="*/ 5 w 434"/>
                <a:gd name="T3" fmla="*/ 5 h 730"/>
                <a:gd name="T4" fmla="*/ 72 w 434"/>
                <a:gd name="T5" fmla="*/ 0 h 730"/>
                <a:gd name="T6" fmla="*/ 109 w 434"/>
                <a:gd name="T7" fmla="*/ 31 h 730"/>
                <a:gd name="T8" fmla="*/ 165 w 434"/>
                <a:gd name="T9" fmla="*/ 110 h 730"/>
                <a:gd name="T10" fmla="*/ 237 w 434"/>
                <a:gd name="T11" fmla="*/ 214 h 730"/>
                <a:gd name="T12" fmla="*/ 304 w 434"/>
                <a:gd name="T13" fmla="*/ 288 h 730"/>
                <a:gd name="T14" fmla="*/ 427 w 434"/>
                <a:gd name="T15" fmla="*/ 423 h 730"/>
                <a:gd name="T16" fmla="*/ 434 w 434"/>
                <a:gd name="T17" fmla="*/ 453 h 730"/>
                <a:gd name="T18" fmla="*/ 408 w 434"/>
                <a:gd name="T19" fmla="*/ 472 h 730"/>
                <a:gd name="T20" fmla="*/ 347 w 434"/>
                <a:gd name="T21" fmla="*/ 496 h 730"/>
                <a:gd name="T22" fmla="*/ 262 w 434"/>
                <a:gd name="T23" fmla="*/ 515 h 730"/>
                <a:gd name="T24" fmla="*/ 158 w 434"/>
                <a:gd name="T25" fmla="*/ 522 h 730"/>
                <a:gd name="T26" fmla="*/ 121 w 434"/>
                <a:gd name="T27" fmla="*/ 527 h 730"/>
                <a:gd name="T28" fmla="*/ 109 w 434"/>
                <a:gd name="T29" fmla="*/ 552 h 730"/>
                <a:gd name="T30" fmla="*/ 133 w 434"/>
                <a:gd name="T31" fmla="*/ 594 h 730"/>
                <a:gd name="T32" fmla="*/ 219 w 434"/>
                <a:gd name="T33" fmla="*/ 668 h 730"/>
                <a:gd name="T34" fmla="*/ 280 w 434"/>
                <a:gd name="T35" fmla="*/ 687 h 730"/>
                <a:gd name="T36" fmla="*/ 293 w 434"/>
                <a:gd name="T37" fmla="*/ 711 h 730"/>
                <a:gd name="T38" fmla="*/ 268 w 434"/>
                <a:gd name="T39" fmla="*/ 730 h 730"/>
                <a:gd name="T40" fmla="*/ 213 w 434"/>
                <a:gd name="T41" fmla="*/ 730 h 730"/>
                <a:gd name="T42" fmla="*/ 139 w 434"/>
                <a:gd name="T43" fmla="*/ 687 h 730"/>
                <a:gd name="T44" fmla="*/ 78 w 434"/>
                <a:gd name="T45" fmla="*/ 626 h 730"/>
                <a:gd name="T46" fmla="*/ 42 w 434"/>
                <a:gd name="T47" fmla="*/ 570 h 730"/>
                <a:gd name="T48" fmla="*/ 42 w 434"/>
                <a:gd name="T49" fmla="*/ 527 h 730"/>
                <a:gd name="T50" fmla="*/ 66 w 434"/>
                <a:gd name="T51" fmla="*/ 496 h 730"/>
                <a:gd name="T52" fmla="*/ 103 w 434"/>
                <a:gd name="T53" fmla="*/ 485 h 730"/>
                <a:gd name="T54" fmla="*/ 158 w 434"/>
                <a:gd name="T55" fmla="*/ 479 h 730"/>
                <a:gd name="T56" fmla="*/ 219 w 434"/>
                <a:gd name="T57" fmla="*/ 479 h 730"/>
                <a:gd name="T58" fmla="*/ 293 w 434"/>
                <a:gd name="T59" fmla="*/ 466 h 730"/>
                <a:gd name="T60" fmla="*/ 330 w 434"/>
                <a:gd name="T61" fmla="*/ 453 h 730"/>
                <a:gd name="T62" fmla="*/ 347 w 434"/>
                <a:gd name="T63" fmla="*/ 435 h 730"/>
                <a:gd name="T64" fmla="*/ 341 w 434"/>
                <a:gd name="T65" fmla="*/ 417 h 730"/>
                <a:gd name="T66" fmla="*/ 286 w 434"/>
                <a:gd name="T67" fmla="*/ 368 h 730"/>
                <a:gd name="T68" fmla="*/ 200 w 434"/>
                <a:gd name="T69" fmla="*/ 281 h 730"/>
                <a:gd name="T70" fmla="*/ 121 w 434"/>
                <a:gd name="T71" fmla="*/ 209 h 730"/>
                <a:gd name="T72" fmla="*/ 35 w 434"/>
                <a:gd name="T73" fmla="*/ 129 h 730"/>
                <a:gd name="T74" fmla="*/ 5 w 434"/>
                <a:gd name="T75" fmla="*/ 73 h 730"/>
                <a:gd name="T76" fmla="*/ 0 w 434"/>
                <a:gd name="T77" fmla="*/ 3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4" h="730">
                  <a:moveTo>
                    <a:pt x="0" y="36"/>
                  </a:moveTo>
                  <a:lnTo>
                    <a:pt x="5" y="5"/>
                  </a:lnTo>
                  <a:lnTo>
                    <a:pt x="72" y="0"/>
                  </a:lnTo>
                  <a:lnTo>
                    <a:pt x="109" y="31"/>
                  </a:lnTo>
                  <a:lnTo>
                    <a:pt x="165" y="110"/>
                  </a:lnTo>
                  <a:lnTo>
                    <a:pt x="237" y="214"/>
                  </a:lnTo>
                  <a:lnTo>
                    <a:pt x="304" y="288"/>
                  </a:lnTo>
                  <a:lnTo>
                    <a:pt x="427" y="423"/>
                  </a:lnTo>
                  <a:lnTo>
                    <a:pt x="434" y="453"/>
                  </a:lnTo>
                  <a:lnTo>
                    <a:pt x="408" y="472"/>
                  </a:lnTo>
                  <a:lnTo>
                    <a:pt x="347" y="496"/>
                  </a:lnTo>
                  <a:lnTo>
                    <a:pt x="262" y="515"/>
                  </a:lnTo>
                  <a:lnTo>
                    <a:pt x="158" y="522"/>
                  </a:lnTo>
                  <a:lnTo>
                    <a:pt x="121" y="527"/>
                  </a:lnTo>
                  <a:lnTo>
                    <a:pt x="109" y="552"/>
                  </a:lnTo>
                  <a:lnTo>
                    <a:pt x="133" y="594"/>
                  </a:lnTo>
                  <a:lnTo>
                    <a:pt x="219" y="668"/>
                  </a:lnTo>
                  <a:lnTo>
                    <a:pt x="280" y="687"/>
                  </a:lnTo>
                  <a:lnTo>
                    <a:pt x="293" y="711"/>
                  </a:lnTo>
                  <a:lnTo>
                    <a:pt x="268" y="730"/>
                  </a:lnTo>
                  <a:lnTo>
                    <a:pt x="213" y="730"/>
                  </a:lnTo>
                  <a:lnTo>
                    <a:pt x="139" y="687"/>
                  </a:lnTo>
                  <a:lnTo>
                    <a:pt x="78" y="626"/>
                  </a:lnTo>
                  <a:lnTo>
                    <a:pt x="42" y="570"/>
                  </a:lnTo>
                  <a:lnTo>
                    <a:pt x="42" y="527"/>
                  </a:lnTo>
                  <a:lnTo>
                    <a:pt x="66" y="496"/>
                  </a:lnTo>
                  <a:lnTo>
                    <a:pt x="103" y="485"/>
                  </a:lnTo>
                  <a:lnTo>
                    <a:pt x="158" y="479"/>
                  </a:lnTo>
                  <a:lnTo>
                    <a:pt x="219" y="479"/>
                  </a:lnTo>
                  <a:lnTo>
                    <a:pt x="293" y="466"/>
                  </a:lnTo>
                  <a:lnTo>
                    <a:pt x="330" y="453"/>
                  </a:lnTo>
                  <a:lnTo>
                    <a:pt x="347" y="435"/>
                  </a:lnTo>
                  <a:lnTo>
                    <a:pt x="341" y="417"/>
                  </a:lnTo>
                  <a:lnTo>
                    <a:pt x="286" y="368"/>
                  </a:lnTo>
                  <a:lnTo>
                    <a:pt x="200" y="281"/>
                  </a:lnTo>
                  <a:lnTo>
                    <a:pt x="121" y="209"/>
                  </a:lnTo>
                  <a:lnTo>
                    <a:pt x="35" y="129"/>
                  </a:lnTo>
                  <a:lnTo>
                    <a:pt x="5" y="7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03" name="Freeform 119"/>
            <p:cNvSpPr>
              <a:spLocks/>
            </p:cNvSpPr>
            <p:nvPr/>
          </p:nvSpPr>
          <p:spPr bwMode="auto">
            <a:xfrm>
              <a:off x="2606" y="1793"/>
              <a:ext cx="118" cy="275"/>
            </a:xfrm>
            <a:custGeom>
              <a:avLst/>
              <a:gdLst>
                <a:gd name="T0" fmla="*/ 232 w 471"/>
                <a:gd name="T1" fmla="*/ 0 h 1101"/>
                <a:gd name="T2" fmla="*/ 299 w 471"/>
                <a:gd name="T3" fmla="*/ 13 h 1101"/>
                <a:gd name="T4" fmla="*/ 330 w 471"/>
                <a:gd name="T5" fmla="*/ 63 h 1101"/>
                <a:gd name="T6" fmla="*/ 324 w 471"/>
                <a:gd name="T7" fmla="*/ 179 h 1101"/>
                <a:gd name="T8" fmla="*/ 312 w 471"/>
                <a:gd name="T9" fmla="*/ 302 h 1101"/>
                <a:gd name="T10" fmla="*/ 312 w 471"/>
                <a:gd name="T11" fmla="*/ 430 h 1101"/>
                <a:gd name="T12" fmla="*/ 373 w 471"/>
                <a:gd name="T13" fmla="*/ 584 h 1101"/>
                <a:gd name="T14" fmla="*/ 421 w 471"/>
                <a:gd name="T15" fmla="*/ 695 h 1101"/>
                <a:gd name="T16" fmla="*/ 447 w 471"/>
                <a:gd name="T17" fmla="*/ 806 h 1101"/>
                <a:gd name="T18" fmla="*/ 440 w 471"/>
                <a:gd name="T19" fmla="*/ 904 h 1101"/>
                <a:gd name="T20" fmla="*/ 440 w 471"/>
                <a:gd name="T21" fmla="*/ 941 h 1101"/>
                <a:gd name="T22" fmla="*/ 464 w 471"/>
                <a:gd name="T23" fmla="*/ 978 h 1101"/>
                <a:gd name="T24" fmla="*/ 471 w 471"/>
                <a:gd name="T25" fmla="*/ 1015 h 1101"/>
                <a:gd name="T26" fmla="*/ 453 w 471"/>
                <a:gd name="T27" fmla="*/ 1032 h 1101"/>
                <a:gd name="T28" fmla="*/ 403 w 471"/>
                <a:gd name="T29" fmla="*/ 1021 h 1101"/>
                <a:gd name="T30" fmla="*/ 312 w 471"/>
                <a:gd name="T31" fmla="*/ 1008 h 1101"/>
                <a:gd name="T32" fmla="*/ 202 w 471"/>
                <a:gd name="T33" fmla="*/ 1032 h 1101"/>
                <a:gd name="T34" fmla="*/ 128 w 471"/>
                <a:gd name="T35" fmla="*/ 1076 h 1101"/>
                <a:gd name="T36" fmla="*/ 91 w 471"/>
                <a:gd name="T37" fmla="*/ 1101 h 1101"/>
                <a:gd name="T38" fmla="*/ 55 w 471"/>
                <a:gd name="T39" fmla="*/ 1101 h 1101"/>
                <a:gd name="T40" fmla="*/ 0 w 471"/>
                <a:gd name="T41" fmla="*/ 1021 h 1101"/>
                <a:gd name="T42" fmla="*/ 6 w 471"/>
                <a:gd name="T43" fmla="*/ 1008 h 1101"/>
                <a:gd name="T44" fmla="*/ 117 w 471"/>
                <a:gd name="T45" fmla="*/ 971 h 1101"/>
                <a:gd name="T46" fmla="*/ 245 w 471"/>
                <a:gd name="T47" fmla="*/ 953 h 1101"/>
                <a:gd name="T48" fmla="*/ 336 w 471"/>
                <a:gd name="T49" fmla="*/ 947 h 1101"/>
                <a:gd name="T50" fmla="*/ 391 w 471"/>
                <a:gd name="T51" fmla="*/ 947 h 1101"/>
                <a:gd name="T52" fmla="*/ 403 w 471"/>
                <a:gd name="T53" fmla="*/ 910 h 1101"/>
                <a:gd name="T54" fmla="*/ 386 w 471"/>
                <a:gd name="T55" fmla="*/ 806 h 1101"/>
                <a:gd name="T56" fmla="*/ 342 w 471"/>
                <a:gd name="T57" fmla="*/ 695 h 1101"/>
                <a:gd name="T58" fmla="*/ 275 w 471"/>
                <a:gd name="T59" fmla="*/ 554 h 1101"/>
                <a:gd name="T60" fmla="*/ 220 w 471"/>
                <a:gd name="T61" fmla="*/ 430 h 1101"/>
                <a:gd name="T62" fmla="*/ 195 w 471"/>
                <a:gd name="T63" fmla="*/ 320 h 1101"/>
                <a:gd name="T64" fmla="*/ 189 w 471"/>
                <a:gd name="T65" fmla="*/ 198 h 1101"/>
                <a:gd name="T66" fmla="*/ 189 w 471"/>
                <a:gd name="T67" fmla="*/ 81 h 1101"/>
                <a:gd name="T68" fmla="*/ 214 w 471"/>
                <a:gd name="T69" fmla="*/ 32 h 1101"/>
                <a:gd name="T70" fmla="*/ 232 w 471"/>
                <a:gd name="T7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1" h="1101">
                  <a:moveTo>
                    <a:pt x="232" y="0"/>
                  </a:moveTo>
                  <a:lnTo>
                    <a:pt x="299" y="13"/>
                  </a:lnTo>
                  <a:lnTo>
                    <a:pt x="330" y="63"/>
                  </a:lnTo>
                  <a:lnTo>
                    <a:pt x="324" y="179"/>
                  </a:lnTo>
                  <a:lnTo>
                    <a:pt x="312" y="302"/>
                  </a:lnTo>
                  <a:lnTo>
                    <a:pt x="312" y="430"/>
                  </a:lnTo>
                  <a:lnTo>
                    <a:pt x="373" y="584"/>
                  </a:lnTo>
                  <a:lnTo>
                    <a:pt x="421" y="695"/>
                  </a:lnTo>
                  <a:lnTo>
                    <a:pt x="447" y="806"/>
                  </a:lnTo>
                  <a:lnTo>
                    <a:pt x="440" y="904"/>
                  </a:lnTo>
                  <a:lnTo>
                    <a:pt x="440" y="941"/>
                  </a:lnTo>
                  <a:lnTo>
                    <a:pt x="464" y="978"/>
                  </a:lnTo>
                  <a:lnTo>
                    <a:pt x="471" y="1015"/>
                  </a:lnTo>
                  <a:lnTo>
                    <a:pt x="453" y="1032"/>
                  </a:lnTo>
                  <a:lnTo>
                    <a:pt x="403" y="1021"/>
                  </a:lnTo>
                  <a:lnTo>
                    <a:pt x="312" y="1008"/>
                  </a:lnTo>
                  <a:lnTo>
                    <a:pt x="202" y="1032"/>
                  </a:lnTo>
                  <a:lnTo>
                    <a:pt x="128" y="1076"/>
                  </a:lnTo>
                  <a:lnTo>
                    <a:pt x="91" y="1101"/>
                  </a:lnTo>
                  <a:lnTo>
                    <a:pt x="55" y="1101"/>
                  </a:lnTo>
                  <a:lnTo>
                    <a:pt x="0" y="1021"/>
                  </a:lnTo>
                  <a:lnTo>
                    <a:pt x="6" y="1008"/>
                  </a:lnTo>
                  <a:lnTo>
                    <a:pt x="117" y="971"/>
                  </a:lnTo>
                  <a:lnTo>
                    <a:pt x="245" y="953"/>
                  </a:lnTo>
                  <a:lnTo>
                    <a:pt x="336" y="947"/>
                  </a:lnTo>
                  <a:lnTo>
                    <a:pt x="391" y="947"/>
                  </a:lnTo>
                  <a:lnTo>
                    <a:pt x="403" y="910"/>
                  </a:lnTo>
                  <a:lnTo>
                    <a:pt x="386" y="806"/>
                  </a:lnTo>
                  <a:lnTo>
                    <a:pt x="342" y="695"/>
                  </a:lnTo>
                  <a:lnTo>
                    <a:pt x="275" y="554"/>
                  </a:lnTo>
                  <a:lnTo>
                    <a:pt x="220" y="430"/>
                  </a:lnTo>
                  <a:lnTo>
                    <a:pt x="195" y="320"/>
                  </a:lnTo>
                  <a:lnTo>
                    <a:pt x="189" y="198"/>
                  </a:lnTo>
                  <a:lnTo>
                    <a:pt x="189" y="81"/>
                  </a:lnTo>
                  <a:lnTo>
                    <a:pt x="214" y="3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04" name="Freeform 120"/>
            <p:cNvSpPr>
              <a:spLocks/>
            </p:cNvSpPr>
            <p:nvPr/>
          </p:nvSpPr>
          <p:spPr bwMode="auto">
            <a:xfrm>
              <a:off x="2548" y="1801"/>
              <a:ext cx="98" cy="228"/>
            </a:xfrm>
            <a:custGeom>
              <a:avLst/>
              <a:gdLst>
                <a:gd name="T0" fmla="*/ 293 w 391"/>
                <a:gd name="T1" fmla="*/ 0 h 915"/>
                <a:gd name="T2" fmla="*/ 347 w 391"/>
                <a:gd name="T3" fmla="*/ 0 h 915"/>
                <a:gd name="T4" fmla="*/ 366 w 391"/>
                <a:gd name="T5" fmla="*/ 37 h 915"/>
                <a:gd name="T6" fmla="*/ 378 w 391"/>
                <a:gd name="T7" fmla="*/ 117 h 915"/>
                <a:gd name="T8" fmla="*/ 366 w 391"/>
                <a:gd name="T9" fmla="*/ 202 h 915"/>
                <a:gd name="T10" fmla="*/ 336 w 391"/>
                <a:gd name="T11" fmla="*/ 374 h 915"/>
                <a:gd name="T12" fmla="*/ 341 w 391"/>
                <a:gd name="T13" fmla="*/ 448 h 915"/>
                <a:gd name="T14" fmla="*/ 378 w 391"/>
                <a:gd name="T15" fmla="*/ 596 h 915"/>
                <a:gd name="T16" fmla="*/ 391 w 391"/>
                <a:gd name="T17" fmla="*/ 700 h 915"/>
                <a:gd name="T18" fmla="*/ 391 w 391"/>
                <a:gd name="T19" fmla="*/ 780 h 915"/>
                <a:gd name="T20" fmla="*/ 373 w 391"/>
                <a:gd name="T21" fmla="*/ 798 h 915"/>
                <a:gd name="T22" fmla="*/ 317 w 391"/>
                <a:gd name="T23" fmla="*/ 811 h 915"/>
                <a:gd name="T24" fmla="*/ 243 w 391"/>
                <a:gd name="T25" fmla="*/ 829 h 915"/>
                <a:gd name="T26" fmla="*/ 171 w 391"/>
                <a:gd name="T27" fmla="*/ 865 h 915"/>
                <a:gd name="T28" fmla="*/ 97 w 391"/>
                <a:gd name="T29" fmla="*/ 915 h 915"/>
                <a:gd name="T30" fmla="*/ 67 w 391"/>
                <a:gd name="T31" fmla="*/ 915 h 915"/>
                <a:gd name="T32" fmla="*/ 0 w 391"/>
                <a:gd name="T33" fmla="*/ 860 h 915"/>
                <a:gd name="T34" fmla="*/ 6 w 391"/>
                <a:gd name="T35" fmla="*/ 835 h 915"/>
                <a:gd name="T36" fmla="*/ 91 w 391"/>
                <a:gd name="T37" fmla="*/ 798 h 915"/>
                <a:gd name="T38" fmla="*/ 238 w 391"/>
                <a:gd name="T39" fmla="*/ 761 h 915"/>
                <a:gd name="T40" fmla="*/ 305 w 391"/>
                <a:gd name="T41" fmla="*/ 737 h 915"/>
                <a:gd name="T42" fmla="*/ 317 w 391"/>
                <a:gd name="T43" fmla="*/ 713 h 915"/>
                <a:gd name="T44" fmla="*/ 317 w 391"/>
                <a:gd name="T45" fmla="*/ 608 h 915"/>
                <a:gd name="T46" fmla="*/ 293 w 391"/>
                <a:gd name="T47" fmla="*/ 473 h 915"/>
                <a:gd name="T48" fmla="*/ 280 w 391"/>
                <a:gd name="T49" fmla="*/ 387 h 915"/>
                <a:gd name="T50" fmla="*/ 269 w 391"/>
                <a:gd name="T51" fmla="*/ 252 h 915"/>
                <a:gd name="T52" fmla="*/ 262 w 391"/>
                <a:gd name="T53" fmla="*/ 104 h 915"/>
                <a:gd name="T54" fmla="*/ 269 w 391"/>
                <a:gd name="T55" fmla="*/ 37 h 915"/>
                <a:gd name="T56" fmla="*/ 293 w 391"/>
                <a:gd name="T5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1" h="915">
                  <a:moveTo>
                    <a:pt x="293" y="0"/>
                  </a:moveTo>
                  <a:lnTo>
                    <a:pt x="347" y="0"/>
                  </a:lnTo>
                  <a:lnTo>
                    <a:pt x="366" y="37"/>
                  </a:lnTo>
                  <a:lnTo>
                    <a:pt x="378" y="117"/>
                  </a:lnTo>
                  <a:lnTo>
                    <a:pt x="366" y="202"/>
                  </a:lnTo>
                  <a:lnTo>
                    <a:pt x="336" y="374"/>
                  </a:lnTo>
                  <a:lnTo>
                    <a:pt x="341" y="448"/>
                  </a:lnTo>
                  <a:lnTo>
                    <a:pt x="378" y="596"/>
                  </a:lnTo>
                  <a:lnTo>
                    <a:pt x="391" y="700"/>
                  </a:lnTo>
                  <a:lnTo>
                    <a:pt x="391" y="780"/>
                  </a:lnTo>
                  <a:lnTo>
                    <a:pt x="373" y="798"/>
                  </a:lnTo>
                  <a:lnTo>
                    <a:pt x="317" y="811"/>
                  </a:lnTo>
                  <a:lnTo>
                    <a:pt x="243" y="829"/>
                  </a:lnTo>
                  <a:lnTo>
                    <a:pt x="171" y="865"/>
                  </a:lnTo>
                  <a:lnTo>
                    <a:pt x="97" y="915"/>
                  </a:lnTo>
                  <a:lnTo>
                    <a:pt x="67" y="915"/>
                  </a:lnTo>
                  <a:lnTo>
                    <a:pt x="0" y="860"/>
                  </a:lnTo>
                  <a:lnTo>
                    <a:pt x="6" y="835"/>
                  </a:lnTo>
                  <a:lnTo>
                    <a:pt x="91" y="798"/>
                  </a:lnTo>
                  <a:lnTo>
                    <a:pt x="238" y="761"/>
                  </a:lnTo>
                  <a:lnTo>
                    <a:pt x="305" y="737"/>
                  </a:lnTo>
                  <a:lnTo>
                    <a:pt x="317" y="713"/>
                  </a:lnTo>
                  <a:lnTo>
                    <a:pt x="317" y="608"/>
                  </a:lnTo>
                  <a:lnTo>
                    <a:pt x="293" y="473"/>
                  </a:lnTo>
                  <a:lnTo>
                    <a:pt x="280" y="387"/>
                  </a:lnTo>
                  <a:lnTo>
                    <a:pt x="269" y="252"/>
                  </a:lnTo>
                  <a:lnTo>
                    <a:pt x="262" y="104"/>
                  </a:lnTo>
                  <a:lnTo>
                    <a:pt x="269" y="3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05" name="Freeform 121"/>
            <p:cNvSpPr>
              <a:spLocks/>
            </p:cNvSpPr>
            <p:nvPr/>
          </p:nvSpPr>
          <p:spPr bwMode="auto">
            <a:xfrm>
              <a:off x="2545" y="1464"/>
              <a:ext cx="161" cy="204"/>
            </a:xfrm>
            <a:custGeom>
              <a:avLst/>
              <a:gdLst>
                <a:gd name="T0" fmla="*/ 342 w 642"/>
                <a:gd name="T1" fmla="*/ 816 h 816"/>
                <a:gd name="T2" fmla="*/ 372 w 642"/>
                <a:gd name="T3" fmla="*/ 779 h 816"/>
                <a:gd name="T4" fmla="*/ 360 w 642"/>
                <a:gd name="T5" fmla="*/ 724 h 816"/>
                <a:gd name="T6" fmla="*/ 336 w 642"/>
                <a:gd name="T7" fmla="*/ 650 h 816"/>
                <a:gd name="T8" fmla="*/ 244 w 642"/>
                <a:gd name="T9" fmla="*/ 564 h 816"/>
                <a:gd name="T10" fmla="*/ 152 w 642"/>
                <a:gd name="T11" fmla="*/ 485 h 816"/>
                <a:gd name="T12" fmla="*/ 109 w 642"/>
                <a:gd name="T13" fmla="*/ 398 h 816"/>
                <a:gd name="T14" fmla="*/ 91 w 642"/>
                <a:gd name="T15" fmla="*/ 263 h 816"/>
                <a:gd name="T16" fmla="*/ 195 w 642"/>
                <a:gd name="T17" fmla="*/ 226 h 816"/>
                <a:gd name="T18" fmla="*/ 360 w 642"/>
                <a:gd name="T19" fmla="*/ 209 h 816"/>
                <a:gd name="T20" fmla="*/ 428 w 642"/>
                <a:gd name="T21" fmla="*/ 215 h 816"/>
                <a:gd name="T22" fmla="*/ 446 w 642"/>
                <a:gd name="T23" fmla="*/ 233 h 816"/>
                <a:gd name="T24" fmla="*/ 476 w 642"/>
                <a:gd name="T25" fmla="*/ 202 h 816"/>
                <a:gd name="T26" fmla="*/ 465 w 642"/>
                <a:gd name="T27" fmla="*/ 172 h 816"/>
                <a:gd name="T28" fmla="*/ 482 w 642"/>
                <a:gd name="T29" fmla="*/ 117 h 816"/>
                <a:gd name="T30" fmla="*/ 532 w 642"/>
                <a:gd name="T31" fmla="*/ 67 h 816"/>
                <a:gd name="T32" fmla="*/ 569 w 642"/>
                <a:gd name="T33" fmla="*/ 55 h 816"/>
                <a:gd name="T34" fmla="*/ 617 w 642"/>
                <a:gd name="T35" fmla="*/ 85 h 816"/>
                <a:gd name="T36" fmla="*/ 642 w 642"/>
                <a:gd name="T37" fmla="*/ 55 h 816"/>
                <a:gd name="T38" fmla="*/ 599 w 642"/>
                <a:gd name="T39" fmla="*/ 0 h 816"/>
                <a:gd name="T40" fmla="*/ 543 w 642"/>
                <a:gd name="T41" fmla="*/ 0 h 816"/>
                <a:gd name="T42" fmla="*/ 476 w 642"/>
                <a:gd name="T43" fmla="*/ 30 h 816"/>
                <a:gd name="T44" fmla="*/ 434 w 642"/>
                <a:gd name="T45" fmla="*/ 110 h 816"/>
                <a:gd name="T46" fmla="*/ 378 w 642"/>
                <a:gd name="T47" fmla="*/ 147 h 816"/>
                <a:gd name="T48" fmla="*/ 293 w 642"/>
                <a:gd name="T49" fmla="*/ 159 h 816"/>
                <a:gd name="T50" fmla="*/ 140 w 642"/>
                <a:gd name="T51" fmla="*/ 178 h 816"/>
                <a:gd name="T52" fmla="*/ 18 w 642"/>
                <a:gd name="T53" fmla="*/ 215 h 816"/>
                <a:gd name="T54" fmla="*/ 0 w 642"/>
                <a:gd name="T55" fmla="*/ 245 h 816"/>
                <a:gd name="T56" fmla="*/ 12 w 642"/>
                <a:gd name="T57" fmla="*/ 343 h 816"/>
                <a:gd name="T58" fmla="*/ 55 w 642"/>
                <a:gd name="T59" fmla="*/ 478 h 816"/>
                <a:gd name="T60" fmla="*/ 116 w 642"/>
                <a:gd name="T61" fmla="*/ 589 h 816"/>
                <a:gd name="T62" fmla="*/ 177 w 642"/>
                <a:gd name="T63" fmla="*/ 687 h 816"/>
                <a:gd name="T64" fmla="*/ 232 w 642"/>
                <a:gd name="T65" fmla="*/ 755 h 816"/>
                <a:gd name="T66" fmla="*/ 287 w 642"/>
                <a:gd name="T67" fmla="*/ 803 h 816"/>
                <a:gd name="T68" fmla="*/ 342 w 642"/>
                <a:gd name="T6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2" h="816">
                  <a:moveTo>
                    <a:pt x="342" y="816"/>
                  </a:moveTo>
                  <a:lnTo>
                    <a:pt x="372" y="779"/>
                  </a:lnTo>
                  <a:lnTo>
                    <a:pt x="360" y="724"/>
                  </a:lnTo>
                  <a:lnTo>
                    <a:pt x="336" y="650"/>
                  </a:lnTo>
                  <a:lnTo>
                    <a:pt x="244" y="564"/>
                  </a:lnTo>
                  <a:lnTo>
                    <a:pt x="152" y="485"/>
                  </a:lnTo>
                  <a:lnTo>
                    <a:pt x="109" y="398"/>
                  </a:lnTo>
                  <a:lnTo>
                    <a:pt x="91" y="263"/>
                  </a:lnTo>
                  <a:lnTo>
                    <a:pt x="195" y="226"/>
                  </a:lnTo>
                  <a:lnTo>
                    <a:pt x="360" y="209"/>
                  </a:lnTo>
                  <a:lnTo>
                    <a:pt x="428" y="215"/>
                  </a:lnTo>
                  <a:lnTo>
                    <a:pt x="446" y="233"/>
                  </a:lnTo>
                  <a:lnTo>
                    <a:pt x="476" y="202"/>
                  </a:lnTo>
                  <a:lnTo>
                    <a:pt x="465" y="172"/>
                  </a:lnTo>
                  <a:lnTo>
                    <a:pt x="482" y="117"/>
                  </a:lnTo>
                  <a:lnTo>
                    <a:pt x="532" y="67"/>
                  </a:lnTo>
                  <a:lnTo>
                    <a:pt x="569" y="55"/>
                  </a:lnTo>
                  <a:lnTo>
                    <a:pt x="617" y="85"/>
                  </a:lnTo>
                  <a:lnTo>
                    <a:pt x="642" y="55"/>
                  </a:lnTo>
                  <a:lnTo>
                    <a:pt x="599" y="0"/>
                  </a:lnTo>
                  <a:lnTo>
                    <a:pt x="543" y="0"/>
                  </a:lnTo>
                  <a:lnTo>
                    <a:pt x="476" y="30"/>
                  </a:lnTo>
                  <a:lnTo>
                    <a:pt x="434" y="110"/>
                  </a:lnTo>
                  <a:lnTo>
                    <a:pt x="378" y="147"/>
                  </a:lnTo>
                  <a:lnTo>
                    <a:pt x="293" y="159"/>
                  </a:lnTo>
                  <a:lnTo>
                    <a:pt x="140" y="178"/>
                  </a:lnTo>
                  <a:lnTo>
                    <a:pt x="18" y="215"/>
                  </a:lnTo>
                  <a:lnTo>
                    <a:pt x="0" y="245"/>
                  </a:lnTo>
                  <a:lnTo>
                    <a:pt x="12" y="343"/>
                  </a:lnTo>
                  <a:lnTo>
                    <a:pt x="55" y="478"/>
                  </a:lnTo>
                  <a:lnTo>
                    <a:pt x="116" y="589"/>
                  </a:lnTo>
                  <a:lnTo>
                    <a:pt x="177" y="687"/>
                  </a:lnTo>
                  <a:lnTo>
                    <a:pt x="232" y="755"/>
                  </a:lnTo>
                  <a:lnTo>
                    <a:pt x="287" y="803"/>
                  </a:lnTo>
                  <a:lnTo>
                    <a:pt x="342" y="81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4909" name="Group 125"/>
          <p:cNvGrpSpPr>
            <a:grpSpLocks/>
          </p:cNvGrpSpPr>
          <p:nvPr/>
        </p:nvGrpSpPr>
        <p:grpSpPr bwMode="auto">
          <a:xfrm>
            <a:off x="1346200" y="1600200"/>
            <a:ext cx="550863" cy="1100138"/>
            <a:chOff x="804" y="1531"/>
            <a:chExt cx="347" cy="693"/>
          </a:xfrm>
        </p:grpSpPr>
        <p:grpSp>
          <p:nvGrpSpPr>
            <p:cNvPr id="374910" name="Group 126"/>
            <p:cNvGrpSpPr>
              <a:grpSpLocks/>
            </p:cNvGrpSpPr>
            <p:nvPr/>
          </p:nvGrpSpPr>
          <p:grpSpPr bwMode="auto">
            <a:xfrm>
              <a:off x="804" y="1531"/>
              <a:ext cx="182" cy="693"/>
              <a:chOff x="804" y="1531"/>
              <a:chExt cx="182" cy="693"/>
            </a:xfrm>
          </p:grpSpPr>
          <p:sp>
            <p:nvSpPr>
              <p:cNvPr id="374911" name="Freeform 127"/>
              <p:cNvSpPr>
                <a:spLocks/>
              </p:cNvSpPr>
              <p:nvPr/>
            </p:nvSpPr>
            <p:spPr bwMode="auto">
              <a:xfrm>
                <a:off x="889" y="1531"/>
                <a:ext cx="93" cy="129"/>
              </a:xfrm>
              <a:custGeom>
                <a:avLst/>
                <a:gdLst>
                  <a:gd name="T0" fmla="*/ 149 w 373"/>
                  <a:gd name="T1" fmla="*/ 516 h 516"/>
                  <a:gd name="T2" fmla="*/ 108 w 373"/>
                  <a:gd name="T3" fmla="*/ 516 h 516"/>
                  <a:gd name="T4" fmla="*/ 47 w 373"/>
                  <a:gd name="T5" fmla="*/ 502 h 516"/>
                  <a:gd name="T6" fmla="*/ 21 w 373"/>
                  <a:gd name="T7" fmla="*/ 441 h 516"/>
                  <a:gd name="T8" fmla="*/ 0 w 373"/>
                  <a:gd name="T9" fmla="*/ 353 h 516"/>
                  <a:gd name="T10" fmla="*/ 0 w 373"/>
                  <a:gd name="T11" fmla="*/ 231 h 516"/>
                  <a:gd name="T12" fmla="*/ 21 w 373"/>
                  <a:gd name="T13" fmla="*/ 94 h 516"/>
                  <a:gd name="T14" fmla="*/ 61 w 373"/>
                  <a:gd name="T15" fmla="*/ 34 h 516"/>
                  <a:gd name="T16" fmla="*/ 129 w 373"/>
                  <a:gd name="T17" fmla="*/ 0 h 516"/>
                  <a:gd name="T18" fmla="*/ 203 w 373"/>
                  <a:gd name="T19" fmla="*/ 0 h 516"/>
                  <a:gd name="T20" fmla="*/ 251 w 373"/>
                  <a:gd name="T21" fmla="*/ 54 h 516"/>
                  <a:gd name="T22" fmla="*/ 278 w 373"/>
                  <a:gd name="T23" fmla="*/ 129 h 516"/>
                  <a:gd name="T24" fmla="*/ 278 w 373"/>
                  <a:gd name="T25" fmla="*/ 203 h 516"/>
                  <a:gd name="T26" fmla="*/ 271 w 373"/>
                  <a:gd name="T27" fmla="*/ 291 h 516"/>
                  <a:gd name="T28" fmla="*/ 373 w 373"/>
                  <a:gd name="T29" fmla="*/ 393 h 516"/>
                  <a:gd name="T30" fmla="*/ 373 w 373"/>
                  <a:gd name="T31" fmla="*/ 428 h 516"/>
                  <a:gd name="T32" fmla="*/ 345 w 373"/>
                  <a:gd name="T33" fmla="*/ 428 h 516"/>
                  <a:gd name="T34" fmla="*/ 278 w 373"/>
                  <a:gd name="T35" fmla="*/ 360 h 516"/>
                  <a:gd name="T36" fmla="*/ 257 w 373"/>
                  <a:gd name="T37" fmla="*/ 360 h 516"/>
                  <a:gd name="T38" fmla="*/ 223 w 373"/>
                  <a:gd name="T39" fmla="*/ 428 h 516"/>
                  <a:gd name="T40" fmla="*/ 189 w 373"/>
                  <a:gd name="T41" fmla="*/ 482 h 516"/>
                  <a:gd name="T42" fmla="*/ 149 w 373"/>
                  <a:gd name="T43" fmla="*/ 516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3" h="516">
                    <a:moveTo>
                      <a:pt x="149" y="516"/>
                    </a:moveTo>
                    <a:lnTo>
                      <a:pt x="108" y="516"/>
                    </a:lnTo>
                    <a:lnTo>
                      <a:pt x="47" y="502"/>
                    </a:lnTo>
                    <a:lnTo>
                      <a:pt x="21" y="441"/>
                    </a:lnTo>
                    <a:lnTo>
                      <a:pt x="0" y="353"/>
                    </a:lnTo>
                    <a:lnTo>
                      <a:pt x="0" y="231"/>
                    </a:lnTo>
                    <a:lnTo>
                      <a:pt x="21" y="94"/>
                    </a:lnTo>
                    <a:lnTo>
                      <a:pt x="61" y="34"/>
                    </a:lnTo>
                    <a:lnTo>
                      <a:pt x="129" y="0"/>
                    </a:lnTo>
                    <a:lnTo>
                      <a:pt x="203" y="0"/>
                    </a:lnTo>
                    <a:lnTo>
                      <a:pt x="251" y="54"/>
                    </a:lnTo>
                    <a:lnTo>
                      <a:pt x="278" y="129"/>
                    </a:lnTo>
                    <a:lnTo>
                      <a:pt x="278" y="203"/>
                    </a:lnTo>
                    <a:lnTo>
                      <a:pt x="271" y="291"/>
                    </a:lnTo>
                    <a:lnTo>
                      <a:pt x="373" y="393"/>
                    </a:lnTo>
                    <a:lnTo>
                      <a:pt x="373" y="428"/>
                    </a:lnTo>
                    <a:lnTo>
                      <a:pt x="345" y="428"/>
                    </a:lnTo>
                    <a:lnTo>
                      <a:pt x="278" y="360"/>
                    </a:lnTo>
                    <a:lnTo>
                      <a:pt x="257" y="360"/>
                    </a:lnTo>
                    <a:lnTo>
                      <a:pt x="223" y="428"/>
                    </a:lnTo>
                    <a:lnTo>
                      <a:pt x="189" y="482"/>
                    </a:lnTo>
                    <a:lnTo>
                      <a:pt x="149" y="5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912" name="Freeform 128"/>
              <p:cNvSpPr>
                <a:spLocks/>
              </p:cNvSpPr>
              <p:nvPr/>
            </p:nvSpPr>
            <p:spPr bwMode="auto">
              <a:xfrm>
                <a:off x="855" y="1665"/>
                <a:ext cx="95" cy="287"/>
              </a:xfrm>
              <a:custGeom>
                <a:avLst/>
                <a:gdLst>
                  <a:gd name="T0" fmla="*/ 102 w 379"/>
                  <a:gd name="T1" fmla="*/ 203 h 1148"/>
                  <a:gd name="T2" fmla="*/ 130 w 379"/>
                  <a:gd name="T3" fmla="*/ 91 h 1148"/>
                  <a:gd name="T4" fmla="*/ 170 w 379"/>
                  <a:gd name="T5" fmla="*/ 21 h 1148"/>
                  <a:gd name="T6" fmla="*/ 217 w 379"/>
                  <a:gd name="T7" fmla="*/ 0 h 1148"/>
                  <a:gd name="T8" fmla="*/ 278 w 379"/>
                  <a:gd name="T9" fmla="*/ 7 h 1148"/>
                  <a:gd name="T10" fmla="*/ 312 w 379"/>
                  <a:gd name="T11" fmla="*/ 54 h 1148"/>
                  <a:gd name="T12" fmla="*/ 359 w 379"/>
                  <a:gd name="T13" fmla="*/ 211 h 1148"/>
                  <a:gd name="T14" fmla="*/ 372 w 379"/>
                  <a:gd name="T15" fmla="*/ 380 h 1148"/>
                  <a:gd name="T16" fmla="*/ 379 w 379"/>
                  <a:gd name="T17" fmla="*/ 618 h 1148"/>
                  <a:gd name="T18" fmla="*/ 379 w 379"/>
                  <a:gd name="T19" fmla="*/ 774 h 1148"/>
                  <a:gd name="T20" fmla="*/ 352 w 379"/>
                  <a:gd name="T21" fmla="*/ 978 h 1148"/>
                  <a:gd name="T22" fmla="*/ 278 w 379"/>
                  <a:gd name="T23" fmla="*/ 1094 h 1148"/>
                  <a:gd name="T24" fmla="*/ 190 w 379"/>
                  <a:gd name="T25" fmla="*/ 1148 h 1148"/>
                  <a:gd name="T26" fmla="*/ 109 w 379"/>
                  <a:gd name="T27" fmla="*/ 1148 h 1148"/>
                  <a:gd name="T28" fmla="*/ 35 w 379"/>
                  <a:gd name="T29" fmla="*/ 1127 h 1148"/>
                  <a:gd name="T30" fmla="*/ 0 w 379"/>
                  <a:gd name="T31" fmla="*/ 1019 h 1148"/>
                  <a:gd name="T32" fmla="*/ 0 w 379"/>
                  <a:gd name="T33" fmla="*/ 910 h 1148"/>
                  <a:gd name="T34" fmla="*/ 35 w 379"/>
                  <a:gd name="T35" fmla="*/ 720 h 1148"/>
                  <a:gd name="T36" fmla="*/ 75 w 379"/>
                  <a:gd name="T37" fmla="*/ 672 h 1148"/>
                  <a:gd name="T38" fmla="*/ 95 w 379"/>
                  <a:gd name="T39" fmla="*/ 550 h 1148"/>
                  <a:gd name="T40" fmla="*/ 95 w 379"/>
                  <a:gd name="T41" fmla="*/ 367 h 1148"/>
                  <a:gd name="T42" fmla="*/ 102 w 379"/>
                  <a:gd name="T43" fmla="*/ 203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" h="1148">
                    <a:moveTo>
                      <a:pt x="102" y="203"/>
                    </a:moveTo>
                    <a:lnTo>
                      <a:pt x="130" y="91"/>
                    </a:lnTo>
                    <a:lnTo>
                      <a:pt x="170" y="21"/>
                    </a:lnTo>
                    <a:lnTo>
                      <a:pt x="217" y="0"/>
                    </a:lnTo>
                    <a:lnTo>
                      <a:pt x="278" y="7"/>
                    </a:lnTo>
                    <a:lnTo>
                      <a:pt x="312" y="54"/>
                    </a:lnTo>
                    <a:lnTo>
                      <a:pt x="359" y="211"/>
                    </a:lnTo>
                    <a:lnTo>
                      <a:pt x="372" y="380"/>
                    </a:lnTo>
                    <a:lnTo>
                      <a:pt x="379" y="618"/>
                    </a:lnTo>
                    <a:lnTo>
                      <a:pt x="379" y="774"/>
                    </a:lnTo>
                    <a:lnTo>
                      <a:pt x="352" y="978"/>
                    </a:lnTo>
                    <a:lnTo>
                      <a:pt x="278" y="1094"/>
                    </a:lnTo>
                    <a:lnTo>
                      <a:pt x="190" y="1148"/>
                    </a:lnTo>
                    <a:lnTo>
                      <a:pt x="109" y="1148"/>
                    </a:lnTo>
                    <a:lnTo>
                      <a:pt x="35" y="1127"/>
                    </a:lnTo>
                    <a:lnTo>
                      <a:pt x="0" y="1019"/>
                    </a:lnTo>
                    <a:lnTo>
                      <a:pt x="0" y="910"/>
                    </a:lnTo>
                    <a:lnTo>
                      <a:pt x="35" y="720"/>
                    </a:lnTo>
                    <a:lnTo>
                      <a:pt x="75" y="672"/>
                    </a:lnTo>
                    <a:lnTo>
                      <a:pt x="95" y="550"/>
                    </a:lnTo>
                    <a:lnTo>
                      <a:pt x="95" y="367"/>
                    </a:lnTo>
                    <a:lnTo>
                      <a:pt x="102" y="20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913" name="Freeform 129"/>
              <p:cNvSpPr>
                <a:spLocks/>
              </p:cNvSpPr>
              <p:nvPr/>
            </p:nvSpPr>
            <p:spPr bwMode="auto">
              <a:xfrm>
                <a:off x="886" y="1899"/>
                <a:ext cx="100" cy="303"/>
              </a:xfrm>
              <a:custGeom>
                <a:avLst/>
                <a:gdLst>
                  <a:gd name="T0" fmla="*/ 27 w 400"/>
                  <a:gd name="T1" fmla="*/ 0 h 1209"/>
                  <a:gd name="T2" fmla="*/ 108 w 400"/>
                  <a:gd name="T3" fmla="*/ 48 h 1209"/>
                  <a:gd name="T4" fmla="*/ 135 w 400"/>
                  <a:gd name="T5" fmla="*/ 123 h 1209"/>
                  <a:gd name="T6" fmla="*/ 163 w 400"/>
                  <a:gd name="T7" fmla="*/ 319 h 1209"/>
                  <a:gd name="T8" fmla="*/ 163 w 400"/>
                  <a:gd name="T9" fmla="*/ 509 h 1209"/>
                  <a:gd name="T10" fmla="*/ 149 w 400"/>
                  <a:gd name="T11" fmla="*/ 713 h 1209"/>
                  <a:gd name="T12" fmla="*/ 108 w 400"/>
                  <a:gd name="T13" fmla="*/ 897 h 1209"/>
                  <a:gd name="T14" fmla="*/ 75 w 400"/>
                  <a:gd name="T15" fmla="*/ 1019 h 1209"/>
                  <a:gd name="T16" fmla="*/ 75 w 400"/>
                  <a:gd name="T17" fmla="*/ 1086 h 1209"/>
                  <a:gd name="T18" fmla="*/ 108 w 400"/>
                  <a:gd name="T19" fmla="*/ 1101 h 1209"/>
                  <a:gd name="T20" fmla="*/ 177 w 400"/>
                  <a:gd name="T21" fmla="*/ 1093 h 1209"/>
                  <a:gd name="T22" fmla="*/ 272 w 400"/>
                  <a:gd name="T23" fmla="*/ 1093 h 1209"/>
                  <a:gd name="T24" fmla="*/ 380 w 400"/>
                  <a:gd name="T25" fmla="*/ 1128 h 1209"/>
                  <a:gd name="T26" fmla="*/ 400 w 400"/>
                  <a:gd name="T27" fmla="*/ 1155 h 1209"/>
                  <a:gd name="T28" fmla="*/ 380 w 400"/>
                  <a:gd name="T29" fmla="*/ 1188 h 1209"/>
                  <a:gd name="T30" fmla="*/ 332 w 400"/>
                  <a:gd name="T31" fmla="*/ 1209 h 1209"/>
                  <a:gd name="T32" fmla="*/ 285 w 400"/>
                  <a:gd name="T33" fmla="*/ 1175 h 1209"/>
                  <a:gd name="T34" fmla="*/ 224 w 400"/>
                  <a:gd name="T35" fmla="*/ 1161 h 1209"/>
                  <a:gd name="T36" fmla="*/ 142 w 400"/>
                  <a:gd name="T37" fmla="*/ 1155 h 1209"/>
                  <a:gd name="T38" fmla="*/ 68 w 400"/>
                  <a:gd name="T39" fmla="*/ 1155 h 1209"/>
                  <a:gd name="T40" fmla="*/ 27 w 400"/>
                  <a:gd name="T41" fmla="*/ 1161 h 1209"/>
                  <a:gd name="T42" fmla="*/ 0 w 400"/>
                  <a:gd name="T43" fmla="*/ 1141 h 1209"/>
                  <a:gd name="T44" fmla="*/ 7 w 400"/>
                  <a:gd name="T45" fmla="*/ 1114 h 1209"/>
                  <a:gd name="T46" fmla="*/ 13 w 400"/>
                  <a:gd name="T47" fmla="*/ 1032 h 1209"/>
                  <a:gd name="T48" fmla="*/ 27 w 400"/>
                  <a:gd name="T49" fmla="*/ 957 h 1209"/>
                  <a:gd name="T50" fmla="*/ 68 w 400"/>
                  <a:gd name="T51" fmla="*/ 835 h 1209"/>
                  <a:gd name="T52" fmla="*/ 95 w 400"/>
                  <a:gd name="T53" fmla="*/ 680 h 1209"/>
                  <a:gd name="T54" fmla="*/ 102 w 400"/>
                  <a:gd name="T55" fmla="*/ 536 h 1209"/>
                  <a:gd name="T56" fmla="*/ 95 w 400"/>
                  <a:gd name="T57" fmla="*/ 354 h 1209"/>
                  <a:gd name="T58" fmla="*/ 62 w 400"/>
                  <a:gd name="T59" fmla="*/ 225 h 1209"/>
                  <a:gd name="T60" fmla="*/ 13 w 400"/>
                  <a:gd name="T61" fmla="*/ 157 h 1209"/>
                  <a:gd name="T62" fmla="*/ 0 w 400"/>
                  <a:gd name="T63" fmla="*/ 95 h 1209"/>
                  <a:gd name="T64" fmla="*/ 13 w 400"/>
                  <a:gd name="T65" fmla="*/ 41 h 1209"/>
                  <a:gd name="T66" fmla="*/ 27 w 400"/>
                  <a:gd name="T67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0" h="1209">
                    <a:moveTo>
                      <a:pt x="27" y="0"/>
                    </a:moveTo>
                    <a:lnTo>
                      <a:pt x="108" y="48"/>
                    </a:lnTo>
                    <a:lnTo>
                      <a:pt x="135" y="123"/>
                    </a:lnTo>
                    <a:lnTo>
                      <a:pt x="163" y="319"/>
                    </a:lnTo>
                    <a:lnTo>
                      <a:pt x="163" y="509"/>
                    </a:lnTo>
                    <a:lnTo>
                      <a:pt x="149" y="713"/>
                    </a:lnTo>
                    <a:lnTo>
                      <a:pt x="108" y="897"/>
                    </a:lnTo>
                    <a:lnTo>
                      <a:pt x="75" y="1019"/>
                    </a:lnTo>
                    <a:lnTo>
                      <a:pt x="75" y="1086"/>
                    </a:lnTo>
                    <a:lnTo>
                      <a:pt x="108" y="1101"/>
                    </a:lnTo>
                    <a:lnTo>
                      <a:pt x="177" y="1093"/>
                    </a:lnTo>
                    <a:lnTo>
                      <a:pt x="272" y="1093"/>
                    </a:lnTo>
                    <a:lnTo>
                      <a:pt x="380" y="1128"/>
                    </a:lnTo>
                    <a:lnTo>
                      <a:pt x="400" y="1155"/>
                    </a:lnTo>
                    <a:lnTo>
                      <a:pt x="380" y="1188"/>
                    </a:lnTo>
                    <a:lnTo>
                      <a:pt x="332" y="1209"/>
                    </a:lnTo>
                    <a:lnTo>
                      <a:pt x="285" y="1175"/>
                    </a:lnTo>
                    <a:lnTo>
                      <a:pt x="224" y="1161"/>
                    </a:lnTo>
                    <a:lnTo>
                      <a:pt x="142" y="1155"/>
                    </a:lnTo>
                    <a:lnTo>
                      <a:pt x="68" y="1155"/>
                    </a:lnTo>
                    <a:lnTo>
                      <a:pt x="27" y="1161"/>
                    </a:lnTo>
                    <a:lnTo>
                      <a:pt x="0" y="1141"/>
                    </a:lnTo>
                    <a:lnTo>
                      <a:pt x="7" y="1114"/>
                    </a:lnTo>
                    <a:lnTo>
                      <a:pt x="13" y="1032"/>
                    </a:lnTo>
                    <a:lnTo>
                      <a:pt x="27" y="957"/>
                    </a:lnTo>
                    <a:lnTo>
                      <a:pt x="68" y="835"/>
                    </a:lnTo>
                    <a:lnTo>
                      <a:pt x="95" y="680"/>
                    </a:lnTo>
                    <a:lnTo>
                      <a:pt x="102" y="536"/>
                    </a:lnTo>
                    <a:lnTo>
                      <a:pt x="95" y="354"/>
                    </a:lnTo>
                    <a:lnTo>
                      <a:pt x="62" y="225"/>
                    </a:lnTo>
                    <a:lnTo>
                      <a:pt x="13" y="157"/>
                    </a:lnTo>
                    <a:lnTo>
                      <a:pt x="0" y="95"/>
                    </a:lnTo>
                    <a:lnTo>
                      <a:pt x="13" y="4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914" name="Freeform 130"/>
              <p:cNvSpPr>
                <a:spLocks/>
              </p:cNvSpPr>
              <p:nvPr/>
            </p:nvSpPr>
            <p:spPr bwMode="auto">
              <a:xfrm>
                <a:off x="804" y="1898"/>
                <a:ext cx="93" cy="326"/>
              </a:xfrm>
              <a:custGeom>
                <a:avLst/>
                <a:gdLst>
                  <a:gd name="T0" fmla="*/ 236 w 372"/>
                  <a:gd name="T1" fmla="*/ 34 h 1304"/>
                  <a:gd name="T2" fmla="*/ 290 w 372"/>
                  <a:gd name="T3" fmla="*/ 0 h 1304"/>
                  <a:gd name="T4" fmla="*/ 337 w 372"/>
                  <a:gd name="T5" fmla="*/ 20 h 1304"/>
                  <a:gd name="T6" fmla="*/ 372 w 372"/>
                  <a:gd name="T7" fmla="*/ 75 h 1304"/>
                  <a:gd name="T8" fmla="*/ 364 w 372"/>
                  <a:gd name="T9" fmla="*/ 251 h 1304"/>
                  <a:gd name="T10" fmla="*/ 337 w 372"/>
                  <a:gd name="T11" fmla="*/ 490 h 1304"/>
                  <a:gd name="T12" fmla="*/ 290 w 372"/>
                  <a:gd name="T13" fmla="*/ 727 h 1304"/>
                  <a:gd name="T14" fmla="*/ 229 w 372"/>
                  <a:gd name="T15" fmla="*/ 876 h 1304"/>
                  <a:gd name="T16" fmla="*/ 182 w 372"/>
                  <a:gd name="T17" fmla="*/ 1012 h 1304"/>
                  <a:gd name="T18" fmla="*/ 135 w 372"/>
                  <a:gd name="T19" fmla="*/ 1060 h 1304"/>
                  <a:gd name="T20" fmla="*/ 142 w 372"/>
                  <a:gd name="T21" fmla="*/ 1087 h 1304"/>
                  <a:gd name="T22" fmla="*/ 142 w 372"/>
                  <a:gd name="T23" fmla="*/ 1107 h 1304"/>
                  <a:gd name="T24" fmla="*/ 195 w 372"/>
                  <a:gd name="T25" fmla="*/ 1148 h 1304"/>
                  <a:gd name="T26" fmla="*/ 277 w 372"/>
                  <a:gd name="T27" fmla="*/ 1189 h 1304"/>
                  <a:gd name="T28" fmla="*/ 337 w 372"/>
                  <a:gd name="T29" fmla="*/ 1257 h 1304"/>
                  <a:gd name="T30" fmla="*/ 337 w 372"/>
                  <a:gd name="T31" fmla="*/ 1284 h 1304"/>
                  <a:gd name="T32" fmla="*/ 290 w 372"/>
                  <a:gd name="T33" fmla="*/ 1304 h 1304"/>
                  <a:gd name="T34" fmla="*/ 236 w 372"/>
                  <a:gd name="T35" fmla="*/ 1304 h 1304"/>
                  <a:gd name="T36" fmla="*/ 216 w 372"/>
                  <a:gd name="T37" fmla="*/ 1270 h 1304"/>
                  <a:gd name="T38" fmla="*/ 189 w 372"/>
                  <a:gd name="T39" fmla="*/ 1222 h 1304"/>
                  <a:gd name="T40" fmla="*/ 135 w 372"/>
                  <a:gd name="T41" fmla="*/ 1182 h 1304"/>
                  <a:gd name="T42" fmla="*/ 74 w 372"/>
                  <a:gd name="T43" fmla="*/ 1141 h 1304"/>
                  <a:gd name="T44" fmla="*/ 33 w 372"/>
                  <a:gd name="T45" fmla="*/ 1120 h 1304"/>
                  <a:gd name="T46" fmla="*/ 0 w 372"/>
                  <a:gd name="T47" fmla="*/ 1100 h 1304"/>
                  <a:gd name="T48" fmla="*/ 0 w 372"/>
                  <a:gd name="T49" fmla="*/ 1066 h 1304"/>
                  <a:gd name="T50" fmla="*/ 33 w 372"/>
                  <a:gd name="T51" fmla="*/ 1033 h 1304"/>
                  <a:gd name="T52" fmla="*/ 100 w 372"/>
                  <a:gd name="T53" fmla="*/ 1005 h 1304"/>
                  <a:gd name="T54" fmla="*/ 142 w 372"/>
                  <a:gd name="T55" fmla="*/ 951 h 1304"/>
                  <a:gd name="T56" fmla="*/ 182 w 372"/>
                  <a:gd name="T57" fmla="*/ 849 h 1304"/>
                  <a:gd name="T58" fmla="*/ 222 w 372"/>
                  <a:gd name="T59" fmla="*/ 741 h 1304"/>
                  <a:gd name="T60" fmla="*/ 250 w 372"/>
                  <a:gd name="T61" fmla="*/ 645 h 1304"/>
                  <a:gd name="T62" fmla="*/ 264 w 372"/>
                  <a:gd name="T63" fmla="*/ 496 h 1304"/>
                  <a:gd name="T64" fmla="*/ 257 w 372"/>
                  <a:gd name="T65" fmla="*/ 340 h 1304"/>
                  <a:gd name="T66" fmla="*/ 250 w 372"/>
                  <a:gd name="T67" fmla="*/ 211 h 1304"/>
                  <a:gd name="T68" fmla="*/ 229 w 372"/>
                  <a:gd name="T69" fmla="*/ 102 h 1304"/>
                  <a:gd name="T70" fmla="*/ 236 w 372"/>
                  <a:gd name="T71" fmla="*/ 3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2" h="1304">
                    <a:moveTo>
                      <a:pt x="236" y="34"/>
                    </a:moveTo>
                    <a:lnTo>
                      <a:pt x="290" y="0"/>
                    </a:lnTo>
                    <a:lnTo>
                      <a:pt x="337" y="20"/>
                    </a:lnTo>
                    <a:lnTo>
                      <a:pt x="372" y="75"/>
                    </a:lnTo>
                    <a:lnTo>
                      <a:pt x="364" y="251"/>
                    </a:lnTo>
                    <a:lnTo>
                      <a:pt x="337" y="490"/>
                    </a:lnTo>
                    <a:lnTo>
                      <a:pt x="290" y="727"/>
                    </a:lnTo>
                    <a:lnTo>
                      <a:pt x="229" y="876"/>
                    </a:lnTo>
                    <a:lnTo>
                      <a:pt x="182" y="1012"/>
                    </a:lnTo>
                    <a:lnTo>
                      <a:pt x="135" y="1060"/>
                    </a:lnTo>
                    <a:lnTo>
                      <a:pt x="142" y="1087"/>
                    </a:lnTo>
                    <a:lnTo>
                      <a:pt x="142" y="1107"/>
                    </a:lnTo>
                    <a:lnTo>
                      <a:pt x="195" y="1148"/>
                    </a:lnTo>
                    <a:lnTo>
                      <a:pt x="277" y="1189"/>
                    </a:lnTo>
                    <a:lnTo>
                      <a:pt x="337" y="1257"/>
                    </a:lnTo>
                    <a:lnTo>
                      <a:pt x="337" y="1284"/>
                    </a:lnTo>
                    <a:lnTo>
                      <a:pt x="290" y="1304"/>
                    </a:lnTo>
                    <a:lnTo>
                      <a:pt x="236" y="1304"/>
                    </a:lnTo>
                    <a:lnTo>
                      <a:pt x="216" y="1270"/>
                    </a:lnTo>
                    <a:lnTo>
                      <a:pt x="189" y="1222"/>
                    </a:lnTo>
                    <a:lnTo>
                      <a:pt x="135" y="1182"/>
                    </a:lnTo>
                    <a:lnTo>
                      <a:pt x="74" y="1141"/>
                    </a:lnTo>
                    <a:lnTo>
                      <a:pt x="33" y="1120"/>
                    </a:lnTo>
                    <a:lnTo>
                      <a:pt x="0" y="1100"/>
                    </a:lnTo>
                    <a:lnTo>
                      <a:pt x="0" y="1066"/>
                    </a:lnTo>
                    <a:lnTo>
                      <a:pt x="33" y="1033"/>
                    </a:lnTo>
                    <a:lnTo>
                      <a:pt x="100" y="1005"/>
                    </a:lnTo>
                    <a:lnTo>
                      <a:pt x="142" y="951"/>
                    </a:lnTo>
                    <a:lnTo>
                      <a:pt x="182" y="849"/>
                    </a:lnTo>
                    <a:lnTo>
                      <a:pt x="222" y="741"/>
                    </a:lnTo>
                    <a:lnTo>
                      <a:pt x="250" y="645"/>
                    </a:lnTo>
                    <a:lnTo>
                      <a:pt x="264" y="496"/>
                    </a:lnTo>
                    <a:lnTo>
                      <a:pt x="257" y="340"/>
                    </a:lnTo>
                    <a:lnTo>
                      <a:pt x="250" y="211"/>
                    </a:lnTo>
                    <a:lnTo>
                      <a:pt x="229" y="102"/>
                    </a:lnTo>
                    <a:lnTo>
                      <a:pt x="236" y="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4915" name="Freeform 131"/>
            <p:cNvSpPr>
              <a:spLocks/>
            </p:cNvSpPr>
            <p:nvPr/>
          </p:nvSpPr>
          <p:spPr bwMode="auto">
            <a:xfrm>
              <a:off x="924" y="1679"/>
              <a:ext cx="227" cy="193"/>
            </a:xfrm>
            <a:custGeom>
              <a:avLst/>
              <a:gdLst>
                <a:gd name="T0" fmla="*/ 21 w 909"/>
                <a:gd name="T1" fmla="*/ 0 h 774"/>
                <a:gd name="T2" fmla="*/ 0 w 909"/>
                <a:gd name="T3" fmla="*/ 34 h 774"/>
                <a:gd name="T4" fmla="*/ 0 w 909"/>
                <a:gd name="T5" fmla="*/ 94 h 774"/>
                <a:gd name="T6" fmla="*/ 21 w 909"/>
                <a:gd name="T7" fmla="*/ 196 h 774"/>
                <a:gd name="T8" fmla="*/ 130 w 909"/>
                <a:gd name="T9" fmla="*/ 333 h 774"/>
                <a:gd name="T10" fmla="*/ 225 w 909"/>
                <a:gd name="T11" fmla="*/ 462 h 774"/>
                <a:gd name="T12" fmla="*/ 299 w 909"/>
                <a:gd name="T13" fmla="*/ 522 h 774"/>
                <a:gd name="T14" fmla="*/ 360 w 909"/>
                <a:gd name="T15" fmla="*/ 564 h 774"/>
                <a:gd name="T16" fmla="*/ 543 w 909"/>
                <a:gd name="T17" fmla="*/ 624 h 774"/>
                <a:gd name="T18" fmla="*/ 720 w 909"/>
                <a:gd name="T19" fmla="*/ 644 h 774"/>
                <a:gd name="T20" fmla="*/ 774 w 909"/>
                <a:gd name="T21" fmla="*/ 679 h 774"/>
                <a:gd name="T22" fmla="*/ 807 w 909"/>
                <a:gd name="T23" fmla="*/ 774 h 774"/>
                <a:gd name="T24" fmla="*/ 828 w 909"/>
                <a:gd name="T25" fmla="*/ 774 h 774"/>
                <a:gd name="T26" fmla="*/ 807 w 909"/>
                <a:gd name="T27" fmla="*/ 679 h 774"/>
                <a:gd name="T28" fmla="*/ 815 w 909"/>
                <a:gd name="T29" fmla="*/ 666 h 774"/>
                <a:gd name="T30" fmla="*/ 875 w 909"/>
                <a:gd name="T31" fmla="*/ 726 h 774"/>
                <a:gd name="T32" fmla="*/ 882 w 909"/>
                <a:gd name="T33" fmla="*/ 719 h 774"/>
                <a:gd name="T34" fmla="*/ 835 w 909"/>
                <a:gd name="T35" fmla="*/ 651 h 774"/>
                <a:gd name="T36" fmla="*/ 848 w 909"/>
                <a:gd name="T37" fmla="*/ 644 h 774"/>
                <a:gd name="T38" fmla="*/ 902 w 909"/>
                <a:gd name="T39" fmla="*/ 658 h 774"/>
                <a:gd name="T40" fmla="*/ 909 w 909"/>
                <a:gd name="T41" fmla="*/ 644 h 774"/>
                <a:gd name="T42" fmla="*/ 909 w 909"/>
                <a:gd name="T43" fmla="*/ 638 h 774"/>
                <a:gd name="T44" fmla="*/ 815 w 909"/>
                <a:gd name="T45" fmla="*/ 631 h 774"/>
                <a:gd name="T46" fmla="*/ 815 w 909"/>
                <a:gd name="T47" fmla="*/ 624 h 774"/>
                <a:gd name="T48" fmla="*/ 855 w 909"/>
                <a:gd name="T49" fmla="*/ 570 h 774"/>
                <a:gd name="T50" fmla="*/ 848 w 909"/>
                <a:gd name="T51" fmla="*/ 557 h 774"/>
                <a:gd name="T52" fmla="*/ 828 w 909"/>
                <a:gd name="T53" fmla="*/ 557 h 774"/>
                <a:gd name="T54" fmla="*/ 794 w 909"/>
                <a:gd name="T55" fmla="*/ 611 h 774"/>
                <a:gd name="T56" fmla="*/ 740 w 909"/>
                <a:gd name="T57" fmla="*/ 611 h 774"/>
                <a:gd name="T58" fmla="*/ 570 w 909"/>
                <a:gd name="T59" fmla="*/ 584 h 774"/>
                <a:gd name="T60" fmla="*/ 435 w 909"/>
                <a:gd name="T61" fmla="*/ 536 h 774"/>
                <a:gd name="T62" fmla="*/ 340 w 909"/>
                <a:gd name="T63" fmla="*/ 469 h 774"/>
                <a:gd name="T64" fmla="*/ 232 w 909"/>
                <a:gd name="T65" fmla="*/ 333 h 774"/>
                <a:gd name="T66" fmla="*/ 143 w 909"/>
                <a:gd name="T67" fmla="*/ 190 h 774"/>
                <a:gd name="T68" fmla="*/ 110 w 909"/>
                <a:gd name="T69" fmla="*/ 54 h 774"/>
                <a:gd name="T70" fmla="*/ 62 w 909"/>
                <a:gd name="T71" fmla="*/ 7 h 774"/>
                <a:gd name="T72" fmla="*/ 21 w 909"/>
                <a:gd name="T73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9" h="774">
                  <a:moveTo>
                    <a:pt x="21" y="0"/>
                  </a:moveTo>
                  <a:lnTo>
                    <a:pt x="0" y="34"/>
                  </a:lnTo>
                  <a:lnTo>
                    <a:pt x="0" y="94"/>
                  </a:lnTo>
                  <a:lnTo>
                    <a:pt x="21" y="196"/>
                  </a:lnTo>
                  <a:lnTo>
                    <a:pt x="130" y="333"/>
                  </a:lnTo>
                  <a:lnTo>
                    <a:pt x="225" y="462"/>
                  </a:lnTo>
                  <a:lnTo>
                    <a:pt x="299" y="522"/>
                  </a:lnTo>
                  <a:lnTo>
                    <a:pt x="360" y="564"/>
                  </a:lnTo>
                  <a:lnTo>
                    <a:pt x="543" y="624"/>
                  </a:lnTo>
                  <a:lnTo>
                    <a:pt x="720" y="644"/>
                  </a:lnTo>
                  <a:lnTo>
                    <a:pt x="774" y="679"/>
                  </a:lnTo>
                  <a:lnTo>
                    <a:pt x="807" y="774"/>
                  </a:lnTo>
                  <a:lnTo>
                    <a:pt x="828" y="774"/>
                  </a:lnTo>
                  <a:lnTo>
                    <a:pt x="807" y="679"/>
                  </a:lnTo>
                  <a:lnTo>
                    <a:pt x="815" y="666"/>
                  </a:lnTo>
                  <a:lnTo>
                    <a:pt x="875" y="726"/>
                  </a:lnTo>
                  <a:lnTo>
                    <a:pt x="882" y="719"/>
                  </a:lnTo>
                  <a:lnTo>
                    <a:pt x="835" y="651"/>
                  </a:lnTo>
                  <a:lnTo>
                    <a:pt x="848" y="644"/>
                  </a:lnTo>
                  <a:lnTo>
                    <a:pt x="902" y="658"/>
                  </a:lnTo>
                  <a:lnTo>
                    <a:pt x="909" y="644"/>
                  </a:lnTo>
                  <a:lnTo>
                    <a:pt x="909" y="638"/>
                  </a:lnTo>
                  <a:lnTo>
                    <a:pt x="815" y="631"/>
                  </a:lnTo>
                  <a:lnTo>
                    <a:pt x="815" y="624"/>
                  </a:lnTo>
                  <a:lnTo>
                    <a:pt x="855" y="570"/>
                  </a:lnTo>
                  <a:lnTo>
                    <a:pt x="848" y="557"/>
                  </a:lnTo>
                  <a:lnTo>
                    <a:pt x="828" y="557"/>
                  </a:lnTo>
                  <a:lnTo>
                    <a:pt x="794" y="611"/>
                  </a:lnTo>
                  <a:lnTo>
                    <a:pt x="740" y="611"/>
                  </a:lnTo>
                  <a:lnTo>
                    <a:pt x="570" y="584"/>
                  </a:lnTo>
                  <a:lnTo>
                    <a:pt x="435" y="536"/>
                  </a:lnTo>
                  <a:lnTo>
                    <a:pt x="340" y="469"/>
                  </a:lnTo>
                  <a:lnTo>
                    <a:pt x="232" y="333"/>
                  </a:lnTo>
                  <a:lnTo>
                    <a:pt x="143" y="190"/>
                  </a:lnTo>
                  <a:lnTo>
                    <a:pt x="110" y="54"/>
                  </a:lnTo>
                  <a:lnTo>
                    <a:pt x="62" y="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4916" name="Freeform 132"/>
          <p:cNvSpPr>
            <a:spLocks/>
          </p:cNvSpPr>
          <p:nvPr/>
        </p:nvSpPr>
        <p:spPr bwMode="auto">
          <a:xfrm>
            <a:off x="1306513" y="1825625"/>
            <a:ext cx="196850" cy="269875"/>
          </a:xfrm>
          <a:custGeom>
            <a:avLst/>
            <a:gdLst>
              <a:gd name="T0" fmla="*/ 332 w 494"/>
              <a:gd name="T1" fmla="*/ 68 h 680"/>
              <a:gd name="T2" fmla="*/ 386 w 494"/>
              <a:gd name="T3" fmla="*/ 28 h 680"/>
              <a:gd name="T4" fmla="*/ 440 w 494"/>
              <a:gd name="T5" fmla="*/ 0 h 680"/>
              <a:gd name="T6" fmla="*/ 474 w 494"/>
              <a:gd name="T7" fmla="*/ 0 h 680"/>
              <a:gd name="T8" fmla="*/ 494 w 494"/>
              <a:gd name="T9" fmla="*/ 68 h 680"/>
              <a:gd name="T10" fmla="*/ 461 w 494"/>
              <a:gd name="T11" fmla="*/ 150 h 680"/>
              <a:gd name="T12" fmla="*/ 426 w 494"/>
              <a:gd name="T13" fmla="*/ 190 h 680"/>
              <a:gd name="T14" fmla="*/ 332 w 494"/>
              <a:gd name="T15" fmla="*/ 212 h 680"/>
              <a:gd name="T16" fmla="*/ 250 w 494"/>
              <a:gd name="T17" fmla="*/ 272 h 680"/>
              <a:gd name="T18" fmla="*/ 155 w 494"/>
              <a:gd name="T19" fmla="*/ 327 h 680"/>
              <a:gd name="T20" fmla="*/ 102 w 494"/>
              <a:gd name="T21" fmla="*/ 374 h 680"/>
              <a:gd name="T22" fmla="*/ 135 w 494"/>
              <a:gd name="T23" fmla="*/ 409 h 680"/>
              <a:gd name="T24" fmla="*/ 237 w 494"/>
              <a:gd name="T25" fmla="*/ 483 h 680"/>
              <a:gd name="T26" fmla="*/ 332 w 494"/>
              <a:gd name="T27" fmla="*/ 517 h 680"/>
              <a:gd name="T28" fmla="*/ 419 w 494"/>
              <a:gd name="T29" fmla="*/ 564 h 680"/>
              <a:gd name="T30" fmla="*/ 487 w 494"/>
              <a:gd name="T31" fmla="*/ 626 h 680"/>
              <a:gd name="T32" fmla="*/ 481 w 494"/>
              <a:gd name="T33" fmla="*/ 653 h 680"/>
              <a:gd name="T34" fmla="*/ 461 w 494"/>
              <a:gd name="T35" fmla="*/ 680 h 680"/>
              <a:gd name="T36" fmla="*/ 386 w 494"/>
              <a:gd name="T37" fmla="*/ 680 h 680"/>
              <a:gd name="T38" fmla="*/ 319 w 494"/>
              <a:gd name="T39" fmla="*/ 680 h 680"/>
              <a:gd name="T40" fmla="*/ 297 w 494"/>
              <a:gd name="T41" fmla="*/ 633 h 680"/>
              <a:gd name="T42" fmla="*/ 312 w 494"/>
              <a:gd name="T43" fmla="*/ 606 h 680"/>
              <a:gd name="T44" fmla="*/ 312 w 494"/>
              <a:gd name="T45" fmla="*/ 571 h 680"/>
              <a:gd name="T46" fmla="*/ 244 w 494"/>
              <a:gd name="T47" fmla="*/ 538 h 680"/>
              <a:gd name="T48" fmla="*/ 149 w 494"/>
              <a:gd name="T49" fmla="*/ 497 h 680"/>
              <a:gd name="T50" fmla="*/ 54 w 494"/>
              <a:gd name="T51" fmla="*/ 429 h 680"/>
              <a:gd name="T52" fmla="*/ 0 w 494"/>
              <a:gd name="T53" fmla="*/ 374 h 680"/>
              <a:gd name="T54" fmla="*/ 0 w 494"/>
              <a:gd name="T55" fmla="*/ 334 h 680"/>
              <a:gd name="T56" fmla="*/ 47 w 494"/>
              <a:gd name="T57" fmla="*/ 293 h 680"/>
              <a:gd name="T58" fmla="*/ 169 w 494"/>
              <a:gd name="T59" fmla="*/ 198 h 680"/>
              <a:gd name="T60" fmla="*/ 257 w 494"/>
              <a:gd name="T61" fmla="*/ 137 h 680"/>
              <a:gd name="T62" fmla="*/ 332 w 494"/>
              <a:gd name="T63" fmla="*/ 68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4" h="680">
                <a:moveTo>
                  <a:pt x="332" y="68"/>
                </a:moveTo>
                <a:lnTo>
                  <a:pt x="386" y="28"/>
                </a:lnTo>
                <a:lnTo>
                  <a:pt x="440" y="0"/>
                </a:lnTo>
                <a:lnTo>
                  <a:pt x="474" y="0"/>
                </a:lnTo>
                <a:lnTo>
                  <a:pt x="494" y="68"/>
                </a:lnTo>
                <a:lnTo>
                  <a:pt x="461" y="150"/>
                </a:lnTo>
                <a:lnTo>
                  <a:pt x="426" y="190"/>
                </a:lnTo>
                <a:lnTo>
                  <a:pt x="332" y="212"/>
                </a:lnTo>
                <a:lnTo>
                  <a:pt x="250" y="272"/>
                </a:lnTo>
                <a:lnTo>
                  <a:pt x="155" y="327"/>
                </a:lnTo>
                <a:lnTo>
                  <a:pt x="102" y="374"/>
                </a:lnTo>
                <a:lnTo>
                  <a:pt x="135" y="409"/>
                </a:lnTo>
                <a:lnTo>
                  <a:pt x="237" y="483"/>
                </a:lnTo>
                <a:lnTo>
                  <a:pt x="332" y="517"/>
                </a:lnTo>
                <a:lnTo>
                  <a:pt x="419" y="564"/>
                </a:lnTo>
                <a:lnTo>
                  <a:pt x="487" y="626"/>
                </a:lnTo>
                <a:lnTo>
                  <a:pt x="481" y="653"/>
                </a:lnTo>
                <a:lnTo>
                  <a:pt x="461" y="680"/>
                </a:lnTo>
                <a:lnTo>
                  <a:pt x="386" y="680"/>
                </a:lnTo>
                <a:lnTo>
                  <a:pt x="319" y="680"/>
                </a:lnTo>
                <a:lnTo>
                  <a:pt x="297" y="633"/>
                </a:lnTo>
                <a:lnTo>
                  <a:pt x="312" y="606"/>
                </a:lnTo>
                <a:lnTo>
                  <a:pt x="312" y="571"/>
                </a:lnTo>
                <a:lnTo>
                  <a:pt x="244" y="538"/>
                </a:lnTo>
                <a:lnTo>
                  <a:pt x="149" y="497"/>
                </a:lnTo>
                <a:lnTo>
                  <a:pt x="54" y="429"/>
                </a:lnTo>
                <a:lnTo>
                  <a:pt x="0" y="374"/>
                </a:lnTo>
                <a:lnTo>
                  <a:pt x="0" y="334"/>
                </a:lnTo>
                <a:lnTo>
                  <a:pt x="47" y="293"/>
                </a:lnTo>
                <a:lnTo>
                  <a:pt x="169" y="198"/>
                </a:lnTo>
                <a:lnTo>
                  <a:pt x="257" y="137"/>
                </a:lnTo>
                <a:lnTo>
                  <a:pt x="332" y="6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4917" name="Group 133"/>
          <p:cNvGrpSpPr>
            <a:grpSpLocks/>
          </p:cNvGrpSpPr>
          <p:nvPr/>
        </p:nvGrpSpPr>
        <p:grpSpPr bwMode="auto">
          <a:xfrm>
            <a:off x="1346200" y="4343400"/>
            <a:ext cx="550863" cy="1100138"/>
            <a:chOff x="804" y="1531"/>
            <a:chExt cx="347" cy="693"/>
          </a:xfrm>
        </p:grpSpPr>
        <p:grpSp>
          <p:nvGrpSpPr>
            <p:cNvPr id="374918" name="Group 134"/>
            <p:cNvGrpSpPr>
              <a:grpSpLocks/>
            </p:cNvGrpSpPr>
            <p:nvPr/>
          </p:nvGrpSpPr>
          <p:grpSpPr bwMode="auto">
            <a:xfrm>
              <a:off x="804" y="1531"/>
              <a:ext cx="182" cy="693"/>
              <a:chOff x="804" y="1531"/>
              <a:chExt cx="182" cy="693"/>
            </a:xfrm>
          </p:grpSpPr>
          <p:sp>
            <p:nvSpPr>
              <p:cNvPr id="374919" name="Freeform 135"/>
              <p:cNvSpPr>
                <a:spLocks/>
              </p:cNvSpPr>
              <p:nvPr/>
            </p:nvSpPr>
            <p:spPr bwMode="auto">
              <a:xfrm>
                <a:off x="889" y="1531"/>
                <a:ext cx="93" cy="129"/>
              </a:xfrm>
              <a:custGeom>
                <a:avLst/>
                <a:gdLst>
                  <a:gd name="T0" fmla="*/ 149 w 373"/>
                  <a:gd name="T1" fmla="*/ 516 h 516"/>
                  <a:gd name="T2" fmla="*/ 108 w 373"/>
                  <a:gd name="T3" fmla="*/ 516 h 516"/>
                  <a:gd name="T4" fmla="*/ 47 w 373"/>
                  <a:gd name="T5" fmla="*/ 502 h 516"/>
                  <a:gd name="T6" fmla="*/ 21 w 373"/>
                  <a:gd name="T7" fmla="*/ 441 h 516"/>
                  <a:gd name="T8" fmla="*/ 0 w 373"/>
                  <a:gd name="T9" fmla="*/ 353 h 516"/>
                  <a:gd name="T10" fmla="*/ 0 w 373"/>
                  <a:gd name="T11" fmla="*/ 231 h 516"/>
                  <a:gd name="T12" fmla="*/ 21 w 373"/>
                  <a:gd name="T13" fmla="*/ 94 h 516"/>
                  <a:gd name="T14" fmla="*/ 61 w 373"/>
                  <a:gd name="T15" fmla="*/ 34 h 516"/>
                  <a:gd name="T16" fmla="*/ 129 w 373"/>
                  <a:gd name="T17" fmla="*/ 0 h 516"/>
                  <a:gd name="T18" fmla="*/ 203 w 373"/>
                  <a:gd name="T19" fmla="*/ 0 h 516"/>
                  <a:gd name="T20" fmla="*/ 251 w 373"/>
                  <a:gd name="T21" fmla="*/ 54 h 516"/>
                  <a:gd name="T22" fmla="*/ 278 w 373"/>
                  <a:gd name="T23" fmla="*/ 129 h 516"/>
                  <a:gd name="T24" fmla="*/ 278 w 373"/>
                  <a:gd name="T25" fmla="*/ 203 h 516"/>
                  <a:gd name="T26" fmla="*/ 271 w 373"/>
                  <a:gd name="T27" fmla="*/ 291 h 516"/>
                  <a:gd name="T28" fmla="*/ 373 w 373"/>
                  <a:gd name="T29" fmla="*/ 393 h 516"/>
                  <a:gd name="T30" fmla="*/ 373 w 373"/>
                  <a:gd name="T31" fmla="*/ 428 h 516"/>
                  <a:gd name="T32" fmla="*/ 345 w 373"/>
                  <a:gd name="T33" fmla="*/ 428 h 516"/>
                  <a:gd name="T34" fmla="*/ 278 w 373"/>
                  <a:gd name="T35" fmla="*/ 360 h 516"/>
                  <a:gd name="T36" fmla="*/ 257 w 373"/>
                  <a:gd name="T37" fmla="*/ 360 h 516"/>
                  <a:gd name="T38" fmla="*/ 223 w 373"/>
                  <a:gd name="T39" fmla="*/ 428 h 516"/>
                  <a:gd name="T40" fmla="*/ 189 w 373"/>
                  <a:gd name="T41" fmla="*/ 482 h 516"/>
                  <a:gd name="T42" fmla="*/ 149 w 373"/>
                  <a:gd name="T43" fmla="*/ 516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3" h="516">
                    <a:moveTo>
                      <a:pt x="149" y="516"/>
                    </a:moveTo>
                    <a:lnTo>
                      <a:pt x="108" y="516"/>
                    </a:lnTo>
                    <a:lnTo>
                      <a:pt x="47" y="502"/>
                    </a:lnTo>
                    <a:lnTo>
                      <a:pt x="21" y="441"/>
                    </a:lnTo>
                    <a:lnTo>
                      <a:pt x="0" y="353"/>
                    </a:lnTo>
                    <a:lnTo>
                      <a:pt x="0" y="231"/>
                    </a:lnTo>
                    <a:lnTo>
                      <a:pt x="21" y="94"/>
                    </a:lnTo>
                    <a:lnTo>
                      <a:pt x="61" y="34"/>
                    </a:lnTo>
                    <a:lnTo>
                      <a:pt x="129" y="0"/>
                    </a:lnTo>
                    <a:lnTo>
                      <a:pt x="203" y="0"/>
                    </a:lnTo>
                    <a:lnTo>
                      <a:pt x="251" y="54"/>
                    </a:lnTo>
                    <a:lnTo>
                      <a:pt x="278" y="129"/>
                    </a:lnTo>
                    <a:lnTo>
                      <a:pt x="278" y="203"/>
                    </a:lnTo>
                    <a:lnTo>
                      <a:pt x="271" y="291"/>
                    </a:lnTo>
                    <a:lnTo>
                      <a:pt x="373" y="393"/>
                    </a:lnTo>
                    <a:lnTo>
                      <a:pt x="373" y="428"/>
                    </a:lnTo>
                    <a:lnTo>
                      <a:pt x="345" y="428"/>
                    </a:lnTo>
                    <a:lnTo>
                      <a:pt x="278" y="360"/>
                    </a:lnTo>
                    <a:lnTo>
                      <a:pt x="257" y="360"/>
                    </a:lnTo>
                    <a:lnTo>
                      <a:pt x="223" y="428"/>
                    </a:lnTo>
                    <a:lnTo>
                      <a:pt x="189" y="482"/>
                    </a:lnTo>
                    <a:lnTo>
                      <a:pt x="149" y="5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920" name="Freeform 136"/>
              <p:cNvSpPr>
                <a:spLocks/>
              </p:cNvSpPr>
              <p:nvPr/>
            </p:nvSpPr>
            <p:spPr bwMode="auto">
              <a:xfrm>
                <a:off x="855" y="1665"/>
                <a:ext cx="95" cy="287"/>
              </a:xfrm>
              <a:custGeom>
                <a:avLst/>
                <a:gdLst>
                  <a:gd name="T0" fmla="*/ 102 w 379"/>
                  <a:gd name="T1" fmla="*/ 203 h 1148"/>
                  <a:gd name="T2" fmla="*/ 130 w 379"/>
                  <a:gd name="T3" fmla="*/ 91 h 1148"/>
                  <a:gd name="T4" fmla="*/ 170 w 379"/>
                  <a:gd name="T5" fmla="*/ 21 h 1148"/>
                  <a:gd name="T6" fmla="*/ 217 w 379"/>
                  <a:gd name="T7" fmla="*/ 0 h 1148"/>
                  <a:gd name="T8" fmla="*/ 278 w 379"/>
                  <a:gd name="T9" fmla="*/ 7 h 1148"/>
                  <a:gd name="T10" fmla="*/ 312 w 379"/>
                  <a:gd name="T11" fmla="*/ 54 h 1148"/>
                  <a:gd name="T12" fmla="*/ 359 w 379"/>
                  <a:gd name="T13" fmla="*/ 211 h 1148"/>
                  <a:gd name="T14" fmla="*/ 372 w 379"/>
                  <a:gd name="T15" fmla="*/ 380 h 1148"/>
                  <a:gd name="T16" fmla="*/ 379 w 379"/>
                  <a:gd name="T17" fmla="*/ 618 h 1148"/>
                  <a:gd name="T18" fmla="*/ 379 w 379"/>
                  <a:gd name="T19" fmla="*/ 774 h 1148"/>
                  <a:gd name="T20" fmla="*/ 352 w 379"/>
                  <a:gd name="T21" fmla="*/ 978 h 1148"/>
                  <a:gd name="T22" fmla="*/ 278 w 379"/>
                  <a:gd name="T23" fmla="*/ 1094 h 1148"/>
                  <a:gd name="T24" fmla="*/ 190 w 379"/>
                  <a:gd name="T25" fmla="*/ 1148 h 1148"/>
                  <a:gd name="T26" fmla="*/ 109 w 379"/>
                  <a:gd name="T27" fmla="*/ 1148 h 1148"/>
                  <a:gd name="T28" fmla="*/ 35 w 379"/>
                  <a:gd name="T29" fmla="*/ 1127 h 1148"/>
                  <a:gd name="T30" fmla="*/ 0 w 379"/>
                  <a:gd name="T31" fmla="*/ 1019 h 1148"/>
                  <a:gd name="T32" fmla="*/ 0 w 379"/>
                  <a:gd name="T33" fmla="*/ 910 h 1148"/>
                  <a:gd name="T34" fmla="*/ 35 w 379"/>
                  <a:gd name="T35" fmla="*/ 720 h 1148"/>
                  <a:gd name="T36" fmla="*/ 75 w 379"/>
                  <a:gd name="T37" fmla="*/ 672 h 1148"/>
                  <a:gd name="T38" fmla="*/ 95 w 379"/>
                  <a:gd name="T39" fmla="*/ 550 h 1148"/>
                  <a:gd name="T40" fmla="*/ 95 w 379"/>
                  <a:gd name="T41" fmla="*/ 367 h 1148"/>
                  <a:gd name="T42" fmla="*/ 102 w 379"/>
                  <a:gd name="T43" fmla="*/ 203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" h="1148">
                    <a:moveTo>
                      <a:pt x="102" y="203"/>
                    </a:moveTo>
                    <a:lnTo>
                      <a:pt x="130" y="91"/>
                    </a:lnTo>
                    <a:lnTo>
                      <a:pt x="170" y="21"/>
                    </a:lnTo>
                    <a:lnTo>
                      <a:pt x="217" y="0"/>
                    </a:lnTo>
                    <a:lnTo>
                      <a:pt x="278" y="7"/>
                    </a:lnTo>
                    <a:lnTo>
                      <a:pt x="312" y="54"/>
                    </a:lnTo>
                    <a:lnTo>
                      <a:pt x="359" y="211"/>
                    </a:lnTo>
                    <a:lnTo>
                      <a:pt x="372" y="380"/>
                    </a:lnTo>
                    <a:lnTo>
                      <a:pt x="379" y="618"/>
                    </a:lnTo>
                    <a:lnTo>
                      <a:pt x="379" y="774"/>
                    </a:lnTo>
                    <a:lnTo>
                      <a:pt x="352" y="978"/>
                    </a:lnTo>
                    <a:lnTo>
                      <a:pt x="278" y="1094"/>
                    </a:lnTo>
                    <a:lnTo>
                      <a:pt x="190" y="1148"/>
                    </a:lnTo>
                    <a:lnTo>
                      <a:pt x="109" y="1148"/>
                    </a:lnTo>
                    <a:lnTo>
                      <a:pt x="35" y="1127"/>
                    </a:lnTo>
                    <a:lnTo>
                      <a:pt x="0" y="1019"/>
                    </a:lnTo>
                    <a:lnTo>
                      <a:pt x="0" y="910"/>
                    </a:lnTo>
                    <a:lnTo>
                      <a:pt x="35" y="720"/>
                    </a:lnTo>
                    <a:lnTo>
                      <a:pt x="75" y="672"/>
                    </a:lnTo>
                    <a:lnTo>
                      <a:pt x="95" y="550"/>
                    </a:lnTo>
                    <a:lnTo>
                      <a:pt x="95" y="367"/>
                    </a:lnTo>
                    <a:lnTo>
                      <a:pt x="102" y="20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921" name="Freeform 137"/>
              <p:cNvSpPr>
                <a:spLocks/>
              </p:cNvSpPr>
              <p:nvPr/>
            </p:nvSpPr>
            <p:spPr bwMode="auto">
              <a:xfrm>
                <a:off x="886" y="1899"/>
                <a:ext cx="100" cy="303"/>
              </a:xfrm>
              <a:custGeom>
                <a:avLst/>
                <a:gdLst>
                  <a:gd name="T0" fmla="*/ 27 w 400"/>
                  <a:gd name="T1" fmla="*/ 0 h 1209"/>
                  <a:gd name="T2" fmla="*/ 108 w 400"/>
                  <a:gd name="T3" fmla="*/ 48 h 1209"/>
                  <a:gd name="T4" fmla="*/ 135 w 400"/>
                  <a:gd name="T5" fmla="*/ 123 h 1209"/>
                  <a:gd name="T6" fmla="*/ 163 w 400"/>
                  <a:gd name="T7" fmla="*/ 319 h 1209"/>
                  <a:gd name="T8" fmla="*/ 163 w 400"/>
                  <a:gd name="T9" fmla="*/ 509 h 1209"/>
                  <a:gd name="T10" fmla="*/ 149 w 400"/>
                  <a:gd name="T11" fmla="*/ 713 h 1209"/>
                  <a:gd name="T12" fmla="*/ 108 w 400"/>
                  <a:gd name="T13" fmla="*/ 897 h 1209"/>
                  <a:gd name="T14" fmla="*/ 75 w 400"/>
                  <a:gd name="T15" fmla="*/ 1019 h 1209"/>
                  <a:gd name="T16" fmla="*/ 75 w 400"/>
                  <a:gd name="T17" fmla="*/ 1086 h 1209"/>
                  <a:gd name="T18" fmla="*/ 108 w 400"/>
                  <a:gd name="T19" fmla="*/ 1101 h 1209"/>
                  <a:gd name="T20" fmla="*/ 177 w 400"/>
                  <a:gd name="T21" fmla="*/ 1093 h 1209"/>
                  <a:gd name="T22" fmla="*/ 272 w 400"/>
                  <a:gd name="T23" fmla="*/ 1093 h 1209"/>
                  <a:gd name="T24" fmla="*/ 380 w 400"/>
                  <a:gd name="T25" fmla="*/ 1128 h 1209"/>
                  <a:gd name="T26" fmla="*/ 400 w 400"/>
                  <a:gd name="T27" fmla="*/ 1155 h 1209"/>
                  <a:gd name="T28" fmla="*/ 380 w 400"/>
                  <a:gd name="T29" fmla="*/ 1188 h 1209"/>
                  <a:gd name="T30" fmla="*/ 332 w 400"/>
                  <a:gd name="T31" fmla="*/ 1209 h 1209"/>
                  <a:gd name="T32" fmla="*/ 285 w 400"/>
                  <a:gd name="T33" fmla="*/ 1175 h 1209"/>
                  <a:gd name="T34" fmla="*/ 224 w 400"/>
                  <a:gd name="T35" fmla="*/ 1161 h 1209"/>
                  <a:gd name="T36" fmla="*/ 142 w 400"/>
                  <a:gd name="T37" fmla="*/ 1155 h 1209"/>
                  <a:gd name="T38" fmla="*/ 68 w 400"/>
                  <a:gd name="T39" fmla="*/ 1155 h 1209"/>
                  <a:gd name="T40" fmla="*/ 27 w 400"/>
                  <a:gd name="T41" fmla="*/ 1161 h 1209"/>
                  <a:gd name="T42" fmla="*/ 0 w 400"/>
                  <a:gd name="T43" fmla="*/ 1141 h 1209"/>
                  <a:gd name="T44" fmla="*/ 7 w 400"/>
                  <a:gd name="T45" fmla="*/ 1114 h 1209"/>
                  <a:gd name="T46" fmla="*/ 13 w 400"/>
                  <a:gd name="T47" fmla="*/ 1032 h 1209"/>
                  <a:gd name="T48" fmla="*/ 27 w 400"/>
                  <a:gd name="T49" fmla="*/ 957 h 1209"/>
                  <a:gd name="T50" fmla="*/ 68 w 400"/>
                  <a:gd name="T51" fmla="*/ 835 h 1209"/>
                  <a:gd name="T52" fmla="*/ 95 w 400"/>
                  <a:gd name="T53" fmla="*/ 680 h 1209"/>
                  <a:gd name="T54" fmla="*/ 102 w 400"/>
                  <a:gd name="T55" fmla="*/ 536 h 1209"/>
                  <a:gd name="T56" fmla="*/ 95 w 400"/>
                  <a:gd name="T57" fmla="*/ 354 h 1209"/>
                  <a:gd name="T58" fmla="*/ 62 w 400"/>
                  <a:gd name="T59" fmla="*/ 225 h 1209"/>
                  <a:gd name="T60" fmla="*/ 13 w 400"/>
                  <a:gd name="T61" fmla="*/ 157 h 1209"/>
                  <a:gd name="T62" fmla="*/ 0 w 400"/>
                  <a:gd name="T63" fmla="*/ 95 h 1209"/>
                  <a:gd name="T64" fmla="*/ 13 w 400"/>
                  <a:gd name="T65" fmla="*/ 41 h 1209"/>
                  <a:gd name="T66" fmla="*/ 27 w 400"/>
                  <a:gd name="T67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0" h="1209">
                    <a:moveTo>
                      <a:pt x="27" y="0"/>
                    </a:moveTo>
                    <a:lnTo>
                      <a:pt x="108" y="48"/>
                    </a:lnTo>
                    <a:lnTo>
                      <a:pt x="135" y="123"/>
                    </a:lnTo>
                    <a:lnTo>
                      <a:pt x="163" y="319"/>
                    </a:lnTo>
                    <a:lnTo>
                      <a:pt x="163" y="509"/>
                    </a:lnTo>
                    <a:lnTo>
                      <a:pt x="149" y="713"/>
                    </a:lnTo>
                    <a:lnTo>
                      <a:pt x="108" y="897"/>
                    </a:lnTo>
                    <a:lnTo>
                      <a:pt x="75" y="1019"/>
                    </a:lnTo>
                    <a:lnTo>
                      <a:pt x="75" y="1086"/>
                    </a:lnTo>
                    <a:lnTo>
                      <a:pt x="108" y="1101"/>
                    </a:lnTo>
                    <a:lnTo>
                      <a:pt x="177" y="1093"/>
                    </a:lnTo>
                    <a:lnTo>
                      <a:pt x="272" y="1093"/>
                    </a:lnTo>
                    <a:lnTo>
                      <a:pt x="380" y="1128"/>
                    </a:lnTo>
                    <a:lnTo>
                      <a:pt x="400" y="1155"/>
                    </a:lnTo>
                    <a:lnTo>
                      <a:pt x="380" y="1188"/>
                    </a:lnTo>
                    <a:lnTo>
                      <a:pt x="332" y="1209"/>
                    </a:lnTo>
                    <a:lnTo>
                      <a:pt x="285" y="1175"/>
                    </a:lnTo>
                    <a:lnTo>
                      <a:pt x="224" y="1161"/>
                    </a:lnTo>
                    <a:lnTo>
                      <a:pt x="142" y="1155"/>
                    </a:lnTo>
                    <a:lnTo>
                      <a:pt x="68" y="1155"/>
                    </a:lnTo>
                    <a:lnTo>
                      <a:pt x="27" y="1161"/>
                    </a:lnTo>
                    <a:lnTo>
                      <a:pt x="0" y="1141"/>
                    </a:lnTo>
                    <a:lnTo>
                      <a:pt x="7" y="1114"/>
                    </a:lnTo>
                    <a:lnTo>
                      <a:pt x="13" y="1032"/>
                    </a:lnTo>
                    <a:lnTo>
                      <a:pt x="27" y="957"/>
                    </a:lnTo>
                    <a:lnTo>
                      <a:pt x="68" y="835"/>
                    </a:lnTo>
                    <a:lnTo>
                      <a:pt x="95" y="680"/>
                    </a:lnTo>
                    <a:lnTo>
                      <a:pt x="102" y="536"/>
                    </a:lnTo>
                    <a:lnTo>
                      <a:pt x="95" y="354"/>
                    </a:lnTo>
                    <a:lnTo>
                      <a:pt x="62" y="225"/>
                    </a:lnTo>
                    <a:lnTo>
                      <a:pt x="13" y="157"/>
                    </a:lnTo>
                    <a:lnTo>
                      <a:pt x="0" y="95"/>
                    </a:lnTo>
                    <a:lnTo>
                      <a:pt x="13" y="4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922" name="Freeform 138"/>
              <p:cNvSpPr>
                <a:spLocks/>
              </p:cNvSpPr>
              <p:nvPr/>
            </p:nvSpPr>
            <p:spPr bwMode="auto">
              <a:xfrm>
                <a:off x="804" y="1898"/>
                <a:ext cx="93" cy="326"/>
              </a:xfrm>
              <a:custGeom>
                <a:avLst/>
                <a:gdLst>
                  <a:gd name="T0" fmla="*/ 236 w 372"/>
                  <a:gd name="T1" fmla="*/ 34 h 1304"/>
                  <a:gd name="T2" fmla="*/ 290 w 372"/>
                  <a:gd name="T3" fmla="*/ 0 h 1304"/>
                  <a:gd name="T4" fmla="*/ 337 w 372"/>
                  <a:gd name="T5" fmla="*/ 20 h 1304"/>
                  <a:gd name="T6" fmla="*/ 372 w 372"/>
                  <a:gd name="T7" fmla="*/ 75 h 1304"/>
                  <a:gd name="T8" fmla="*/ 364 w 372"/>
                  <a:gd name="T9" fmla="*/ 251 h 1304"/>
                  <a:gd name="T10" fmla="*/ 337 w 372"/>
                  <a:gd name="T11" fmla="*/ 490 h 1304"/>
                  <a:gd name="T12" fmla="*/ 290 w 372"/>
                  <a:gd name="T13" fmla="*/ 727 h 1304"/>
                  <a:gd name="T14" fmla="*/ 229 w 372"/>
                  <a:gd name="T15" fmla="*/ 876 h 1304"/>
                  <a:gd name="T16" fmla="*/ 182 w 372"/>
                  <a:gd name="T17" fmla="*/ 1012 h 1304"/>
                  <a:gd name="T18" fmla="*/ 135 w 372"/>
                  <a:gd name="T19" fmla="*/ 1060 h 1304"/>
                  <a:gd name="T20" fmla="*/ 142 w 372"/>
                  <a:gd name="T21" fmla="*/ 1087 h 1304"/>
                  <a:gd name="T22" fmla="*/ 142 w 372"/>
                  <a:gd name="T23" fmla="*/ 1107 h 1304"/>
                  <a:gd name="T24" fmla="*/ 195 w 372"/>
                  <a:gd name="T25" fmla="*/ 1148 h 1304"/>
                  <a:gd name="T26" fmla="*/ 277 w 372"/>
                  <a:gd name="T27" fmla="*/ 1189 h 1304"/>
                  <a:gd name="T28" fmla="*/ 337 w 372"/>
                  <a:gd name="T29" fmla="*/ 1257 h 1304"/>
                  <a:gd name="T30" fmla="*/ 337 w 372"/>
                  <a:gd name="T31" fmla="*/ 1284 h 1304"/>
                  <a:gd name="T32" fmla="*/ 290 w 372"/>
                  <a:gd name="T33" fmla="*/ 1304 h 1304"/>
                  <a:gd name="T34" fmla="*/ 236 w 372"/>
                  <a:gd name="T35" fmla="*/ 1304 h 1304"/>
                  <a:gd name="T36" fmla="*/ 216 w 372"/>
                  <a:gd name="T37" fmla="*/ 1270 h 1304"/>
                  <a:gd name="T38" fmla="*/ 189 w 372"/>
                  <a:gd name="T39" fmla="*/ 1222 h 1304"/>
                  <a:gd name="T40" fmla="*/ 135 w 372"/>
                  <a:gd name="T41" fmla="*/ 1182 h 1304"/>
                  <a:gd name="T42" fmla="*/ 74 w 372"/>
                  <a:gd name="T43" fmla="*/ 1141 h 1304"/>
                  <a:gd name="T44" fmla="*/ 33 w 372"/>
                  <a:gd name="T45" fmla="*/ 1120 h 1304"/>
                  <a:gd name="T46" fmla="*/ 0 w 372"/>
                  <a:gd name="T47" fmla="*/ 1100 h 1304"/>
                  <a:gd name="T48" fmla="*/ 0 w 372"/>
                  <a:gd name="T49" fmla="*/ 1066 h 1304"/>
                  <a:gd name="T50" fmla="*/ 33 w 372"/>
                  <a:gd name="T51" fmla="*/ 1033 h 1304"/>
                  <a:gd name="T52" fmla="*/ 100 w 372"/>
                  <a:gd name="T53" fmla="*/ 1005 h 1304"/>
                  <a:gd name="T54" fmla="*/ 142 w 372"/>
                  <a:gd name="T55" fmla="*/ 951 h 1304"/>
                  <a:gd name="T56" fmla="*/ 182 w 372"/>
                  <a:gd name="T57" fmla="*/ 849 h 1304"/>
                  <a:gd name="T58" fmla="*/ 222 w 372"/>
                  <a:gd name="T59" fmla="*/ 741 h 1304"/>
                  <a:gd name="T60" fmla="*/ 250 w 372"/>
                  <a:gd name="T61" fmla="*/ 645 h 1304"/>
                  <a:gd name="T62" fmla="*/ 264 w 372"/>
                  <a:gd name="T63" fmla="*/ 496 h 1304"/>
                  <a:gd name="T64" fmla="*/ 257 w 372"/>
                  <a:gd name="T65" fmla="*/ 340 h 1304"/>
                  <a:gd name="T66" fmla="*/ 250 w 372"/>
                  <a:gd name="T67" fmla="*/ 211 h 1304"/>
                  <a:gd name="T68" fmla="*/ 229 w 372"/>
                  <a:gd name="T69" fmla="*/ 102 h 1304"/>
                  <a:gd name="T70" fmla="*/ 236 w 372"/>
                  <a:gd name="T71" fmla="*/ 3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2" h="1304">
                    <a:moveTo>
                      <a:pt x="236" y="34"/>
                    </a:moveTo>
                    <a:lnTo>
                      <a:pt x="290" y="0"/>
                    </a:lnTo>
                    <a:lnTo>
                      <a:pt x="337" y="20"/>
                    </a:lnTo>
                    <a:lnTo>
                      <a:pt x="372" y="75"/>
                    </a:lnTo>
                    <a:lnTo>
                      <a:pt x="364" y="251"/>
                    </a:lnTo>
                    <a:lnTo>
                      <a:pt x="337" y="490"/>
                    </a:lnTo>
                    <a:lnTo>
                      <a:pt x="290" y="727"/>
                    </a:lnTo>
                    <a:lnTo>
                      <a:pt x="229" y="876"/>
                    </a:lnTo>
                    <a:lnTo>
                      <a:pt x="182" y="1012"/>
                    </a:lnTo>
                    <a:lnTo>
                      <a:pt x="135" y="1060"/>
                    </a:lnTo>
                    <a:lnTo>
                      <a:pt x="142" y="1087"/>
                    </a:lnTo>
                    <a:lnTo>
                      <a:pt x="142" y="1107"/>
                    </a:lnTo>
                    <a:lnTo>
                      <a:pt x="195" y="1148"/>
                    </a:lnTo>
                    <a:lnTo>
                      <a:pt x="277" y="1189"/>
                    </a:lnTo>
                    <a:lnTo>
                      <a:pt x="337" y="1257"/>
                    </a:lnTo>
                    <a:lnTo>
                      <a:pt x="337" y="1284"/>
                    </a:lnTo>
                    <a:lnTo>
                      <a:pt x="290" y="1304"/>
                    </a:lnTo>
                    <a:lnTo>
                      <a:pt x="236" y="1304"/>
                    </a:lnTo>
                    <a:lnTo>
                      <a:pt x="216" y="1270"/>
                    </a:lnTo>
                    <a:lnTo>
                      <a:pt x="189" y="1222"/>
                    </a:lnTo>
                    <a:lnTo>
                      <a:pt x="135" y="1182"/>
                    </a:lnTo>
                    <a:lnTo>
                      <a:pt x="74" y="1141"/>
                    </a:lnTo>
                    <a:lnTo>
                      <a:pt x="33" y="1120"/>
                    </a:lnTo>
                    <a:lnTo>
                      <a:pt x="0" y="1100"/>
                    </a:lnTo>
                    <a:lnTo>
                      <a:pt x="0" y="1066"/>
                    </a:lnTo>
                    <a:lnTo>
                      <a:pt x="33" y="1033"/>
                    </a:lnTo>
                    <a:lnTo>
                      <a:pt x="100" y="1005"/>
                    </a:lnTo>
                    <a:lnTo>
                      <a:pt x="142" y="951"/>
                    </a:lnTo>
                    <a:lnTo>
                      <a:pt x="182" y="849"/>
                    </a:lnTo>
                    <a:lnTo>
                      <a:pt x="222" y="741"/>
                    </a:lnTo>
                    <a:lnTo>
                      <a:pt x="250" y="645"/>
                    </a:lnTo>
                    <a:lnTo>
                      <a:pt x="264" y="496"/>
                    </a:lnTo>
                    <a:lnTo>
                      <a:pt x="257" y="340"/>
                    </a:lnTo>
                    <a:lnTo>
                      <a:pt x="250" y="211"/>
                    </a:lnTo>
                    <a:lnTo>
                      <a:pt x="229" y="102"/>
                    </a:lnTo>
                    <a:lnTo>
                      <a:pt x="236" y="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4923" name="Freeform 139"/>
            <p:cNvSpPr>
              <a:spLocks/>
            </p:cNvSpPr>
            <p:nvPr/>
          </p:nvSpPr>
          <p:spPr bwMode="auto">
            <a:xfrm>
              <a:off x="924" y="1679"/>
              <a:ext cx="227" cy="193"/>
            </a:xfrm>
            <a:custGeom>
              <a:avLst/>
              <a:gdLst>
                <a:gd name="T0" fmla="*/ 21 w 909"/>
                <a:gd name="T1" fmla="*/ 0 h 774"/>
                <a:gd name="T2" fmla="*/ 0 w 909"/>
                <a:gd name="T3" fmla="*/ 34 h 774"/>
                <a:gd name="T4" fmla="*/ 0 w 909"/>
                <a:gd name="T5" fmla="*/ 94 h 774"/>
                <a:gd name="T6" fmla="*/ 21 w 909"/>
                <a:gd name="T7" fmla="*/ 196 h 774"/>
                <a:gd name="T8" fmla="*/ 130 w 909"/>
                <a:gd name="T9" fmla="*/ 333 h 774"/>
                <a:gd name="T10" fmla="*/ 225 w 909"/>
                <a:gd name="T11" fmla="*/ 462 h 774"/>
                <a:gd name="T12" fmla="*/ 299 w 909"/>
                <a:gd name="T13" fmla="*/ 522 h 774"/>
                <a:gd name="T14" fmla="*/ 360 w 909"/>
                <a:gd name="T15" fmla="*/ 564 h 774"/>
                <a:gd name="T16" fmla="*/ 543 w 909"/>
                <a:gd name="T17" fmla="*/ 624 h 774"/>
                <a:gd name="T18" fmla="*/ 720 w 909"/>
                <a:gd name="T19" fmla="*/ 644 h 774"/>
                <a:gd name="T20" fmla="*/ 774 w 909"/>
                <a:gd name="T21" fmla="*/ 679 h 774"/>
                <a:gd name="T22" fmla="*/ 807 w 909"/>
                <a:gd name="T23" fmla="*/ 774 h 774"/>
                <a:gd name="T24" fmla="*/ 828 w 909"/>
                <a:gd name="T25" fmla="*/ 774 h 774"/>
                <a:gd name="T26" fmla="*/ 807 w 909"/>
                <a:gd name="T27" fmla="*/ 679 h 774"/>
                <a:gd name="T28" fmla="*/ 815 w 909"/>
                <a:gd name="T29" fmla="*/ 666 h 774"/>
                <a:gd name="T30" fmla="*/ 875 w 909"/>
                <a:gd name="T31" fmla="*/ 726 h 774"/>
                <a:gd name="T32" fmla="*/ 882 w 909"/>
                <a:gd name="T33" fmla="*/ 719 h 774"/>
                <a:gd name="T34" fmla="*/ 835 w 909"/>
                <a:gd name="T35" fmla="*/ 651 h 774"/>
                <a:gd name="T36" fmla="*/ 848 w 909"/>
                <a:gd name="T37" fmla="*/ 644 h 774"/>
                <a:gd name="T38" fmla="*/ 902 w 909"/>
                <a:gd name="T39" fmla="*/ 658 h 774"/>
                <a:gd name="T40" fmla="*/ 909 w 909"/>
                <a:gd name="T41" fmla="*/ 644 h 774"/>
                <a:gd name="T42" fmla="*/ 909 w 909"/>
                <a:gd name="T43" fmla="*/ 638 h 774"/>
                <a:gd name="T44" fmla="*/ 815 w 909"/>
                <a:gd name="T45" fmla="*/ 631 h 774"/>
                <a:gd name="T46" fmla="*/ 815 w 909"/>
                <a:gd name="T47" fmla="*/ 624 h 774"/>
                <a:gd name="T48" fmla="*/ 855 w 909"/>
                <a:gd name="T49" fmla="*/ 570 h 774"/>
                <a:gd name="T50" fmla="*/ 848 w 909"/>
                <a:gd name="T51" fmla="*/ 557 h 774"/>
                <a:gd name="T52" fmla="*/ 828 w 909"/>
                <a:gd name="T53" fmla="*/ 557 h 774"/>
                <a:gd name="T54" fmla="*/ 794 w 909"/>
                <a:gd name="T55" fmla="*/ 611 h 774"/>
                <a:gd name="T56" fmla="*/ 740 w 909"/>
                <a:gd name="T57" fmla="*/ 611 h 774"/>
                <a:gd name="T58" fmla="*/ 570 w 909"/>
                <a:gd name="T59" fmla="*/ 584 h 774"/>
                <a:gd name="T60" fmla="*/ 435 w 909"/>
                <a:gd name="T61" fmla="*/ 536 h 774"/>
                <a:gd name="T62" fmla="*/ 340 w 909"/>
                <a:gd name="T63" fmla="*/ 469 h 774"/>
                <a:gd name="T64" fmla="*/ 232 w 909"/>
                <a:gd name="T65" fmla="*/ 333 h 774"/>
                <a:gd name="T66" fmla="*/ 143 w 909"/>
                <a:gd name="T67" fmla="*/ 190 h 774"/>
                <a:gd name="T68" fmla="*/ 110 w 909"/>
                <a:gd name="T69" fmla="*/ 54 h 774"/>
                <a:gd name="T70" fmla="*/ 62 w 909"/>
                <a:gd name="T71" fmla="*/ 7 h 774"/>
                <a:gd name="T72" fmla="*/ 21 w 909"/>
                <a:gd name="T73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9" h="774">
                  <a:moveTo>
                    <a:pt x="21" y="0"/>
                  </a:moveTo>
                  <a:lnTo>
                    <a:pt x="0" y="34"/>
                  </a:lnTo>
                  <a:lnTo>
                    <a:pt x="0" y="94"/>
                  </a:lnTo>
                  <a:lnTo>
                    <a:pt x="21" y="196"/>
                  </a:lnTo>
                  <a:lnTo>
                    <a:pt x="130" y="333"/>
                  </a:lnTo>
                  <a:lnTo>
                    <a:pt x="225" y="462"/>
                  </a:lnTo>
                  <a:lnTo>
                    <a:pt x="299" y="522"/>
                  </a:lnTo>
                  <a:lnTo>
                    <a:pt x="360" y="564"/>
                  </a:lnTo>
                  <a:lnTo>
                    <a:pt x="543" y="624"/>
                  </a:lnTo>
                  <a:lnTo>
                    <a:pt x="720" y="644"/>
                  </a:lnTo>
                  <a:lnTo>
                    <a:pt x="774" y="679"/>
                  </a:lnTo>
                  <a:lnTo>
                    <a:pt x="807" y="774"/>
                  </a:lnTo>
                  <a:lnTo>
                    <a:pt x="828" y="774"/>
                  </a:lnTo>
                  <a:lnTo>
                    <a:pt x="807" y="679"/>
                  </a:lnTo>
                  <a:lnTo>
                    <a:pt x="815" y="666"/>
                  </a:lnTo>
                  <a:lnTo>
                    <a:pt x="875" y="726"/>
                  </a:lnTo>
                  <a:lnTo>
                    <a:pt x="882" y="719"/>
                  </a:lnTo>
                  <a:lnTo>
                    <a:pt x="835" y="651"/>
                  </a:lnTo>
                  <a:lnTo>
                    <a:pt x="848" y="644"/>
                  </a:lnTo>
                  <a:lnTo>
                    <a:pt x="902" y="658"/>
                  </a:lnTo>
                  <a:lnTo>
                    <a:pt x="909" y="644"/>
                  </a:lnTo>
                  <a:lnTo>
                    <a:pt x="909" y="638"/>
                  </a:lnTo>
                  <a:lnTo>
                    <a:pt x="815" y="631"/>
                  </a:lnTo>
                  <a:lnTo>
                    <a:pt x="815" y="624"/>
                  </a:lnTo>
                  <a:lnTo>
                    <a:pt x="855" y="570"/>
                  </a:lnTo>
                  <a:lnTo>
                    <a:pt x="848" y="557"/>
                  </a:lnTo>
                  <a:lnTo>
                    <a:pt x="828" y="557"/>
                  </a:lnTo>
                  <a:lnTo>
                    <a:pt x="794" y="611"/>
                  </a:lnTo>
                  <a:lnTo>
                    <a:pt x="740" y="611"/>
                  </a:lnTo>
                  <a:lnTo>
                    <a:pt x="570" y="584"/>
                  </a:lnTo>
                  <a:lnTo>
                    <a:pt x="435" y="536"/>
                  </a:lnTo>
                  <a:lnTo>
                    <a:pt x="340" y="469"/>
                  </a:lnTo>
                  <a:lnTo>
                    <a:pt x="232" y="333"/>
                  </a:lnTo>
                  <a:lnTo>
                    <a:pt x="143" y="190"/>
                  </a:lnTo>
                  <a:lnTo>
                    <a:pt x="110" y="54"/>
                  </a:lnTo>
                  <a:lnTo>
                    <a:pt x="62" y="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4924" name="Freeform 140"/>
          <p:cNvSpPr>
            <a:spLocks/>
          </p:cNvSpPr>
          <p:nvPr/>
        </p:nvSpPr>
        <p:spPr bwMode="auto">
          <a:xfrm>
            <a:off x="1306513" y="4568825"/>
            <a:ext cx="196850" cy="269875"/>
          </a:xfrm>
          <a:custGeom>
            <a:avLst/>
            <a:gdLst>
              <a:gd name="T0" fmla="*/ 332 w 494"/>
              <a:gd name="T1" fmla="*/ 68 h 680"/>
              <a:gd name="T2" fmla="*/ 386 w 494"/>
              <a:gd name="T3" fmla="*/ 28 h 680"/>
              <a:gd name="T4" fmla="*/ 440 w 494"/>
              <a:gd name="T5" fmla="*/ 0 h 680"/>
              <a:gd name="T6" fmla="*/ 474 w 494"/>
              <a:gd name="T7" fmla="*/ 0 h 680"/>
              <a:gd name="T8" fmla="*/ 494 w 494"/>
              <a:gd name="T9" fmla="*/ 68 h 680"/>
              <a:gd name="T10" fmla="*/ 461 w 494"/>
              <a:gd name="T11" fmla="*/ 150 h 680"/>
              <a:gd name="T12" fmla="*/ 426 w 494"/>
              <a:gd name="T13" fmla="*/ 190 h 680"/>
              <a:gd name="T14" fmla="*/ 332 w 494"/>
              <a:gd name="T15" fmla="*/ 212 h 680"/>
              <a:gd name="T16" fmla="*/ 250 w 494"/>
              <a:gd name="T17" fmla="*/ 272 h 680"/>
              <a:gd name="T18" fmla="*/ 155 w 494"/>
              <a:gd name="T19" fmla="*/ 327 h 680"/>
              <a:gd name="T20" fmla="*/ 102 w 494"/>
              <a:gd name="T21" fmla="*/ 374 h 680"/>
              <a:gd name="T22" fmla="*/ 135 w 494"/>
              <a:gd name="T23" fmla="*/ 409 h 680"/>
              <a:gd name="T24" fmla="*/ 237 w 494"/>
              <a:gd name="T25" fmla="*/ 483 h 680"/>
              <a:gd name="T26" fmla="*/ 332 w 494"/>
              <a:gd name="T27" fmla="*/ 517 h 680"/>
              <a:gd name="T28" fmla="*/ 419 w 494"/>
              <a:gd name="T29" fmla="*/ 564 h 680"/>
              <a:gd name="T30" fmla="*/ 487 w 494"/>
              <a:gd name="T31" fmla="*/ 626 h 680"/>
              <a:gd name="T32" fmla="*/ 481 w 494"/>
              <a:gd name="T33" fmla="*/ 653 h 680"/>
              <a:gd name="T34" fmla="*/ 461 w 494"/>
              <a:gd name="T35" fmla="*/ 680 h 680"/>
              <a:gd name="T36" fmla="*/ 386 w 494"/>
              <a:gd name="T37" fmla="*/ 680 h 680"/>
              <a:gd name="T38" fmla="*/ 319 w 494"/>
              <a:gd name="T39" fmla="*/ 680 h 680"/>
              <a:gd name="T40" fmla="*/ 297 w 494"/>
              <a:gd name="T41" fmla="*/ 633 h 680"/>
              <a:gd name="T42" fmla="*/ 312 w 494"/>
              <a:gd name="T43" fmla="*/ 606 h 680"/>
              <a:gd name="T44" fmla="*/ 312 w 494"/>
              <a:gd name="T45" fmla="*/ 571 h 680"/>
              <a:gd name="T46" fmla="*/ 244 w 494"/>
              <a:gd name="T47" fmla="*/ 538 h 680"/>
              <a:gd name="T48" fmla="*/ 149 w 494"/>
              <a:gd name="T49" fmla="*/ 497 h 680"/>
              <a:gd name="T50" fmla="*/ 54 w 494"/>
              <a:gd name="T51" fmla="*/ 429 h 680"/>
              <a:gd name="T52" fmla="*/ 0 w 494"/>
              <a:gd name="T53" fmla="*/ 374 h 680"/>
              <a:gd name="T54" fmla="*/ 0 w 494"/>
              <a:gd name="T55" fmla="*/ 334 h 680"/>
              <a:gd name="T56" fmla="*/ 47 w 494"/>
              <a:gd name="T57" fmla="*/ 293 h 680"/>
              <a:gd name="T58" fmla="*/ 169 w 494"/>
              <a:gd name="T59" fmla="*/ 198 h 680"/>
              <a:gd name="T60" fmla="*/ 257 w 494"/>
              <a:gd name="T61" fmla="*/ 137 h 680"/>
              <a:gd name="T62" fmla="*/ 332 w 494"/>
              <a:gd name="T63" fmla="*/ 68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4" h="680">
                <a:moveTo>
                  <a:pt x="332" y="68"/>
                </a:moveTo>
                <a:lnTo>
                  <a:pt x="386" y="28"/>
                </a:lnTo>
                <a:lnTo>
                  <a:pt x="440" y="0"/>
                </a:lnTo>
                <a:lnTo>
                  <a:pt x="474" y="0"/>
                </a:lnTo>
                <a:lnTo>
                  <a:pt x="494" y="68"/>
                </a:lnTo>
                <a:lnTo>
                  <a:pt x="461" y="150"/>
                </a:lnTo>
                <a:lnTo>
                  <a:pt x="426" y="190"/>
                </a:lnTo>
                <a:lnTo>
                  <a:pt x="332" y="212"/>
                </a:lnTo>
                <a:lnTo>
                  <a:pt x="250" y="272"/>
                </a:lnTo>
                <a:lnTo>
                  <a:pt x="155" y="327"/>
                </a:lnTo>
                <a:lnTo>
                  <a:pt x="102" y="374"/>
                </a:lnTo>
                <a:lnTo>
                  <a:pt x="135" y="409"/>
                </a:lnTo>
                <a:lnTo>
                  <a:pt x="237" y="483"/>
                </a:lnTo>
                <a:lnTo>
                  <a:pt x="332" y="517"/>
                </a:lnTo>
                <a:lnTo>
                  <a:pt x="419" y="564"/>
                </a:lnTo>
                <a:lnTo>
                  <a:pt x="487" y="626"/>
                </a:lnTo>
                <a:lnTo>
                  <a:pt x="481" y="653"/>
                </a:lnTo>
                <a:lnTo>
                  <a:pt x="461" y="680"/>
                </a:lnTo>
                <a:lnTo>
                  <a:pt x="386" y="680"/>
                </a:lnTo>
                <a:lnTo>
                  <a:pt x="319" y="680"/>
                </a:lnTo>
                <a:lnTo>
                  <a:pt x="297" y="633"/>
                </a:lnTo>
                <a:lnTo>
                  <a:pt x="312" y="606"/>
                </a:lnTo>
                <a:lnTo>
                  <a:pt x="312" y="571"/>
                </a:lnTo>
                <a:lnTo>
                  <a:pt x="244" y="538"/>
                </a:lnTo>
                <a:lnTo>
                  <a:pt x="149" y="497"/>
                </a:lnTo>
                <a:lnTo>
                  <a:pt x="54" y="429"/>
                </a:lnTo>
                <a:lnTo>
                  <a:pt x="0" y="374"/>
                </a:lnTo>
                <a:lnTo>
                  <a:pt x="0" y="334"/>
                </a:lnTo>
                <a:lnTo>
                  <a:pt x="47" y="293"/>
                </a:lnTo>
                <a:lnTo>
                  <a:pt x="169" y="198"/>
                </a:lnTo>
                <a:lnTo>
                  <a:pt x="257" y="137"/>
                </a:lnTo>
                <a:lnTo>
                  <a:pt x="332" y="6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4926" name="Rectangle 142"/>
          <p:cNvSpPr>
            <a:spLocks noChangeArrowheads="1"/>
          </p:cNvSpPr>
          <p:nvPr/>
        </p:nvSpPr>
        <p:spPr bwMode="auto">
          <a:xfrm>
            <a:off x="430213" y="977800"/>
            <a:ext cx="8489950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pPr marL="339725" indent="-339725" eaLnBrk="1" hangingPunct="1">
              <a:lnSpc>
                <a:spcPct val="8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3200">
                <a:latin typeface="Arial Narrow" pitchFamily="34" charset="0"/>
                <a:ea typeface="宋体" charset="-122"/>
              </a:rPr>
              <a:t>Who is pressing the keys (interacting with the system)?</a:t>
            </a:r>
          </a:p>
        </p:txBody>
      </p:sp>
      <p:sp>
        <p:nvSpPr>
          <p:cNvPr id="374927" name="Line 143"/>
          <p:cNvSpPr>
            <a:spLocks noChangeShapeType="1"/>
          </p:cNvSpPr>
          <p:nvPr/>
        </p:nvSpPr>
        <p:spPr bwMode="auto">
          <a:xfrm>
            <a:off x="2201863" y="2197100"/>
            <a:ext cx="154305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74928" name="Picture 144" descr="bs0055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1817688"/>
            <a:ext cx="4318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929" name="Picture 145" descr="bs0055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4522788"/>
            <a:ext cx="4318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4931" name="Rectangle 147"/>
          <p:cNvSpPr>
            <a:spLocks noGrp="1" noChangeArrowheads="1"/>
          </p:cNvSpPr>
          <p:nvPr>
            <p:ph type="title"/>
          </p:nvPr>
        </p:nvSpPr>
        <p:spPr>
          <a:xfrm>
            <a:off x="283369" y="332656"/>
            <a:ext cx="8999537" cy="533400"/>
          </a:xfrm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sz="4000" dirty="0">
                <a:ea typeface="宋体" charset="-122"/>
              </a:rPr>
              <a:t>Find Actors</a:t>
            </a:r>
          </a:p>
        </p:txBody>
      </p:sp>
      <p:sp>
        <p:nvSpPr>
          <p:cNvPr id="374936" name="Rectangle 152"/>
          <p:cNvSpPr>
            <a:spLocks noChangeArrowheads="1"/>
          </p:cNvSpPr>
          <p:nvPr/>
        </p:nvSpPr>
        <p:spPr bwMode="auto">
          <a:xfrm>
            <a:off x="6518275" y="1931988"/>
            <a:ext cx="1316038" cy="588962"/>
          </a:xfrm>
          <a:prstGeom prst="rect">
            <a:avLst/>
          </a:prstGeom>
          <a:gradFill rotWithShape="0">
            <a:gsLst>
              <a:gs pos="0">
                <a:srgbClr val="33CCFF">
                  <a:gamma/>
                  <a:shade val="46275"/>
                  <a:invGamma/>
                </a:srgbClr>
              </a:gs>
              <a:gs pos="100000">
                <a:srgbClr val="33CCFF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937" name="Rectangle 153"/>
          <p:cNvSpPr>
            <a:spLocks noChangeArrowheads="1"/>
          </p:cNvSpPr>
          <p:nvPr/>
        </p:nvSpPr>
        <p:spPr bwMode="auto">
          <a:xfrm>
            <a:off x="4783138" y="4595813"/>
            <a:ext cx="1316037" cy="588962"/>
          </a:xfrm>
          <a:prstGeom prst="rect">
            <a:avLst/>
          </a:prstGeom>
          <a:gradFill rotWithShape="0">
            <a:gsLst>
              <a:gs pos="0">
                <a:srgbClr val="33CCFF">
                  <a:gamma/>
                  <a:shade val="46275"/>
                  <a:invGamma/>
                </a:srgbClr>
              </a:gs>
              <a:gs pos="100000">
                <a:srgbClr val="33CCFF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8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Identify Actors</a:t>
            </a:r>
          </a:p>
        </p:txBody>
      </p:sp>
      <p:sp>
        <p:nvSpPr>
          <p:cNvPr id="37889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Who/what uses the system?</a:t>
            </a:r>
          </a:p>
          <a:p>
            <a:r>
              <a:rPr lang="en-US" altLang="zh-CN" dirty="0">
                <a:ea typeface="宋体" charset="-122"/>
              </a:rPr>
              <a:t>Who/what gets information from this system? </a:t>
            </a:r>
          </a:p>
          <a:p>
            <a:r>
              <a:rPr lang="en-US" altLang="zh-CN" dirty="0">
                <a:ea typeface="宋体" charset="-122"/>
              </a:rPr>
              <a:t>Who/what provides information to the system?</a:t>
            </a:r>
          </a:p>
          <a:p>
            <a:r>
              <a:rPr lang="en-US" altLang="zh-CN" dirty="0">
                <a:ea typeface="宋体" charset="-122"/>
              </a:rPr>
              <a:t>Where in the company is the system used?</a:t>
            </a:r>
          </a:p>
          <a:p>
            <a:r>
              <a:rPr lang="en-US" altLang="zh-CN" dirty="0">
                <a:ea typeface="宋体" charset="-122"/>
              </a:rPr>
              <a:t>Who/what supports and maintains the system?</a:t>
            </a:r>
          </a:p>
          <a:p>
            <a:r>
              <a:rPr lang="en-US" altLang="zh-CN" dirty="0">
                <a:ea typeface="宋体" charset="-122"/>
              </a:rPr>
              <a:t>What other systems use this system?</a:t>
            </a:r>
          </a:p>
        </p:txBody>
      </p:sp>
    </p:spTree>
    <p:extLst>
      <p:ext uri="{BB962C8B-B14F-4D97-AF65-F5344CB8AC3E}">
        <p14:creationId xmlns:p14="http://schemas.microsoft.com/office/powerpoint/2010/main" val="3365759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856" y="1343171"/>
            <a:ext cx="8377238" cy="5043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Text				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Name			</a:t>
            </a:r>
            <a:r>
              <a:rPr lang="en-US" altLang="zh-CN" sz="2400" dirty="0" smtClean="0">
                <a:ea typeface="宋体" charset="-122"/>
              </a:rPr>
              <a:t>Student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Brief description		</a:t>
            </a:r>
            <a:r>
              <a:rPr lang="en-US" altLang="zh-CN" sz="2400" dirty="0" smtClean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</a:rPr>
              <a:t>person who signs </a:t>
            </a:r>
            <a:r>
              <a:rPr lang="en-US" altLang="zh-CN" sz="2400" dirty="0" smtClean="0">
                <a:ea typeface="宋体" charset="-122"/>
              </a:rPr>
              <a:t>up </a:t>
            </a:r>
            <a:r>
              <a:rPr lang="en-US" altLang="zh-CN" sz="2400" dirty="0">
                <a:ea typeface="宋体" charset="-122"/>
              </a:rPr>
              <a:t>for a </a:t>
            </a:r>
            <a:endParaRPr lang="en-US" altLang="zh-CN" sz="2400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　 </a:t>
            </a:r>
            <a:r>
              <a:rPr lang="zh-CN" altLang="en-US" sz="2400" dirty="0" smtClean="0">
                <a:ea typeface="宋体" charset="-122"/>
              </a:rPr>
              <a:t>　 　 　 　 　 　 　 　 </a:t>
            </a:r>
            <a:r>
              <a:rPr lang="en-US" altLang="zh-CN" sz="2400" dirty="0" smtClean="0">
                <a:ea typeface="宋体" charset="-122"/>
              </a:rPr>
              <a:t>course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　 </a:t>
            </a:r>
            <a:endParaRPr lang="en-US" altLang="zh-CN" sz="2400" dirty="0" smtClean="0"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Relationships with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use cases</a:t>
            </a:r>
          </a:p>
          <a:p>
            <a:pPr lvl="1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lvl="2"/>
            <a:endParaRPr lang="en-US" altLang="zh-CN" dirty="0">
              <a:ea typeface="宋体" charset="-122"/>
            </a:endParaRPr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856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Description of an Actor</a:t>
            </a:r>
          </a:p>
        </p:txBody>
      </p:sp>
      <p:sp>
        <p:nvSpPr>
          <p:cNvPr id="744452" name="Line 4"/>
          <p:cNvSpPr>
            <a:spLocks noChangeShapeType="1"/>
          </p:cNvSpPr>
          <p:nvPr/>
        </p:nvSpPr>
        <p:spPr bwMode="auto">
          <a:xfrm flipV="1">
            <a:off x="4317627" y="4392887"/>
            <a:ext cx="169862" cy="206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zh-CN" altLang="en-US"/>
          </a:p>
        </p:txBody>
      </p:sp>
      <p:grpSp>
        <p:nvGrpSpPr>
          <p:cNvPr id="744453" name="Group 5"/>
          <p:cNvGrpSpPr>
            <a:grpSpLocks noChangeAspect="1"/>
          </p:cNvGrpSpPr>
          <p:nvPr/>
        </p:nvGrpSpPr>
        <p:grpSpPr bwMode="auto">
          <a:xfrm>
            <a:off x="4463677" y="4391225"/>
            <a:ext cx="482600" cy="692150"/>
            <a:chOff x="7654" y="3380"/>
            <a:chExt cx="554" cy="754"/>
          </a:xfrm>
        </p:grpSpPr>
        <p:sp>
          <p:nvSpPr>
            <p:cNvPr id="744454" name="Oval 6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55" name="Line 7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56" name="Line 8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57" name="Freeform 9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58" name="Oval 10"/>
          <p:cNvSpPr>
            <a:spLocks noChangeArrowheads="1"/>
          </p:cNvSpPr>
          <p:nvPr/>
        </p:nvSpPr>
        <p:spPr bwMode="auto">
          <a:xfrm>
            <a:off x="6017839" y="4208737"/>
            <a:ext cx="2587625" cy="587375"/>
          </a:xfrm>
          <a:prstGeom prst="ellipse">
            <a:avLst/>
          </a:prstGeom>
          <a:solidFill>
            <a:srgbClr val="EAEAEA"/>
          </a:solidFill>
          <a:ln w="2857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 algn="ctr"/>
            <a:r>
              <a:rPr lang="en-US" altLang="zh-CN">
                <a:ea typeface="宋体" charset="-122"/>
              </a:rPr>
              <a:t>Register for Courses</a:t>
            </a:r>
          </a:p>
        </p:txBody>
      </p:sp>
      <p:sp>
        <p:nvSpPr>
          <p:cNvPr id="744459" name="Line 11"/>
          <p:cNvSpPr>
            <a:spLocks noChangeShapeType="1"/>
          </p:cNvSpPr>
          <p:nvPr/>
        </p:nvSpPr>
        <p:spPr bwMode="auto">
          <a:xfrm flipV="1">
            <a:off x="5192339" y="4564337"/>
            <a:ext cx="777875" cy="74613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zh-CN" altLang="en-US"/>
          </a:p>
        </p:txBody>
      </p:sp>
      <p:sp>
        <p:nvSpPr>
          <p:cNvPr id="744460" name="Text Box 12"/>
          <p:cNvSpPr txBox="1">
            <a:spLocks noChangeArrowheads="1"/>
          </p:cNvSpPr>
          <p:nvPr/>
        </p:nvSpPr>
        <p:spPr bwMode="auto">
          <a:xfrm>
            <a:off x="4138239" y="5030665"/>
            <a:ext cx="109061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7964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Checkpoints for Actors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altLang="zh-CN" sz="2800" dirty="0">
                <a:ea typeface="宋体" charset="-122"/>
              </a:rPr>
              <a:t>Have you found all the actors? Have you accounted for and modeled all roles in the system's environment?</a:t>
            </a:r>
          </a:p>
          <a:p>
            <a:pPr fontAlgn="t"/>
            <a:endParaRPr lang="en-US" altLang="zh-CN" sz="2800" dirty="0">
              <a:ea typeface="宋体" charset="-122"/>
            </a:endParaRPr>
          </a:p>
          <a:p>
            <a:pPr fontAlgn="t"/>
            <a:r>
              <a:rPr lang="en-US" altLang="zh-CN" sz="2800" dirty="0">
                <a:ea typeface="宋体" charset="-122"/>
              </a:rPr>
              <a:t>Is each actor involved with at least one use case? </a:t>
            </a:r>
          </a:p>
          <a:p>
            <a:pPr fontAlgn="t"/>
            <a:endParaRPr lang="en-US" altLang="zh-CN" sz="2800" dirty="0">
              <a:ea typeface="宋体" charset="-122"/>
            </a:endParaRPr>
          </a:p>
          <a:p>
            <a:pPr fontAlgn="t"/>
            <a:r>
              <a:rPr lang="en-US" altLang="zh-CN" sz="2800" dirty="0">
                <a:ea typeface="宋体" charset="-122"/>
              </a:rPr>
              <a:t>Can you name at least two people who would be able to perform as a particular actor? </a:t>
            </a:r>
          </a:p>
          <a:p>
            <a:pPr fontAlgn="t"/>
            <a:endParaRPr lang="en-US" altLang="zh-CN" sz="2800" dirty="0">
              <a:ea typeface="宋体" charset="-122"/>
            </a:endParaRPr>
          </a:p>
          <a:p>
            <a:pPr fontAlgn="t"/>
            <a:r>
              <a:rPr lang="en-US" altLang="zh-CN" sz="2800" dirty="0">
                <a:ea typeface="宋体" charset="-122"/>
              </a:rPr>
              <a:t>Do any actors play similar roles in relation to the system? If so, merge them into a single actor.</a:t>
            </a: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7985125" y="5499100"/>
            <a:ext cx="7524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400">
                <a:solidFill>
                  <a:srgbClr val="33CCFF"/>
                </a:solidFill>
                <a:ea typeface="宋体" charset="-122"/>
                <a:sym typeface="Wingdings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40233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200" name="Rectangle 16"/>
          <p:cNvSpPr>
            <a:spLocks noGrp="1" noChangeArrowheads="1"/>
          </p:cNvSpPr>
          <p:nvPr>
            <p:ph type="title"/>
          </p:nvPr>
        </p:nvSpPr>
        <p:spPr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charset="-122"/>
              </a:rPr>
              <a:t>Find Use Cases</a:t>
            </a:r>
          </a:p>
        </p:txBody>
      </p:sp>
      <p:grpSp>
        <p:nvGrpSpPr>
          <p:cNvPr id="605202" name="Group 18"/>
          <p:cNvGrpSpPr>
            <a:grpSpLocks noChangeAspect="1"/>
          </p:cNvGrpSpPr>
          <p:nvPr/>
        </p:nvGrpSpPr>
        <p:grpSpPr bwMode="auto">
          <a:xfrm>
            <a:off x="3052872" y="3967723"/>
            <a:ext cx="1008063" cy="1111250"/>
            <a:chOff x="7654" y="3380"/>
            <a:chExt cx="554" cy="754"/>
          </a:xfrm>
        </p:grpSpPr>
        <p:sp>
          <p:nvSpPr>
            <p:cNvPr id="605203" name="Oval 19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4" name="Line 20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5" name="Line 21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6" name="Freeform 22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5207" name="Text Box 23"/>
          <p:cNvSpPr txBox="1">
            <a:spLocks noChangeAspect="1" noChangeArrowheads="1"/>
          </p:cNvSpPr>
          <p:nvPr/>
        </p:nvSpPr>
        <p:spPr bwMode="auto">
          <a:xfrm>
            <a:off x="2963972" y="512501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ea typeface="宋体" charset="-122"/>
              </a:rPr>
              <a:t>Actor</a:t>
            </a:r>
          </a:p>
        </p:txBody>
      </p:sp>
      <p:sp>
        <p:nvSpPr>
          <p:cNvPr id="605208" name="Oval 24"/>
          <p:cNvSpPr>
            <a:spLocks noChangeArrowheads="1"/>
          </p:cNvSpPr>
          <p:nvPr/>
        </p:nvSpPr>
        <p:spPr bwMode="auto">
          <a:xfrm>
            <a:off x="6759685" y="3372410"/>
            <a:ext cx="1917700" cy="862013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 algn="ctr">
              <a:spcBef>
                <a:spcPct val="0"/>
              </a:spcBef>
            </a:pPr>
            <a:endParaRPr lang="en-AU" sz="1000"/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7035910" y="3515285"/>
            <a:ext cx="15398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宋体" charset="-122"/>
              </a:rPr>
              <a:t>GOAL 1</a:t>
            </a:r>
          </a:p>
        </p:txBody>
      </p:sp>
      <p:sp>
        <p:nvSpPr>
          <p:cNvPr id="605217" name="Line 33"/>
          <p:cNvSpPr>
            <a:spLocks noChangeShapeType="1"/>
          </p:cNvSpPr>
          <p:nvPr/>
        </p:nvSpPr>
        <p:spPr bwMode="auto">
          <a:xfrm flipV="1">
            <a:off x="4084747" y="3832785"/>
            <a:ext cx="2603500" cy="647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605218" name="Line 34"/>
          <p:cNvSpPr>
            <a:spLocks noChangeShapeType="1"/>
          </p:cNvSpPr>
          <p:nvPr/>
        </p:nvSpPr>
        <p:spPr bwMode="auto">
          <a:xfrm>
            <a:off x="4021247" y="4709085"/>
            <a:ext cx="2794000" cy="6731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605219" name="Oval 35"/>
          <p:cNvSpPr>
            <a:spLocks noChangeArrowheads="1"/>
          </p:cNvSpPr>
          <p:nvPr/>
        </p:nvSpPr>
        <p:spPr bwMode="auto">
          <a:xfrm>
            <a:off x="6861285" y="5048810"/>
            <a:ext cx="1917700" cy="862013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 algn="ctr">
              <a:spcBef>
                <a:spcPct val="0"/>
              </a:spcBef>
            </a:pPr>
            <a:endParaRPr lang="en-AU" sz="1000"/>
          </a:p>
        </p:txBody>
      </p:sp>
      <p:sp>
        <p:nvSpPr>
          <p:cNvPr id="605220" name="Text Box 36"/>
          <p:cNvSpPr txBox="1">
            <a:spLocks noChangeArrowheads="1"/>
          </p:cNvSpPr>
          <p:nvPr/>
        </p:nvSpPr>
        <p:spPr bwMode="auto">
          <a:xfrm>
            <a:off x="7086710" y="5191685"/>
            <a:ext cx="15398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宋体" charset="-122"/>
              </a:rPr>
              <a:t>GOAL 2</a:t>
            </a:r>
          </a:p>
        </p:txBody>
      </p:sp>
      <p:sp>
        <p:nvSpPr>
          <p:cNvPr id="605223" name="AutoShape 39"/>
          <p:cNvSpPr>
            <a:spLocks noChangeArrowheads="1"/>
          </p:cNvSpPr>
          <p:nvPr/>
        </p:nvSpPr>
        <p:spPr bwMode="auto">
          <a:xfrm>
            <a:off x="668447" y="1699185"/>
            <a:ext cx="2832100" cy="1384300"/>
          </a:xfrm>
          <a:prstGeom prst="wedgeRectCallout">
            <a:avLst>
              <a:gd name="adj1" fmla="val 39630"/>
              <a:gd name="adj2" fmla="val 117204"/>
            </a:avLst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/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What goal am I trying to achieve by using the system?</a:t>
            </a:r>
            <a:endParaRPr lang="en-US" altLang="zh-CN" dirty="0">
              <a:solidFill>
                <a:schemeClr val="bg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0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Identify Use Cases</a:t>
            </a:r>
          </a:p>
        </p:txBody>
      </p:sp>
      <p:sp>
        <p:nvSpPr>
          <p:cNvPr id="36557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What are the goals of each actor?</a:t>
            </a:r>
          </a:p>
          <a:p>
            <a:pPr lvl="1"/>
            <a:r>
              <a:rPr lang="en-US" altLang="zh-CN" dirty="0">
                <a:ea typeface="宋体" charset="-122"/>
              </a:rPr>
              <a:t>Why does the actor want to use the system? </a:t>
            </a:r>
          </a:p>
          <a:p>
            <a:pPr lvl="1"/>
            <a:r>
              <a:rPr lang="en-US" altLang="zh-CN" dirty="0">
                <a:ea typeface="宋体" charset="-122"/>
              </a:rPr>
              <a:t>Will the actor create, store, change, remove, or read data in the system? If so, why?</a:t>
            </a:r>
          </a:p>
          <a:p>
            <a:pPr lvl="1"/>
            <a:r>
              <a:rPr lang="en-US" altLang="zh-CN" dirty="0">
                <a:ea typeface="宋体" charset="-122"/>
              </a:rPr>
              <a:t>Will the actor need to inform the system about external events or changes?</a:t>
            </a:r>
          </a:p>
          <a:p>
            <a:pPr lvl="1"/>
            <a:r>
              <a:rPr lang="en-US" altLang="zh-CN" dirty="0">
                <a:ea typeface="宋体" charset="-122"/>
              </a:rPr>
              <a:t>Will the actor need to be informed about certain occurrences in the system?</a:t>
            </a:r>
          </a:p>
          <a:p>
            <a:r>
              <a:rPr lang="en-US" altLang="zh-CN" dirty="0">
                <a:ea typeface="宋体" charset="-122"/>
              </a:rPr>
              <a:t>Does the system supply the business with all of the correct behavior?</a:t>
            </a:r>
          </a:p>
        </p:txBody>
      </p:sp>
    </p:spTree>
    <p:extLst>
      <p:ext uri="{BB962C8B-B14F-4D97-AF65-F5344CB8AC3E}">
        <p14:creationId xmlns:p14="http://schemas.microsoft.com/office/powerpoint/2010/main" val="4256572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Description of a Use Case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995363"/>
            <a:ext cx="8729662" cy="5043487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Name			Register for Courses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Brief description	</a:t>
            </a:r>
            <a:r>
              <a:rPr lang="en-US" altLang="zh-CN" sz="2800" dirty="0" smtClean="0">
                <a:ea typeface="宋体" charset="-122"/>
              </a:rPr>
              <a:t>The </a:t>
            </a:r>
            <a:r>
              <a:rPr lang="en-US" altLang="zh-CN" sz="2800" dirty="0">
                <a:ea typeface="宋体" charset="-122"/>
              </a:rPr>
              <a:t>student selects 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　 </a:t>
            </a:r>
            <a:r>
              <a:rPr lang="zh-CN" altLang="en-US" sz="2800" dirty="0" smtClean="0">
                <a:ea typeface="宋体" charset="-122"/>
              </a:rPr>
              <a:t>　 　 　 　 　 　 　</a:t>
            </a:r>
            <a:r>
              <a:rPr lang="en-US" altLang="zh-CN" sz="2800" dirty="0" smtClean="0">
                <a:ea typeface="宋体" charset="-122"/>
              </a:rPr>
              <a:t>the courses </a:t>
            </a:r>
            <a:r>
              <a:rPr lang="en-US" altLang="zh-CN" sz="2800" dirty="0">
                <a:ea typeface="宋体" charset="-122"/>
              </a:rPr>
              <a:t>they wish </a:t>
            </a:r>
            <a:r>
              <a:rPr lang="en-US" altLang="zh-CN" sz="2800" dirty="0" smtClean="0">
                <a:ea typeface="宋体" charset="-122"/>
              </a:rPr>
              <a:t>to</a:t>
            </a:r>
            <a:r>
              <a:rPr lang="zh-CN" altLang="en-US" sz="2800" dirty="0" smtClean="0">
                <a:ea typeface="宋体" charset="-122"/>
              </a:rPr>
              <a:t>　 </a:t>
            </a:r>
            <a:r>
              <a:rPr lang="en-US" altLang="zh-CN" sz="2800" dirty="0" smtClean="0">
                <a:ea typeface="宋体" charset="-122"/>
              </a:rPr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　 </a:t>
            </a:r>
            <a:r>
              <a:rPr lang="zh-CN" altLang="en-US" sz="2800" dirty="0" smtClean="0">
                <a:ea typeface="宋体" charset="-122"/>
              </a:rPr>
              <a:t>　 　 　 　 　 　 　</a:t>
            </a:r>
            <a:r>
              <a:rPr lang="en-US" altLang="zh-CN" sz="2800" dirty="0" smtClean="0">
                <a:ea typeface="宋体" charset="-122"/>
              </a:rPr>
              <a:t>the </a:t>
            </a:r>
            <a:r>
              <a:rPr lang="en-US" altLang="zh-CN" sz="2800" dirty="0">
                <a:ea typeface="宋体" charset="-122"/>
              </a:rPr>
              <a:t>next semester. </a:t>
            </a:r>
            <a:r>
              <a:rPr lang="en-US" altLang="zh-CN" sz="2800" dirty="0" smtClean="0">
                <a:ea typeface="宋体" charset="-122"/>
              </a:rPr>
              <a:t>A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　 </a:t>
            </a:r>
            <a:r>
              <a:rPr lang="zh-CN" altLang="en-US" sz="2800" dirty="0" smtClean="0">
                <a:ea typeface="宋体" charset="-122"/>
              </a:rPr>
              <a:t>　 　 　 　 　 　 　</a:t>
            </a:r>
            <a:r>
              <a:rPr lang="en-US" altLang="zh-CN" sz="2800" dirty="0" smtClean="0">
                <a:ea typeface="宋体" charset="-122"/>
              </a:rPr>
              <a:t>schedule of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　 　 </a:t>
            </a:r>
            <a:r>
              <a:rPr lang="zh-CN" altLang="en-US" sz="2800" dirty="0" smtClean="0">
                <a:ea typeface="宋体" charset="-122"/>
              </a:rPr>
              <a:t>　  　 　 　 　 　</a:t>
            </a:r>
            <a:r>
              <a:rPr lang="en-US" altLang="zh-CN" sz="2800" dirty="0" smtClean="0">
                <a:ea typeface="宋体" charset="-122"/>
              </a:rPr>
              <a:t>primary </a:t>
            </a:r>
            <a:r>
              <a:rPr lang="en-US" altLang="zh-CN" sz="2800" dirty="0">
                <a:ea typeface="宋体" charset="-122"/>
              </a:rPr>
              <a:t>and alternate 					</a:t>
            </a:r>
            <a:r>
              <a:rPr lang="en-US" altLang="zh-CN" sz="2800" dirty="0" smtClean="0">
                <a:ea typeface="宋体" charset="-122"/>
              </a:rPr>
              <a:t>courses </a:t>
            </a:r>
            <a:r>
              <a:rPr lang="en-US" altLang="zh-CN" sz="2800" dirty="0">
                <a:ea typeface="宋体" charset="-122"/>
              </a:rPr>
              <a:t>is produced.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800" dirty="0"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dirty="0" smtClean="0">
                <a:ea typeface="宋体" charset="-122"/>
              </a:rPr>
              <a:t>Relationships </a:t>
            </a:r>
            <a:r>
              <a:rPr lang="en-US" altLang="zh-CN" sz="2800" dirty="0">
                <a:ea typeface="宋体" charset="-122"/>
              </a:rPr>
              <a:t>with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actors	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  <p:grpSp>
        <p:nvGrpSpPr>
          <p:cNvPr id="746500" name="Group 4"/>
          <p:cNvGrpSpPr>
            <a:grpSpLocks noChangeAspect="1"/>
          </p:cNvGrpSpPr>
          <p:nvPr/>
        </p:nvGrpSpPr>
        <p:grpSpPr bwMode="auto">
          <a:xfrm>
            <a:off x="4014788" y="4741863"/>
            <a:ext cx="482600" cy="692150"/>
            <a:chOff x="7654" y="3380"/>
            <a:chExt cx="554" cy="754"/>
          </a:xfrm>
        </p:grpSpPr>
        <p:sp>
          <p:nvSpPr>
            <p:cNvPr id="746501" name="Oval 5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02" name="Line 6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03" name="Line 7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04" name="Freeform 8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6505" name="Oval 9"/>
          <p:cNvSpPr>
            <a:spLocks noChangeArrowheads="1"/>
          </p:cNvSpPr>
          <p:nvPr/>
        </p:nvSpPr>
        <p:spPr bwMode="auto">
          <a:xfrm>
            <a:off x="5999163" y="4783138"/>
            <a:ext cx="2841625" cy="7016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pPr algn="ctr"/>
            <a:r>
              <a:rPr lang="en-US" altLang="zh-CN">
                <a:ea typeface="宋体" charset="-122"/>
              </a:rPr>
              <a:t>Register for Courses</a:t>
            </a:r>
          </a:p>
        </p:txBody>
      </p:sp>
      <p:sp>
        <p:nvSpPr>
          <p:cNvPr id="746506" name="Line 10"/>
          <p:cNvSpPr>
            <a:spLocks noChangeShapeType="1"/>
          </p:cNvSpPr>
          <p:nvPr/>
        </p:nvSpPr>
        <p:spPr bwMode="auto">
          <a:xfrm>
            <a:off x="4637088" y="4992688"/>
            <a:ext cx="1168400" cy="1555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zh-CN" altLang="en-US"/>
          </a:p>
        </p:txBody>
      </p:sp>
      <p:sp>
        <p:nvSpPr>
          <p:cNvPr id="746507" name="Text Box 11"/>
          <p:cNvSpPr txBox="1">
            <a:spLocks noChangeArrowheads="1"/>
          </p:cNvSpPr>
          <p:nvPr/>
        </p:nvSpPr>
        <p:spPr bwMode="auto">
          <a:xfrm>
            <a:off x="3805238" y="5491163"/>
            <a:ext cx="1090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宋体" charset="-122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2814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Checkpoints for Use Cases</a:t>
            </a:r>
          </a:p>
        </p:txBody>
      </p:sp>
      <p:sp>
        <p:nvSpPr>
          <p:cNvPr id="647171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800" dirty="0">
                <a:ea typeface="宋体" charset="-122"/>
              </a:rPr>
              <a:t>The use-case model presents the behavior of the system; it is easy to understand what the system does by reviewing the model. </a:t>
            </a:r>
          </a:p>
          <a:p>
            <a:pPr fontAlgn="t">
              <a:lnSpc>
                <a:spcPct val="110000"/>
              </a:lnSpc>
            </a:pPr>
            <a:r>
              <a:rPr lang="en-US" altLang="zh-CN" sz="2800" dirty="0">
                <a:ea typeface="宋体" charset="-122"/>
              </a:rPr>
              <a:t>All use cases have been identified; the use cases collectively account for all required behavior.</a:t>
            </a:r>
          </a:p>
          <a:p>
            <a:pPr fontAlgn="t">
              <a:lnSpc>
                <a:spcPct val="110000"/>
              </a:lnSpc>
            </a:pPr>
            <a:r>
              <a:rPr lang="en-US" altLang="zh-CN" sz="2800" dirty="0">
                <a:ea typeface="宋体" charset="-122"/>
              </a:rPr>
              <a:t>All features map to at least one use case. </a:t>
            </a:r>
          </a:p>
          <a:p>
            <a:pPr fontAlgn="t">
              <a:lnSpc>
                <a:spcPct val="110000"/>
              </a:lnSpc>
            </a:pPr>
            <a:r>
              <a:rPr lang="en-US" altLang="zh-CN" sz="2800" dirty="0">
                <a:ea typeface="宋体" charset="-122"/>
              </a:rPr>
              <a:t>The use-case model contains no superfluous behavior; all use cases can be justified by tracing them back to a functional requirement</a:t>
            </a:r>
            <a:r>
              <a:rPr lang="en-US" altLang="zh-CN" sz="2800" dirty="0" smtClean="0">
                <a:ea typeface="宋体" charset="-122"/>
              </a:rPr>
              <a:t>.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647172" name="Text Box 3076"/>
          <p:cNvSpPr txBox="1">
            <a:spLocks noChangeArrowheads="1"/>
          </p:cNvSpPr>
          <p:nvPr/>
        </p:nvSpPr>
        <p:spPr bwMode="auto">
          <a:xfrm>
            <a:off x="8151813" y="5429250"/>
            <a:ext cx="7524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400">
                <a:solidFill>
                  <a:srgbClr val="33CCFF"/>
                </a:solidFill>
                <a:ea typeface="宋体" charset="-122"/>
                <a:sym typeface="Wingdings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25636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19308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ＭＳ Ｐゴシック" pitchFamily="34" charset="-128"/>
              </a:rPr>
              <a:t>Defines how one use case can invoke behavior defined by another use case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to include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behavior of one use case into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This use case is called : </a:t>
            </a:r>
            <a:r>
              <a:rPr lang="en-US" sz="2000" b="1" dirty="0" smtClean="0"/>
              <a:t>inclusion use case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into the flow of another one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This use case is called : </a:t>
            </a:r>
            <a:r>
              <a:rPr lang="en-US" sz="2000" b="1" dirty="0" smtClean="0"/>
              <a:t>base use case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Is a little bit like a function call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Prevents repeating the use cases</a:t>
            </a:r>
            <a:endParaRPr lang="en-US" sz="2400" dirty="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793038" cy="604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ahoma" pitchFamily="34" charset="0"/>
              </a:rPr>
              <a:t>Inclusion</a:t>
            </a:r>
            <a:endParaRPr 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475656" y="4149080"/>
            <a:ext cx="2484512" cy="8001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Base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Use Case</a:t>
            </a:r>
            <a:endParaRPr kumimoji="1" lang="en-US" altLang="zh-CN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3995305" y="4549130"/>
            <a:ext cx="162879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136614" y="4217952"/>
            <a:ext cx="1487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kumimoji="1" lang="en-US" altLang="zh-CN" sz="1600" dirty="0">
                <a:latin typeface="Arial" charset="0"/>
              </a:rPr>
              <a:t>&lt;&lt;</a:t>
            </a:r>
            <a:r>
              <a:rPr kumimoji="1" lang="en-US" altLang="zh-CN" sz="1600" dirty="0" smtClean="0">
                <a:latin typeface="Arial" charset="0"/>
              </a:rPr>
              <a:t>include&gt;&gt;</a:t>
            </a:r>
            <a:endParaRPr kumimoji="1" lang="en-US" altLang="zh-CN" sz="1600" dirty="0"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624101" y="4149080"/>
            <a:ext cx="2484512" cy="8001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Inclusion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Use Case</a:t>
            </a:r>
            <a:endParaRPr kumimoji="1" lang="en-US" altLang="zh-CN" sz="20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Functional Decomposition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89950" cy="5043487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Is breaking down a problem into small, isolated parts. </a:t>
            </a:r>
          </a:p>
          <a:p>
            <a:pPr lvl="1"/>
            <a:r>
              <a:rPr lang="en-US" altLang="zh-CN" dirty="0">
                <a:ea typeface="宋体" charset="-122"/>
              </a:rPr>
              <a:t>The parts work together to provide the functionality of the system.</a:t>
            </a:r>
          </a:p>
          <a:p>
            <a:pPr lvl="2"/>
            <a:r>
              <a:rPr lang="en-US" altLang="zh-CN" dirty="0">
                <a:ea typeface="宋体" charset="-122"/>
              </a:rPr>
              <a:t>Often do not make sense in isolation.</a:t>
            </a:r>
          </a:p>
          <a:p>
            <a:r>
              <a:rPr lang="en-US" altLang="zh-CN" dirty="0">
                <a:ea typeface="宋体" charset="-122"/>
              </a:rPr>
              <a:t>Use cases: </a:t>
            </a:r>
          </a:p>
          <a:p>
            <a:pPr lvl="1"/>
            <a:r>
              <a:rPr lang="en-US" altLang="zh-CN" dirty="0">
                <a:ea typeface="宋体" charset="-122"/>
              </a:rPr>
              <a:t>Are NOT functional decomposition.</a:t>
            </a:r>
          </a:p>
          <a:p>
            <a:pPr lvl="1"/>
            <a:r>
              <a:rPr lang="en-US" altLang="zh-CN" dirty="0">
                <a:ea typeface="宋体" charset="-122"/>
              </a:rPr>
              <a:t>Keep the functionality together to describe a complete use of the system.</a:t>
            </a:r>
          </a:p>
          <a:p>
            <a:pPr lvl="1"/>
            <a:r>
              <a:rPr lang="en-US" altLang="zh-CN" dirty="0">
                <a:ea typeface="宋体" charset="-122"/>
              </a:rPr>
              <a:t>Provide context.</a:t>
            </a:r>
          </a:p>
        </p:txBody>
      </p:sp>
    </p:spTree>
    <p:extLst>
      <p:ext uri="{BB962C8B-B14F-4D97-AF65-F5344CB8AC3E}">
        <p14:creationId xmlns:p14="http://schemas.microsoft.com/office/powerpoint/2010/main" val="22847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Functional Decomposition: An Example</a:t>
            </a:r>
          </a:p>
        </p:txBody>
      </p:sp>
      <p:sp>
        <p:nvSpPr>
          <p:cNvPr id="748547" name="Oval 3"/>
          <p:cNvSpPr>
            <a:spLocks noChangeArrowheads="1"/>
          </p:cNvSpPr>
          <p:nvPr/>
        </p:nvSpPr>
        <p:spPr bwMode="auto">
          <a:xfrm>
            <a:off x="723900" y="2958356"/>
            <a:ext cx="1606550" cy="59055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Enter PIN</a:t>
            </a:r>
          </a:p>
        </p:txBody>
      </p:sp>
      <p:sp>
        <p:nvSpPr>
          <p:cNvPr id="748548" name="Oval 4"/>
          <p:cNvSpPr>
            <a:spLocks noChangeArrowheads="1"/>
          </p:cNvSpPr>
          <p:nvPr/>
        </p:nvSpPr>
        <p:spPr bwMode="auto">
          <a:xfrm>
            <a:off x="663575" y="1710581"/>
            <a:ext cx="1803400" cy="59055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Insert Card</a:t>
            </a:r>
          </a:p>
        </p:txBody>
      </p:sp>
      <p:sp>
        <p:nvSpPr>
          <p:cNvPr id="748549" name="Oval 5"/>
          <p:cNvSpPr>
            <a:spLocks noChangeArrowheads="1"/>
          </p:cNvSpPr>
          <p:nvPr/>
        </p:nvSpPr>
        <p:spPr bwMode="auto">
          <a:xfrm>
            <a:off x="5895975" y="4969718"/>
            <a:ext cx="2933700" cy="74612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Select “From” Account</a:t>
            </a:r>
          </a:p>
        </p:txBody>
      </p:sp>
      <p:sp>
        <p:nvSpPr>
          <p:cNvPr id="748550" name="Oval 6"/>
          <p:cNvSpPr>
            <a:spLocks noChangeArrowheads="1"/>
          </p:cNvSpPr>
          <p:nvPr/>
        </p:nvSpPr>
        <p:spPr bwMode="auto">
          <a:xfrm>
            <a:off x="6484938" y="4091831"/>
            <a:ext cx="2181225" cy="59055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Enter Amount</a:t>
            </a:r>
          </a:p>
        </p:txBody>
      </p:sp>
      <p:sp>
        <p:nvSpPr>
          <p:cNvPr id="748551" name="Oval 7"/>
          <p:cNvSpPr>
            <a:spLocks noChangeArrowheads="1"/>
          </p:cNvSpPr>
          <p:nvPr/>
        </p:nvSpPr>
        <p:spPr bwMode="auto">
          <a:xfrm>
            <a:off x="660400" y="5469781"/>
            <a:ext cx="2973388" cy="6508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Select Withdraw Cash</a:t>
            </a:r>
          </a:p>
        </p:txBody>
      </p:sp>
      <p:grpSp>
        <p:nvGrpSpPr>
          <p:cNvPr id="748552" name="Group 8"/>
          <p:cNvGrpSpPr>
            <a:grpSpLocks noChangeAspect="1"/>
          </p:cNvGrpSpPr>
          <p:nvPr/>
        </p:nvGrpSpPr>
        <p:grpSpPr bwMode="auto">
          <a:xfrm>
            <a:off x="4176713" y="3464768"/>
            <a:ext cx="482600" cy="692150"/>
            <a:chOff x="7654" y="3380"/>
            <a:chExt cx="554" cy="754"/>
          </a:xfrm>
        </p:grpSpPr>
        <p:sp>
          <p:nvSpPr>
            <p:cNvPr id="748553" name="Oval 9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54" name="Line 10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55" name="Line 11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56" name="Freeform 12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557" name="Text Box 13"/>
          <p:cNvSpPr txBox="1">
            <a:spLocks noChangeArrowheads="1"/>
          </p:cNvSpPr>
          <p:nvPr/>
        </p:nvSpPr>
        <p:spPr bwMode="auto">
          <a:xfrm>
            <a:off x="3795713" y="4072781"/>
            <a:ext cx="131603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宋体" charset="-122"/>
              </a:rPr>
              <a:t>Customer</a:t>
            </a:r>
          </a:p>
        </p:txBody>
      </p:sp>
      <p:sp>
        <p:nvSpPr>
          <p:cNvPr id="748558" name="Oval 14"/>
          <p:cNvSpPr>
            <a:spLocks noChangeArrowheads="1"/>
          </p:cNvSpPr>
          <p:nvPr/>
        </p:nvSpPr>
        <p:spPr bwMode="auto">
          <a:xfrm>
            <a:off x="4011613" y="6061918"/>
            <a:ext cx="3148012" cy="67945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Select Account Balance</a:t>
            </a:r>
          </a:p>
        </p:txBody>
      </p:sp>
      <p:sp>
        <p:nvSpPr>
          <p:cNvPr id="748559" name="Oval 15"/>
          <p:cNvSpPr>
            <a:spLocks noChangeArrowheads="1"/>
          </p:cNvSpPr>
          <p:nvPr/>
        </p:nvSpPr>
        <p:spPr bwMode="auto">
          <a:xfrm>
            <a:off x="328613" y="3917206"/>
            <a:ext cx="2638425" cy="67945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Select Transfer Funds</a:t>
            </a:r>
          </a:p>
        </p:txBody>
      </p:sp>
      <p:sp>
        <p:nvSpPr>
          <p:cNvPr id="748560" name="Oval 16"/>
          <p:cNvSpPr>
            <a:spLocks noChangeArrowheads="1"/>
          </p:cNvSpPr>
          <p:nvPr/>
        </p:nvSpPr>
        <p:spPr bwMode="auto">
          <a:xfrm>
            <a:off x="5797550" y="2931368"/>
            <a:ext cx="3041650" cy="750888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Select “To” Account</a:t>
            </a:r>
          </a:p>
        </p:txBody>
      </p:sp>
      <p:sp>
        <p:nvSpPr>
          <p:cNvPr id="748561" name="Line 17"/>
          <p:cNvSpPr>
            <a:spLocks noChangeShapeType="1"/>
          </p:cNvSpPr>
          <p:nvPr/>
        </p:nvSpPr>
        <p:spPr bwMode="auto">
          <a:xfrm flipH="1" flipV="1">
            <a:off x="2428875" y="2169368"/>
            <a:ext cx="1752600" cy="1228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48562" name="Line 18"/>
          <p:cNvSpPr>
            <a:spLocks noChangeShapeType="1"/>
          </p:cNvSpPr>
          <p:nvPr/>
        </p:nvSpPr>
        <p:spPr bwMode="auto">
          <a:xfrm flipH="1" flipV="1">
            <a:off x="2428875" y="3321893"/>
            <a:ext cx="168592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48563" name="Line 19"/>
          <p:cNvSpPr>
            <a:spLocks noChangeShapeType="1"/>
          </p:cNvSpPr>
          <p:nvPr/>
        </p:nvSpPr>
        <p:spPr bwMode="auto">
          <a:xfrm flipH="1">
            <a:off x="3028950" y="3950543"/>
            <a:ext cx="1057275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48564" name="Line 20"/>
          <p:cNvSpPr>
            <a:spLocks noChangeShapeType="1"/>
          </p:cNvSpPr>
          <p:nvPr/>
        </p:nvSpPr>
        <p:spPr bwMode="auto">
          <a:xfrm flipH="1">
            <a:off x="3146425" y="4483943"/>
            <a:ext cx="977900" cy="10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48565" name="Line 21"/>
          <p:cNvSpPr>
            <a:spLocks noChangeShapeType="1"/>
          </p:cNvSpPr>
          <p:nvPr/>
        </p:nvSpPr>
        <p:spPr bwMode="auto">
          <a:xfrm>
            <a:off x="4514850" y="4502993"/>
            <a:ext cx="638175" cy="151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48566" name="Line 22"/>
          <p:cNvSpPr>
            <a:spLocks noChangeShapeType="1"/>
          </p:cNvSpPr>
          <p:nvPr/>
        </p:nvSpPr>
        <p:spPr bwMode="auto">
          <a:xfrm>
            <a:off x="4962525" y="4426793"/>
            <a:ext cx="942975" cy="942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48567" name="Line 23"/>
          <p:cNvSpPr>
            <a:spLocks noChangeShapeType="1"/>
          </p:cNvSpPr>
          <p:nvPr/>
        </p:nvSpPr>
        <p:spPr bwMode="auto">
          <a:xfrm>
            <a:off x="4724400" y="3883868"/>
            <a:ext cx="1714500" cy="447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48568" name="Line 24"/>
          <p:cNvSpPr>
            <a:spLocks noChangeShapeType="1"/>
          </p:cNvSpPr>
          <p:nvPr/>
        </p:nvSpPr>
        <p:spPr bwMode="auto">
          <a:xfrm flipV="1">
            <a:off x="4724400" y="3379043"/>
            <a:ext cx="104775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grpSp>
        <p:nvGrpSpPr>
          <p:cNvPr id="748569" name="Group 25"/>
          <p:cNvGrpSpPr>
            <a:grpSpLocks noChangeAspect="1"/>
          </p:cNvGrpSpPr>
          <p:nvPr/>
        </p:nvGrpSpPr>
        <p:grpSpPr bwMode="auto">
          <a:xfrm>
            <a:off x="7853363" y="1416893"/>
            <a:ext cx="482600" cy="692150"/>
            <a:chOff x="7654" y="3380"/>
            <a:chExt cx="554" cy="754"/>
          </a:xfrm>
        </p:grpSpPr>
        <p:sp>
          <p:nvSpPr>
            <p:cNvPr id="748570" name="Oval 26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71" name="Line 27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72" name="Line 28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73" name="Freeform 29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574" name="Text Box 30"/>
          <p:cNvSpPr txBox="1">
            <a:spLocks noChangeArrowheads="1"/>
          </p:cNvSpPr>
          <p:nvPr/>
        </p:nvSpPr>
        <p:spPr bwMode="auto">
          <a:xfrm>
            <a:off x="7243763" y="2088406"/>
            <a:ext cx="1739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a typeface="宋体" charset="-122"/>
              </a:rPr>
              <a:t>Bank Consortium</a:t>
            </a:r>
          </a:p>
        </p:txBody>
      </p:sp>
      <p:sp>
        <p:nvSpPr>
          <p:cNvPr id="748575" name="Oval 31"/>
          <p:cNvSpPr>
            <a:spLocks noChangeArrowheads="1"/>
          </p:cNvSpPr>
          <p:nvPr/>
        </p:nvSpPr>
        <p:spPr bwMode="auto">
          <a:xfrm>
            <a:off x="3352800" y="1562943"/>
            <a:ext cx="2536825" cy="661988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137160" anchor="ctr"/>
          <a:lstStyle/>
          <a:p>
            <a:pPr algn="ctr"/>
            <a:r>
              <a:rPr lang="en-US" altLang="zh-CN" sz="1800" b="1">
                <a:ea typeface="宋体" charset="-122"/>
              </a:rPr>
              <a:t>Process Transaction</a:t>
            </a:r>
          </a:p>
        </p:txBody>
      </p:sp>
      <p:sp>
        <p:nvSpPr>
          <p:cNvPr id="748576" name="Line 32"/>
          <p:cNvSpPr>
            <a:spLocks noChangeShapeType="1"/>
          </p:cNvSpPr>
          <p:nvPr/>
        </p:nvSpPr>
        <p:spPr bwMode="auto">
          <a:xfrm flipV="1">
            <a:off x="4486275" y="2388443"/>
            <a:ext cx="0" cy="952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48577" name="Line 33"/>
          <p:cNvSpPr>
            <a:spLocks noChangeShapeType="1"/>
          </p:cNvSpPr>
          <p:nvPr/>
        </p:nvSpPr>
        <p:spPr bwMode="auto">
          <a:xfrm flipV="1">
            <a:off x="6105525" y="1902668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Avoid Functional Decomposition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268760"/>
            <a:ext cx="4168775" cy="504348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Symptoms</a:t>
            </a:r>
            <a:endParaRPr lang="en-US" altLang="zh-CN" sz="3200" dirty="0"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Very small use cases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Too many use cases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Uses cases with no result of value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Names with low-level operations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dirty="0">
                <a:ea typeface="宋体" charset="-122"/>
              </a:rPr>
              <a:t>“Operation” + “object”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dirty="0">
                <a:ea typeface="宋体" charset="-122"/>
              </a:rPr>
              <a:t>“Function” + “data”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dirty="0">
                <a:ea typeface="宋体" charset="-122"/>
              </a:rPr>
              <a:t>Example: “Insert Card”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Difficulty understanding the overall model</a:t>
            </a:r>
          </a:p>
        </p:txBody>
      </p:sp>
      <p:sp>
        <p:nvSpPr>
          <p:cNvPr id="65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9992" y="1340768"/>
            <a:ext cx="4384799" cy="5105400"/>
          </a:xfrm>
        </p:spPr>
        <p:txBody>
          <a:bodyPr>
            <a:normAutofit fontScale="92500" lnSpcReduction="10000"/>
          </a:bodyPr>
          <a:lstStyle/>
          <a:p>
            <a:pPr eaLnBrk="0" hangingPunct="0">
              <a:spcBef>
                <a:spcPct val="40000"/>
              </a:spcBef>
              <a:buClrTx/>
              <a:buFontTx/>
              <a:buNone/>
            </a:pPr>
            <a:r>
              <a:rPr lang="en-US" altLang="zh-CN" dirty="0">
                <a:ea typeface="宋体" charset="-122"/>
              </a:rPr>
              <a:t>Corrective Actions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eaLnBrk="0" hangingPunct="0">
              <a:spcBef>
                <a:spcPts val="900"/>
              </a:spcBef>
              <a:buClrTx/>
            </a:pPr>
            <a:r>
              <a:rPr lang="en-US" altLang="zh-CN" dirty="0">
                <a:ea typeface="宋体" charset="-122"/>
              </a:rPr>
              <a:t>Search for larger context</a:t>
            </a:r>
          </a:p>
          <a:p>
            <a:pPr marL="909638" lvl="2" indent="-112713" eaLnBrk="0" hangingPunct="0">
              <a:spcBef>
                <a:spcPts val="9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“Why are you building this system?”</a:t>
            </a:r>
          </a:p>
          <a:p>
            <a:pPr lvl="1" eaLnBrk="0" hangingPunct="0">
              <a:spcBef>
                <a:spcPts val="900"/>
              </a:spcBef>
              <a:buClrTx/>
            </a:pPr>
            <a:r>
              <a:rPr lang="en-US" altLang="zh-CN" dirty="0">
                <a:ea typeface="宋体" charset="-122"/>
              </a:rPr>
              <a:t>Put yourself in user’s role</a:t>
            </a:r>
          </a:p>
          <a:p>
            <a:pPr marL="909638" lvl="2" indent="-112713" eaLnBrk="0" hangingPunct="0">
              <a:spcBef>
                <a:spcPts val="9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“What does the user want to achieve?”</a:t>
            </a:r>
          </a:p>
          <a:p>
            <a:pPr marL="909638" lvl="2" indent="-112713" eaLnBrk="0" hangingPunct="0">
              <a:spcBef>
                <a:spcPts val="9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“Whose goal does this use case satisfy?”</a:t>
            </a:r>
          </a:p>
          <a:p>
            <a:pPr marL="909638" lvl="2" indent="-112713" eaLnBrk="0" hangingPunct="0">
              <a:spcBef>
                <a:spcPts val="9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“What value does this use case add?”</a:t>
            </a:r>
          </a:p>
          <a:p>
            <a:pPr marL="909638" lvl="2" indent="-112713" eaLnBrk="0" hangingPunct="0">
              <a:spcBef>
                <a:spcPts val="9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“What is the story behind this use case?”</a:t>
            </a:r>
          </a:p>
        </p:txBody>
      </p:sp>
    </p:spTree>
    <p:extLst>
      <p:ext uri="{BB962C8B-B14F-4D97-AF65-F5344CB8AC3E}">
        <p14:creationId xmlns:p14="http://schemas.microsoft.com/office/powerpoint/2010/main" val="20750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90" name="Rectangle 42"/>
          <p:cNvSpPr>
            <a:spLocks noChangeArrowheads="1"/>
          </p:cNvSpPr>
          <p:nvPr/>
        </p:nvSpPr>
        <p:spPr bwMode="auto">
          <a:xfrm>
            <a:off x="2717800" y="1897063"/>
            <a:ext cx="3365500" cy="3886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 anchor="ctr">
            <a:spAutoFit/>
          </a:bodyPr>
          <a:lstStyle/>
          <a:p>
            <a:endParaRPr lang="zh-CN" altLang="en-US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Use Case: </a:t>
            </a:r>
            <a:r>
              <a:rPr lang="en-US" altLang="zh-CN" dirty="0">
                <a:ea typeface="宋体" charset="-122"/>
              </a:rPr>
              <a:t>A Corrected Example</a:t>
            </a:r>
          </a:p>
        </p:txBody>
      </p:sp>
      <p:sp>
        <p:nvSpPr>
          <p:cNvPr id="718853" name="Oval 5"/>
          <p:cNvSpPr>
            <a:spLocks noChangeAspect="1" noChangeArrowheads="1"/>
          </p:cNvSpPr>
          <p:nvPr/>
        </p:nvSpPr>
        <p:spPr bwMode="auto">
          <a:xfrm>
            <a:off x="3375025" y="2341563"/>
            <a:ext cx="2071688" cy="4746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Withdraw Cash</a:t>
            </a:r>
          </a:p>
        </p:txBody>
      </p:sp>
      <p:sp>
        <p:nvSpPr>
          <p:cNvPr id="718854" name="Oval 6"/>
          <p:cNvSpPr>
            <a:spLocks noChangeAspect="1" noChangeArrowheads="1"/>
          </p:cNvSpPr>
          <p:nvPr/>
        </p:nvSpPr>
        <p:spPr bwMode="auto">
          <a:xfrm>
            <a:off x="3351213" y="3602038"/>
            <a:ext cx="2119312" cy="4365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Transfer Funds</a:t>
            </a:r>
          </a:p>
        </p:txBody>
      </p:sp>
      <p:sp>
        <p:nvSpPr>
          <p:cNvPr id="718855" name="Oval 7"/>
          <p:cNvSpPr>
            <a:spLocks noChangeAspect="1" noChangeArrowheads="1"/>
          </p:cNvSpPr>
          <p:nvPr/>
        </p:nvSpPr>
        <p:spPr bwMode="auto">
          <a:xfrm>
            <a:off x="3260725" y="4826001"/>
            <a:ext cx="2300288" cy="4270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Deposit Funds</a:t>
            </a:r>
          </a:p>
        </p:txBody>
      </p:sp>
      <p:grpSp>
        <p:nvGrpSpPr>
          <p:cNvPr id="718888" name="Group 40"/>
          <p:cNvGrpSpPr>
            <a:grpSpLocks/>
          </p:cNvGrpSpPr>
          <p:nvPr/>
        </p:nvGrpSpPr>
        <p:grpSpPr bwMode="auto">
          <a:xfrm>
            <a:off x="338138" y="3525838"/>
            <a:ext cx="1316037" cy="1020763"/>
            <a:chOff x="453" y="1722"/>
            <a:chExt cx="829" cy="643"/>
          </a:xfrm>
        </p:grpSpPr>
        <p:grpSp>
          <p:nvGrpSpPr>
            <p:cNvPr id="718887" name="Group 39"/>
            <p:cNvGrpSpPr>
              <a:grpSpLocks/>
            </p:cNvGrpSpPr>
            <p:nvPr/>
          </p:nvGrpSpPr>
          <p:grpSpPr bwMode="auto">
            <a:xfrm>
              <a:off x="693" y="1722"/>
              <a:ext cx="304" cy="436"/>
              <a:chOff x="693" y="1722"/>
              <a:chExt cx="304" cy="436"/>
            </a:xfrm>
          </p:grpSpPr>
          <p:sp>
            <p:nvSpPr>
              <p:cNvPr id="718860" name="Oval 12"/>
              <p:cNvSpPr>
                <a:spLocks noChangeAspect="1" noChangeArrowheads="1"/>
              </p:cNvSpPr>
              <p:nvPr/>
            </p:nvSpPr>
            <p:spPr bwMode="auto">
              <a:xfrm>
                <a:off x="776" y="1722"/>
                <a:ext cx="139" cy="1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61" name="Line 13"/>
              <p:cNvSpPr>
                <a:spLocks noChangeAspect="1" noChangeShapeType="1"/>
              </p:cNvSpPr>
              <p:nvPr/>
            </p:nvSpPr>
            <p:spPr bwMode="auto">
              <a:xfrm>
                <a:off x="845" y="1867"/>
                <a:ext cx="1" cy="13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62" name="Line 14"/>
              <p:cNvSpPr>
                <a:spLocks noChangeAspect="1" noChangeShapeType="1"/>
              </p:cNvSpPr>
              <p:nvPr/>
            </p:nvSpPr>
            <p:spPr bwMode="auto">
              <a:xfrm>
                <a:off x="735" y="1904"/>
                <a:ext cx="220" cy="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63" name="Freeform 15"/>
              <p:cNvSpPr>
                <a:spLocks noChangeAspect="1"/>
              </p:cNvSpPr>
              <p:nvPr/>
            </p:nvSpPr>
            <p:spPr bwMode="auto">
              <a:xfrm>
                <a:off x="693" y="2001"/>
                <a:ext cx="304" cy="157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864" name="Text Box 16"/>
            <p:cNvSpPr txBox="1">
              <a:spLocks noChangeArrowheads="1"/>
            </p:cNvSpPr>
            <p:nvPr/>
          </p:nvSpPr>
          <p:spPr bwMode="auto">
            <a:xfrm>
              <a:off x="453" y="2105"/>
              <a:ext cx="82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宋体" charset="-122"/>
                </a:rPr>
                <a:t>Customer</a:t>
              </a:r>
            </a:p>
          </p:txBody>
        </p:sp>
      </p:grpSp>
      <p:sp>
        <p:nvSpPr>
          <p:cNvPr id="718865" name="Line 17"/>
          <p:cNvSpPr>
            <a:spLocks noChangeShapeType="1"/>
          </p:cNvSpPr>
          <p:nvPr/>
        </p:nvSpPr>
        <p:spPr bwMode="auto">
          <a:xfrm flipV="1">
            <a:off x="1685925" y="2741613"/>
            <a:ext cx="1581150" cy="838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18866" name="Line 18"/>
          <p:cNvSpPr>
            <a:spLocks noChangeShapeType="1"/>
          </p:cNvSpPr>
          <p:nvPr/>
        </p:nvSpPr>
        <p:spPr bwMode="auto">
          <a:xfrm>
            <a:off x="1365250" y="3875088"/>
            <a:ext cx="1854200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18867" name="Line 19"/>
          <p:cNvSpPr>
            <a:spLocks noChangeShapeType="1"/>
          </p:cNvSpPr>
          <p:nvPr/>
        </p:nvSpPr>
        <p:spPr bwMode="auto">
          <a:xfrm>
            <a:off x="1730375" y="4373563"/>
            <a:ext cx="1435100" cy="5746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grpSp>
        <p:nvGrpSpPr>
          <p:cNvPr id="718889" name="Group 41"/>
          <p:cNvGrpSpPr>
            <a:grpSpLocks/>
          </p:cNvGrpSpPr>
          <p:nvPr/>
        </p:nvGrpSpPr>
        <p:grpSpPr bwMode="auto">
          <a:xfrm>
            <a:off x="7091363" y="3281363"/>
            <a:ext cx="1739900" cy="1350963"/>
            <a:chOff x="4299" y="1608"/>
            <a:chExt cx="1096" cy="851"/>
          </a:xfrm>
        </p:grpSpPr>
        <p:grpSp>
          <p:nvGrpSpPr>
            <p:cNvPr id="718873" name="Group 25"/>
            <p:cNvGrpSpPr>
              <a:grpSpLocks noChangeAspect="1"/>
            </p:cNvGrpSpPr>
            <p:nvPr/>
          </p:nvGrpSpPr>
          <p:grpSpPr bwMode="auto">
            <a:xfrm>
              <a:off x="4683" y="1608"/>
              <a:ext cx="304" cy="436"/>
              <a:chOff x="7654" y="3380"/>
              <a:chExt cx="554" cy="754"/>
            </a:xfrm>
          </p:grpSpPr>
          <p:sp>
            <p:nvSpPr>
              <p:cNvPr id="718874" name="Oval 26"/>
              <p:cNvSpPr>
                <a:spLocks noChangeAspect="1"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75" name="Line 27"/>
              <p:cNvSpPr>
                <a:spLocks noChangeAspect="1"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76" name="Line 28"/>
              <p:cNvSpPr>
                <a:spLocks noChangeAspect="1"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77" name="Freeform 29"/>
              <p:cNvSpPr>
                <a:spLocks noChangeAspect="1"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878" name="Text Box 30"/>
            <p:cNvSpPr txBox="1">
              <a:spLocks noChangeArrowheads="1"/>
            </p:cNvSpPr>
            <p:nvPr/>
          </p:nvSpPr>
          <p:spPr bwMode="auto">
            <a:xfrm>
              <a:off x="4299" y="2007"/>
              <a:ext cx="1096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宋体" charset="-122"/>
                </a:rPr>
                <a:t>Bank</a:t>
              </a:r>
              <a:r>
                <a:rPr lang="en-US" altLang="zh-CN">
                  <a:solidFill>
                    <a:srgbClr val="FFFF99"/>
                  </a:solidFill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Consortium</a:t>
              </a:r>
            </a:p>
          </p:txBody>
        </p:sp>
      </p:grpSp>
      <p:sp>
        <p:nvSpPr>
          <p:cNvPr id="718880" name="Line 32"/>
          <p:cNvSpPr>
            <a:spLocks noChangeShapeType="1"/>
          </p:cNvSpPr>
          <p:nvPr/>
        </p:nvSpPr>
        <p:spPr bwMode="auto">
          <a:xfrm>
            <a:off x="5559425" y="2671763"/>
            <a:ext cx="1765300" cy="863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18881" name="Line 33"/>
          <p:cNvSpPr>
            <a:spLocks noChangeShapeType="1"/>
          </p:cNvSpPr>
          <p:nvPr/>
        </p:nvSpPr>
        <p:spPr bwMode="auto">
          <a:xfrm>
            <a:off x="5727700" y="3878263"/>
            <a:ext cx="155257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  <p:sp>
        <p:nvSpPr>
          <p:cNvPr id="718882" name="Line 34"/>
          <p:cNvSpPr>
            <a:spLocks noChangeShapeType="1"/>
          </p:cNvSpPr>
          <p:nvPr/>
        </p:nvSpPr>
        <p:spPr bwMode="auto">
          <a:xfrm flipV="1">
            <a:off x="5695950" y="4281488"/>
            <a:ext cx="1463675" cy="650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to </a:t>
            </a:r>
            <a:r>
              <a:rPr lang="en-US">
                <a:cs typeface="Tahoma" pitchFamily="34" charset="0"/>
              </a:rPr>
              <a:t>«include»</a:t>
            </a:r>
          </a:p>
        </p:txBody>
      </p:sp>
      <p:pic>
        <p:nvPicPr>
          <p:cNvPr id="180227" name="Picture 3" descr="C:\Documents and Settings\y.altunel\Application Data\Microsoft\Media Catalog\Fig5_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763000" cy="381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for </a:t>
            </a:r>
            <a:r>
              <a:rPr lang="en-US">
                <a:cs typeface="Tahoma" pitchFamily="34" charset="0"/>
              </a:rPr>
              <a:t>«include»</a:t>
            </a:r>
          </a:p>
        </p:txBody>
      </p:sp>
      <p:pic>
        <p:nvPicPr>
          <p:cNvPr id="181253" name="Picture 5" descr="C:\Documents and Settings\y.altunel\Application Data\Microsoft\Media Catalog\Fig5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9277384" cy="3957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Extension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921280" y="1992312"/>
            <a:ext cx="4170999" cy="35249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27762" y="3556949"/>
            <a:ext cx="304800" cy="609600"/>
            <a:chOff x="1488" y="1824"/>
            <a:chExt cx="192" cy="384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259632" y="4249099"/>
            <a:ext cx="1183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/>
              <a:t>Librarian</a:t>
            </a:r>
            <a:endParaRPr lang="en-US" altLang="zh-CN" sz="2000" dirty="0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2500688" y="378757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639992" y="2276872"/>
            <a:ext cx="2723823" cy="79481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245496" y="3596952"/>
            <a:ext cx="1441420" cy="44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BorrowBook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2455793" y="2701801"/>
            <a:ext cx="1108000" cy="1007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2500688" y="3861749"/>
            <a:ext cx="1174655" cy="10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3661327" y="3396309"/>
            <a:ext cx="2723823" cy="79481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283968" y="2420888"/>
            <a:ext cx="1402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/>
              <a:t>ReturnBook</a:t>
            </a:r>
            <a:endParaRPr lang="en-US" altLang="zh-CN" sz="2400" dirty="0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686852" y="4506391"/>
            <a:ext cx="2723823" cy="79481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460586" y="4711478"/>
            <a:ext cx="148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 err="1" smtClean="0"/>
              <a:t>FindBook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532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69288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add a new behavior </a:t>
            </a:r>
          </a:p>
          <a:p>
            <a:pPr lvl="1"/>
            <a:r>
              <a:rPr lang="en-US" sz="2000" dirty="0"/>
              <a:t>to an existing use case</a:t>
            </a:r>
          </a:p>
          <a:p>
            <a:pPr lvl="1"/>
            <a:r>
              <a:rPr lang="en-US" sz="2000" dirty="0"/>
              <a:t>at a predefined extension point</a:t>
            </a:r>
          </a:p>
          <a:p>
            <a:r>
              <a:rPr lang="en-US" sz="2400" dirty="0"/>
              <a:t>Base use case:</a:t>
            </a:r>
          </a:p>
          <a:p>
            <a:pPr lvl="1"/>
            <a:r>
              <a:rPr lang="en-US" sz="2000" dirty="0"/>
              <a:t>The use case that is extended</a:t>
            </a:r>
          </a:p>
          <a:p>
            <a:pPr lvl="1"/>
            <a:r>
              <a:rPr lang="en-US" sz="2000" dirty="0"/>
              <a:t>Does not have visibility to the extensions</a:t>
            </a:r>
          </a:p>
          <a:p>
            <a:r>
              <a:rPr lang="en-US" sz="2400" dirty="0"/>
              <a:t>Extension use case</a:t>
            </a:r>
          </a:p>
          <a:p>
            <a:pPr lvl="1"/>
            <a:r>
              <a:rPr lang="en-US" sz="2000" dirty="0"/>
              <a:t>The use case modifying the behavior of the base use </a:t>
            </a:r>
            <a:r>
              <a:rPr lang="en-US" sz="2000" dirty="0" smtClean="0"/>
              <a:t>case</a:t>
            </a:r>
            <a:endParaRPr lang="en-US" sz="2000" dirty="0"/>
          </a:p>
          <a:p>
            <a:pPr lvl="1"/>
            <a:r>
              <a:rPr lang="en-US" sz="2000" dirty="0"/>
              <a:t>Access and  modifies all base attributes and </a:t>
            </a:r>
            <a:r>
              <a:rPr lang="en-US" sz="2000" dirty="0" smtClean="0"/>
              <a:t>operations</a:t>
            </a:r>
          </a:p>
          <a:p>
            <a:endParaRPr lang="en-US" altLang="zh-CN" sz="2400" dirty="0" smtClean="0">
              <a:ea typeface="ＭＳ Ｐゴシック" pitchFamily="34" charset="-128"/>
            </a:endParaRPr>
          </a:p>
          <a:p>
            <a:endParaRPr lang="en-US" altLang="zh-CN" sz="2400" dirty="0">
              <a:ea typeface="ＭＳ Ｐゴシック" pitchFamily="34" charset="-128"/>
            </a:endParaRPr>
          </a:p>
          <a:p>
            <a:r>
              <a:rPr lang="en-US" altLang="zh-CN" sz="2400" dirty="0" smtClean="0">
                <a:ea typeface="ＭＳ Ｐゴシック" pitchFamily="34" charset="-128"/>
              </a:rPr>
              <a:t>Defines </a:t>
            </a:r>
            <a:r>
              <a:rPr lang="en-US" altLang="zh-CN" sz="2400" dirty="0">
                <a:ea typeface="ＭＳ Ｐゴシック" pitchFamily="34" charset="-128"/>
              </a:rPr>
              <a:t>a use-case that is a variation of another, usually for handling an </a:t>
            </a:r>
            <a:r>
              <a:rPr lang="en-US" altLang="zh-CN" sz="2400" dirty="0">
                <a:solidFill>
                  <a:schemeClr val="tx2"/>
                </a:solidFill>
                <a:ea typeface="ＭＳ Ｐゴシック" pitchFamily="34" charset="-128"/>
              </a:rPr>
              <a:t>abnormal situation</a:t>
            </a:r>
          </a:p>
          <a:p>
            <a:pPr lvl="1"/>
            <a:endParaRPr lang="en-US" sz="2000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ahoma" pitchFamily="34" charset="0"/>
              </a:rPr>
              <a:t>Extension</a:t>
            </a:r>
            <a:endParaRPr lang="en-US" dirty="0">
              <a:cs typeface="Tahoma" pitchFamily="34" charset="0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652102" y="4437112"/>
            <a:ext cx="2484512" cy="8001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Extension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Use Case</a:t>
            </a:r>
            <a:endParaRPr kumimoji="1" lang="en-US" altLang="zh-CN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171751" y="4837162"/>
            <a:ext cx="162879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313060" y="4505984"/>
            <a:ext cx="1487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kumimoji="1" lang="en-US" altLang="zh-CN" sz="1600" dirty="0" smtClean="0">
                <a:latin typeface="Arial" charset="0"/>
              </a:rPr>
              <a:t>&lt;&lt;extend&gt;&gt;</a:t>
            </a:r>
            <a:endParaRPr kumimoji="1" lang="en-US" altLang="zh-CN" sz="1600" dirty="0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800547" y="4437112"/>
            <a:ext cx="2484512" cy="8001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Base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</a:rPr>
              <a:t>Use Case</a:t>
            </a:r>
            <a:endParaRPr kumimoji="1" lang="en-US" altLang="zh-CN" sz="20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to </a:t>
            </a:r>
            <a:r>
              <a:rPr lang="en-US">
                <a:cs typeface="Tahoma" pitchFamily="34" charset="0"/>
              </a:rPr>
              <a:t>«extend»</a:t>
            </a:r>
          </a:p>
        </p:txBody>
      </p:sp>
      <p:pic>
        <p:nvPicPr>
          <p:cNvPr id="183301" name="Picture 5" descr="C:\Documents and Settings\y.altunel\Application Data\Microsoft\Media Catalog\Fig5_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534400" cy="411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3586</TotalTime>
  <Words>1385</Words>
  <Application>Microsoft Office PowerPoint</Application>
  <PresentationFormat>全屏显示(4:3)</PresentationFormat>
  <Paragraphs>339</Paragraphs>
  <Slides>43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Arial Unicode MS</vt:lpstr>
      <vt:lpstr>Gungsuh</vt:lpstr>
      <vt:lpstr>ＭＳ Ｐゴシック</vt:lpstr>
      <vt:lpstr>ZapfHumnst BT</vt:lpstr>
      <vt:lpstr>黑体</vt:lpstr>
      <vt:lpstr>宋体</vt:lpstr>
      <vt:lpstr>Arial</vt:lpstr>
      <vt:lpstr>Arial Narrow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Visio</vt:lpstr>
      <vt:lpstr>Document</vt:lpstr>
      <vt:lpstr>VISIO</vt:lpstr>
      <vt:lpstr>Object-Oriented Analysis and Design with UML </vt:lpstr>
      <vt:lpstr>Index</vt:lpstr>
      <vt:lpstr>Use Case Inclusion</vt:lpstr>
      <vt:lpstr>Inclusion</vt:lpstr>
      <vt:lpstr>Example to «include»</vt:lpstr>
      <vt:lpstr>Specification for «include»</vt:lpstr>
      <vt:lpstr>Use Case Extension</vt:lpstr>
      <vt:lpstr>Extension</vt:lpstr>
      <vt:lpstr>Example to «extend»</vt:lpstr>
      <vt:lpstr>Specification for «extend»</vt:lpstr>
      <vt:lpstr>Extension use case example</vt:lpstr>
      <vt:lpstr>Conditional Extensions</vt:lpstr>
      <vt:lpstr>Use Case Generalization</vt:lpstr>
      <vt:lpstr>Use Case Generalization</vt:lpstr>
      <vt:lpstr>Use Case Generalization</vt:lpstr>
      <vt:lpstr>Restrictions to Override</vt:lpstr>
      <vt:lpstr>Use Case Generalization: Example</vt:lpstr>
      <vt:lpstr>Parent Use Case Specification</vt:lpstr>
      <vt:lpstr>Child Use Case Specifications</vt:lpstr>
      <vt:lpstr>Use Case Relationship</vt:lpstr>
      <vt:lpstr>Actor Generalization</vt:lpstr>
      <vt:lpstr>Actor Generalization</vt:lpstr>
      <vt:lpstr>Actor Generalization</vt:lpstr>
      <vt:lpstr>Example (self service machine)</vt:lpstr>
      <vt:lpstr>Example (self service machine – includes relationship)</vt:lpstr>
      <vt:lpstr>Example (self service machine – extends relationship)</vt:lpstr>
      <vt:lpstr>Example (self service machine – generalize relationship): Actor-to-Actor relationship</vt:lpstr>
      <vt:lpstr>Example (self service machine)</vt:lpstr>
      <vt:lpstr>When to use advanced features?</vt:lpstr>
      <vt:lpstr>Exercise</vt:lpstr>
      <vt:lpstr>PowerPoint 演示文稿</vt:lpstr>
      <vt:lpstr>Find Actors</vt:lpstr>
      <vt:lpstr>Identify Actors</vt:lpstr>
      <vt:lpstr>Description of an Actor</vt:lpstr>
      <vt:lpstr>Checkpoints for Actors</vt:lpstr>
      <vt:lpstr>Find Use Cases</vt:lpstr>
      <vt:lpstr>Identify Use Cases</vt:lpstr>
      <vt:lpstr>Description of a Use Case</vt:lpstr>
      <vt:lpstr>Checkpoints for Use Cases</vt:lpstr>
      <vt:lpstr>Functional Decomposition</vt:lpstr>
      <vt:lpstr>Functional Decomposition: An Example</vt:lpstr>
      <vt:lpstr>Avoid Functional Decomposition</vt:lpstr>
      <vt:lpstr>Use Case: A Corrected Example</vt:lpstr>
    </vt:vector>
  </TitlesOfParts>
  <Company>rabbit factory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with UML</dc:title>
  <dc:creator>rachel liu</dc:creator>
  <cp:lastModifiedBy>SUNPING</cp:lastModifiedBy>
  <cp:revision>175</cp:revision>
  <dcterms:created xsi:type="dcterms:W3CDTF">2003-09-20T07:01:52Z</dcterms:created>
  <dcterms:modified xsi:type="dcterms:W3CDTF">2016-03-30T01:38:02Z</dcterms:modified>
</cp:coreProperties>
</file>