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89" r:id="rId4"/>
    <p:sldId id="348" r:id="rId5"/>
    <p:sldId id="349" r:id="rId7"/>
    <p:sldId id="377" r:id="rId8"/>
    <p:sldId id="378" r:id="rId9"/>
    <p:sldId id="351" r:id="rId10"/>
    <p:sldId id="380" r:id="rId11"/>
    <p:sldId id="381" r:id="rId12"/>
    <p:sldId id="382" r:id="rId13"/>
    <p:sldId id="352" r:id="rId14"/>
    <p:sldId id="357" r:id="rId15"/>
    <p:sldId id="358" r:id="rId16"/>
    <p:sldId id="374" r:id="rId17"/>
    <p:sldId id="376" r:id="rId18"/>
    <p:sldId id="390" r:id="rId19"/>
    <p:sldId id="386" r:id="rId20"/>
    <p:sldId id="387" r:id="rId21"/>
    <p:sldId id="388" r:id="rId22"/>
    <p:sldId id="389" r:id="rId23"/>
    <p:sldId id="361" r:id="rId24"/>
    <p:sldId id="362" r:id="rId25"/>
    <p:sldId id="383" r:id="rId26"/>
    <p:sldId id="384"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75798" autoAdjust="0"/>
  </p:normalViewPr>
  <p:slideViewPr>
    <p:cSldViewPr>
      <p:cViewPr varScale="1">
        <p:scale>
          <a:sx n="80" d="100"/>
          <a:sy n="80" d="100"/>
        </p:scale>
        <p:origin x="-822"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09B07D80-619B-4BF9-802C-F47C754D9B9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43042" name="Text Box 2"/>
          <p:cNvSpPr txBox="1">
            <a:spLocks noChangeArrowheads="1"/>
          </p:cNvSpPr>
          <p:nvPr/>
        </p:nvSpPr>
        <p:spPr bwMode="auto">
          <a:xfrm>
            <a:off x="569180" y="1201079"/>
            <a:ext cx="1834368" cy="8401036"/>
          </a:xfrm>
          <a:prstGeom prst="rect">
            <a:avLst/>
          </a:prstGeom>
          <a:noFill/>
          <a:ln w="12700">
            <a:noFill/>
            <a:miter lim="800000"/>
            <a:headEnd type="none" w="sm" len="sm"/>
            <a:tailEnd type="none" w="lg" len="lg"/>
          </a:ln>
          <a:effectLst/>
        </p:spPr>
        <p:txBody>
          <a:bodyPr lIns="90187" tIns="45094" rIns="90187" bIns="45094">
            <a:spAutoFit/>
          </a:bodyPr>
          <a:lstStyle/>
          <a:p>
            <a:pPr algn="l">
              <a:spcBef>
                <a:spcPct val="50000"/>
              </a:spcBef>
            </a:pPr>
            <a:r>
              <a:rPr lang="en-US" altLang="zh-CN">
                <a:latin typeface="ZapfHumnst BT" pitchFamily="34" charset="0"/>
              </a:rPr>
              <a:t>Review the Rational Unified Process Framework and the relationship of the Analysis and Design Discipline to the other disciplines in the Framework.  </a:t>
            </a:r>
            <a:endParaRPr lang="en-US" altLang="zh-CN">
              <a:latin typeface="ZapfHumnst BT" pitchFamily="34" charset="0"/>
            </a:endParaRPr>
          </a:p>
          <a:p>
            <a:pPr algn="l">
              <a:spcBef>
                <a:spcPct val="50000"/>
              </a:spcBef>
            </a:pPr>
            <a:r>
              <a:rPr lang="en-US" altLang="zh-CN">
                <a:latin typeface="ZapfHumnst BT" pitchFamily="34" charset="0"/>
              </a:rPr>
              <a:t>The Rational Unified Process Framework was introduced in the Requirements Module.</a:t>
            </a:r>
            <a:endParaRPr lang="en-US" altLang="zh-CN">
              <a:latin typeface="ZapfHumnst BT" pitchFamily="34" charset="0"/>
            </a:endParaRPr>
          </a:p>
          <a:p>
            <a:pPr algn="l">
              <a:spcBef>
                <a:spcPct val="50000"/>
              </a:spcBef>
            </a:pPr>
            <a:r>
              <a:rPr lang="en-US" altLang="zh-CN">
                <a:latin typeface="ZapfHumnst BT" pitchFamily="34" charset="0"/>
              </a:rPr>
              <a:t>Highlight what part of the overall process we are concentrating on (analysis and design activities in an early elaboration iteration).</a:t>
            </a:r>
            <a:endParaRPr lang="en-US" altLang="zh-CN">
              <a:latin typeface="ZapfHumnst BT" pitchFamily="34" charset="0"/>
            </a:endParaRPr>
          </a:p>
        </p:txBody>
      </p:sp>
      <p:sp>
        <p:nvSpPr>
          <p:cNvPr id="343043"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3044"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altLang="zh-CN" sz="1000" dirty="0">
                <a:latin typeface="ZapfHumnst BT" pitchFamily="34" charset="0"/>
              </a:rPr>
              <a:t>The purposes of Analysis and Design are to: </a:t>
            </a:r>
            <a:endParaRPr lang="en-US" altLang="zh-CN" sz="1000" dirty="0">
              <a:latin typeface="ZapfHumnst BT" pitchFamily="34" charset="0"/>
            </a:endParaRPr>
          </a:p>
          <a:p>
            <a:pPr marL="225425" lvl="1" indent="-113030">
              <a:buFontTx/>
              <a:buChar char="•"/>
            </a:pPr>
            <a:r>
              <a:rPr lang="en-US" altLang="zh-CN" sz="1000" dirty="0">
                <a:latin typeface="ZapfHumnst BT" pitchFamily="34" charset="0"/>
              </a:rPr>
              <a:t>Transform the requirements into a system design.</a:t>
            </a:r>
            <a:endParaRPr lang="en-US" altLang="zh-CN" sz="1000" dirty="0">
              <a:latin typeface="ZapfHumnst BT" pitchFamily="34" charset="0"/>
            </a:endParaRPr>
          </a:p>
          <a:p>
            <a:pPr marL="225425" lvl="1" indent="-113030">
              <a:buFontTx/>
              <a:buChar char="•"/>
            </a:pPr>
            <a:r>
              <a:rPr lang="en-US" altLang="zh-CN" sz="1000" dirty="0">
                <a:latin typeface="ZapfHumnst BT" pitchFamily="34" charset="0"/>
              </a:rPr>
              <a:t>Evolve a robust architecture for the system.</a:t>
            </a:r>
            <a:endParaRPr lang="en-US" altLang="zh-CN" sz="1000" dirty="0">
              <a:latin typeface="ZapfHumnst BT" pitchFamily="34" charset="0"/>
            </a:endParaRPr>
          </a:p>
          <a:p>
            <a:pPr marL="225425" lvl="1" indent="-113030">
              <a:buFontTx/>
              <a:buChar char="•"/>
            </a:pPr>
            <a:r>
              <a:rPr lang="en-US" altLang="zh-CN" sz="1000" dirty="0">
                <a:latin typeface="ZapfHumnst BT" pitchFamily="34" charset="0"/>
              </a:rPr>
              <a:t>Adapt the design to match the implementation environment, designing it for performance.</a:t>
            </a:r>
            <a:endParaRPr lang="en-US" altLang="zh-CN" sz="1000" dirty="0">
              <a:latin typeface="ZapfHumnst BT" pitchFamily="34" charset="0"/>
            </a:endParaRPr>
          </a:p>
          <a:p>
            <a:r>
              <a:rPr lang="en-US" altLang="zh-CN" sz="1000" dirty="0">
                <a:latin typeface="ZapfHumnst BT" pitchFamily="34" charset="0"/>
              </a:rPr>
              <a:t>The Analysis and Design Discipline is related to other process disciplines. </a:t>
            </a:r>
            <a:endParaRPr lang="en-US" altLang="zh-CN" sz="1000" dirty="0">
              <a:latin typeface="ZapfHumnst BT" pitchFamily="34" charset="0"/>
            </a:endParaRPr>
          </a:p>
          <a:p>
            <a:pPr marL="225425" lvl="1" indent="-113030">
              <a:buFontTx/>
              <a:buChar char="•"/>
            </a:pPr>
            <a:r>
              <a:rPr lang="en-US" altLang="zh-CN" sz="1000" dirty="0">
                <a:latin typeface="ZapfHumnst BT" pitchFamily="34" charset="0"/>
              </a:rPr>
              <a:t>The Business Modeling Discipline provides an organizational context for the system.</a:t>
            </a:r>
            <a:endParaRPr lang="en-US" altLang="zh-CN" sz="1000" dirty="0">
              <a:latin typeface="ZapfHumnst BT" pitchFamily="34" charset="0"/>
            </a:endParaRPr>
          </a:p>
          <a:p>
            <a:pPr marL="225425" lvl="1" indent="-113030">
              <a:buFontTx/>
              <a:buChar char="•"/>
            </a:pPr>
            <a:r>
              <a:rPr lang="en-US" altLang="zh-CN" sz="1000" dirty="0">
                <a:latin typeface="ZapfHumnst BT" pitchFamily="34" charset="0"/>
              </a:rPr>
              <a:t>The Requirements Discipline provides the primary input for Analysis and Design. </a:t>
            </a:r>
            <a:endParaRPr lang="en-US" altLang="zh-CN" sz="1000" dirty="0">
              <a:latin typeface="ZapfHumnst BT" pitchFamily="34" charset="0"/>
            </a:endParaRPr>
          </a:p>
          <a:p>
            <a:pPr marL="225425" lvl="1" indent="-113030">
              <a:buFontTx/>
              <a:buChar char="•"/>
            </a:pPr>
            <a:r>
              <a:rPr lang="en-US" altLang="zh-CN" sz="1000" dirty="0">
                <a:latin typeface="ZapfHumnst BT" pitchFamily="34" charset="0"/>
              </a:rPr>
              <a:t>The Test Discipline tests the system designed during Analysis and Design. </a:t>
            </a:r>
            <a:endParaRPr lang="en-US" altLang="zh-CN" sz="1000" dirty="0">
              <a:latin typeface="ZapfHumnst BT" pitchFamily="34" charset="0"/>
            </a:endParaRPr>
          </a:p>
          <a:p>
            <a:pPr marL="225425" lvl="1" indent="-113030">
              <a:buFontTx/>
              <a:buChar char="•"/>
            </a:pPr>
            <a:r>
              <a:rPr lang="en-US" altLang="zh-CN" sz="1000" dirty="0">
                <a:latin typeface="ZapfHumnst BT" pitchFamily="34" charset="0"/>
              </a:rPr>
              <a:t>The Environment Discipline develops and maintains the supporting artifacts that are used during Analysis and Design. </a:t>
            </a:r>
            <a:endParaRPr lang="en-US" altLang="zh-CN" sz="1000" dirty="0">
              <a:latin typeface="ZapfHumnst BT" pitchFamily="34" charset="0"/>
            </a:endParaRPr>
          </a:p>
          <a:p>
            <a:pPr marL="225425" lvl="1" indent="-113030">
              <a:buFontTx/>
              <a:buChar char="•"/>
            </a:pPr>
            <a:r>
              <a:rPr lang="en-US" altLang="zh-CN" sz="1000" dirty="0">
                <a:latin typeface="ZapfHumnst BT" pitchFamily="34" charset="0"/>
              </a:rPr>
              <a:t>The Management Discipline plans the project and each iteration (described in an Iteration Plan). </a:t>
            </a:r>
            <a:endParaRPr lang="en-US" altLang="zh-CN" sz="1000" dirty="0">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71714" name="Text Box 2"/>
          <p:cNvSpPr txBox="1">
            <a:spLocks noChangeArrowheads="1"/>
          </p:cNvSpPr>
          <p:nvPr/>
        </p:nvSpPr>
        <p:spPr bwMode="auto">
          <a:xfrm>
            <a:off x="569180" y="1197918"/>
            <a:ext cx="1908609" cy="19896491"/>
          </a:xfrm>
          <a:prstGeom prst="rect">
            <a:avLst/>
          </a:prstGeom>
          <a:noFill/>
          <a:ln w="12700">
            <a:noFill/>
            <a:miter lim="800000"/>
            <a:headEnd type="none" w="sm" len="sm"/>
            <a:tailEnd type="none" w="lg" len="lg"/>
          </a:ln>
          <a:effectLst/>
        </p:spPr>
        <p:txBody>
          <a:bodyPr lIns="90187" tIns="45094" rIns="90187" bIns="45094">
            <a:spAutoFit/>
          </a:bodyPr>
          <a:lstStyle/>
          <a:p>
            <a:pPr algn="l">
              <a:spcBef>
                <a:spcPct val="50000"/>
              </a:spcBef>
            </a:pPr>
            <a:r>
              <a:rPr lang="en-US" altLang="zh-CN">
                <a:latin typeface="ZapfHumnst BT" pitchFamily="34" charset="0"/>
              </a:rPr>
              <a:t>If you consider use cases and scenarios to be black box descriptions of the system, then the use-case realizations are the associated white box descriptions.</a:t>
            </a:r>
            <a:endParaRPr lang="en-US" altLang="zh-CN">
              <a:latin typeface="ZapfHumnst BT" pitchFamily="34" charset="0"/>
            </a:endParaRPr>
          </a:p>
          <a:p>
            <a:pPr algn="l">
              <a:spcBef>
                <a:spcPct val="50000"/>
              </a:spcBef>
            </a:pPr>
            <a:r>
              <a:rPr lang="en-US" altLang="zh-CN">
                <a:latin typeface="ZapfHumnst BT" pitchFamily="34" charset="0"/>
              </a:rPr>
              <a:t>Use-case realizations are introduced here because they may be mentioned when providing the overview of the Analysis and Design workflow (the developing of use-case realizations is the main goal of Use-Case Analysis and the refinement of these use-case realizations is the main goal of Use-Case Design). The use case realizations are identified in Architectural Analysis, initially developed in Use-Case Analysis and then refined in Use-Case Design.</a:t>
            </a:r>
            <a:endParaRPr lang="en-US" altLang="zh-CN">
              <a:latin typeface="ZapfHumnst BT" pitchFamily="34" charset="0"/>
            </a:endParaRPr>
          </a:p>
          <a:p>
            <a:pPr algn="l">
              <a:spcBef>
                <a:spcPct val="50000"/>
              </a:spcBef>
            </a:pPr>
            <a:r>
              <a:rPr lang="en-US" altLang="zh-CN">
                <a:latin typeface="ZapfHumnst BT" pitchFamily="34" charset="0"/>
              </a:rPr>
              <a:t>The Rational Unified Process includes templates for the the use-case realization, as well as the use-case realization icon. </a:t>
            </a:r>
            <a:endParaRPr lang="en-US" altLang="zh-CN">
              <a:latin typeface="ZapfHumnst BT" pitchFamily="34" charset="0"/>
            </a:endParaRPr>
          </a:p>
          <a:p>
            <a:pPr algn="l">
              <a:spcBef>
                <a:spcPct val="50000"/>
              </a:spcBef>
            </a:pPr>
            <a:r>
              <a:rPr lang="en-US" altLang="zh-CN">
                <a:latin typeface="ZapfHumnst BT" pitchFamily="34" charset="0"/>
              </a:rPr>
              <a:t>In Rose, you cannot draw realizations between use cases, so a stereotyped association must be used instead.  In Rose, use-case realizations are modeled as stereotyped use cases. This is discussed in more detail in the Use-Case Analysis module.</a:t>
            </a:r>
            <a:endParaRPr lang="en-US" altLang="zh-CN">
              <a:latin typeface="ZapfHumnst BT" pitchFamily="34" charset="0"/>
            </a:endParaRPr>
          </a:p>
        </p:txBody>
      </p:sp>
      <p:sp>
        <p:nvSpPr>
          <p:cNvPr id="371715"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71716"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altLang="zh-CN" sz="1000" dirty="0">
                <a:latin typeface="ZapfHumnst BT" pitchFamily="34" charset="0"/>
              </a:rPr>
              <a:t>A use-case realization describes how a particular use case is realized within the Design Model, in terms of collaborating objects. A use-case realization ties together the use cases from the Use-Case Model with the classes and relationships of the Design Model. A use-case realization specifies what classes must be built to implement each use case.  </a:t>
            </a:r>
            <a:endParaRPr lang="en-US" altLang="zh-CN" sz="1000" dirty="0">
              <a:latin typeface="ZapfHumnst BT" pitchFamily="34" charset="0"/>
            </a:endParaRPr>
          </a:p>
          <a:p>
            <a:r>
              <a:rPr lang="en-US" altLang="zh-CN" sz="1000" dirty="0">
                <a:latin typeface="ZapfHumnst BT" pitchFamily="34" charset="0"/>
              </a:rPr>
              <a:t>In the UML, use-case realizations are stereotyped collaborations.   The symbol for a collaboration is an ellipsis containing the name of the </a:t>
            </a:r>
            <a:r>
              <a:rPr lang="en-US" altLang="zh-CN" sz="1000" dirty="0" err="1">
                <a:latin typeface="ZapfHumnst BT" pitchFamily="34" charset="0"/>
              </a:rPr>
              <a:t>collaboration.The</a:t>
            </a:r>
            <a:r>
              <a:rPr lang="en-US" altLang="zh-CN" sz="1000" dirty="0">
                <a:latin typeface="ZapfHumnst BT" pitchFamily="34" charset="0"/>
              </a:rPr>
              <a:t> symbol for a use-case realization is a dotted line version of the collaboration symbol.</a:t>
            </a:r>
            <a:endParaRPr lang="en-US" altLang="zh-CN" sz="1000" dirty="0">
              <a:latin typeface="ZapfHumnst BT" pitchFamily="34" charset="0"/>
            </a:endParaRPr>
          </a:p>
          <a:p>
            <a:r>
              <a:rPr lang="en-US" altLang="zh-CN" sz="1000" dirty="0">
                <a:latin typeface="ZapfHumnst BT" pitchFamily="34" charset="0"/>
              </a:rPr>
              <a:t>A use-case realization in the Design Model can be traced to a use case in the Use-Case Model. A realization relationship is drawn from the use-case realization to the use case it realizes.</a:t>
            </a:r>
            <a:endParaRPr lang="en-US" altLang="zh-CN" sz="1000" dirty="0">
              <a:latin typeface="ZapfHumnst BT" pitchFamily="34" charset="0"/>
            </a:endParaRPr>
          </a:p>
          <a:p>
            <a:r>
              <a:rPr lang="en-US" altLang="zh-CN" sz="1000" dirty="0">
                <a:latin typeface="ZapfHumnst BT" pitchFamily="34" charset="0"/>
              </a:rPr>
              <a:t>Within the UML, a use-case realization can be represented using a set of diagrams that model the context of the collaboration (the classes/objects that implement the use case and their relationships </a:t>
            </a:r>
            <a:r>
              <a:rPr lang="en-US" altLang="zh-CN" sz="1000" dirty="0">
                <a:latin typeface="ZapfHumnst BT" pitchFamily="34" charset="0"/>
                <a:cs typeface="Arial" panose="020B0604020202020204" pitchFamily="34" charset="0"/>
              </a:rPr>
              <a:t>— </a:t>
            </a:r>
            <a:r>
              <a:rPr lang="en-US" altLang="zh-CN" sz="1000" dirty="0">
                <a:latin typeface="ZapfHumnst BT" pitchFamily="34" charset="0"/>
              </a:rPr>
              <a:t>class diagrams), and the interactions of the collaborations (how these classes/objects interact to perform the use cases — communication and sequence diagrams).  </a:t>
            </a:r>
            <a:endParaRPr lang="en-US" altLang="zh-CN" sz="1000" dirty="0">
              <a:latin typeface="ZapfHumnst BT" pitchFamily="34" charset="0"/>
            </a:endParaRPr>
          </a:p>
          <a:p>
            <a:r>
              <a:rPr lang="en-US" altLang="zh-CN" sz="1000" dirty="0">
                <a:latin typeface="ZapfHumnst BT" pitchFamily="34" charset="0"/>
              </a:rPr>
              <a:t>The number and types of the diagrams that are used depend on what is needed to provide a complete picture of the collaboration and the guidelines developed for the project under development.</a:t>
            </a:r>
            <a:endParaRPr lang="en-US" altLang="zh-CN" sz="1000" dirty="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45091"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5092"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altLang="zh-CN" sz="1000" dirty="0">
                <a:latin typeface="ZapfHumnst BT" pitchFamily="34" charset="0"/>
              </a:rPr>
              <a:t>The input artifacts are the Use-Case Model, Glossary, and Supplementary Specification from the Requirements Discipline. The result of Analysis and Design is a Design Model that serves as an abstraction of the source code; that is, the Design Model acts as a blueprint of how the source code is structured and written. The Design Model consists of design classes structured into design packages; it also contains descriptions of how objects of these design classes collaborate to perform use cases (use-case realizations).</a:t>
            </a:r>
            <a:endParaRPr lang="en-US" altLang="zh-CN" sz="1000" dirty="0">
              <a:latin typeface="ZapfHumnst BT" pitchFamily="34" charset="0"/>
            </a:endParaRPr>
          </a:p>
          <a:p>
            <a:r>
              <a:rPr lang="en-US" altLang="zh-CN" sz="1000" dirty="0">
                <a:latin typeface="ZapfHumnst BT" pitchFamily="34" charset="0"/>
              </a:rPr>
              <a:t>The design activities are centered around the notion of architecture. The production and validation of this architecture is the main focus of early design iterations. Architecture is represented by a number of architectural views that capture the major structural design decisions. In essence, architectural views are abstractions or simplifications of the entire design, in which important characteristics are made more visible by leaving details aside. The architecture is an important vehicle not only for developing a good Design Model, but also for increasing the quality of any model built during system development.  The architecture is documented in the Architecture Document.</a:t>
            </a:r>
            <a:endParaRPr lang="en-US" altLang="zh-CN" sz="1000" dirty="0">
              <a:latin typeface="ZapfHumnst BT" pitchFamily="34" charset="0"/>
            </a:endParaRPr>
          </a:p>
          <a:p>
            <a:r>
              <a:rPr lang="en-US" altLang="zh-CN" sz="1000" dirty="0">
                <a:latin typeface="ZapfHumnst BT" pitchFamily="34" charset="0"/>
              </a:rPr>
              <a:t>The development of the Architecture Document is out of the scope of this course, but we will discuss it is contents and how to interpret them.</a:t>
            </a:r>
            <a:endParaRPr lang="en-US" altLang="zh-CN" sz="1000" dirty="0">
              <a:latin typeface="ZapfHumnst BT" pitchFamily="34" charset="0"/>
            </a:endParaRPr>
          </a:p>
          <a:p>
            <a:endParaRPr lang="en-US" altLang="zh-CN" sz="1000" dirty="0">
              <a:latin typeface="ZapfHumnst BT" pitchFamily="34" charset="0"/>
            </a:endParaRPr>
          </a:p>
        </p:txBody>
      </p:sp>
      <p:sp>
        <p:nvSpPr>
          <p:cNvPr id="345093" name="Text Box 5"/>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pPr algn="l">
              <a:spcBef>
                <a:spcPct val="50000"/>
              </a:spcBef>
            </a:pPr>
            <a:r>
              <a:rPr lang="en-US" altLang="zh-CN">
                <a:latin typeface="ZapfHumnst BT" pitchFamily="34" charset="0"/>
              </a:rPr>
              <a:t>If you want a separate Analysis Model, then it would be listed as a separate artifact (in addition to the Design Model).</a:t>
            </a:r>
            <a:endParaRPr lang="en-US" altLang="zh-CN">
              <a:latin typeface="ZapfHumnst BT" pitchFamily="34" charset="0"/>
            </a:endParaRPr>
          </a:p>
          <a:p>
            <a:pPr algn="l">
              <a:spcBef>
                <a:spcPct val="50000"/>
              </a:spcBef>
            </a:pPr>
            <a:r>
              <a:rPr lang="en-US" altLang="zh-CN">
                <a:latin typeface="ZapfHumnst BT" pitchFamily="34" charset="0"/>
              </a:rPr>
              <a:t>The data model is grayed out since it is not a necessary model in Analysis and Design.</a:t>
            </a:r>
            <a:endParaRPr lang="en-US" altLang="zh-CN">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49186" name="Text Box 2"/>
          <p:cNvSpPr txBox="1">
            <a:spLocks noChangeArrowheads="1"/>
          </p:cNvSpPr>
          <p:nvPr/>
        </p:nvSpPr>
        <p:spPr bwMode="auto">
          <a:xfrm>
            <a:off x="569181" y="1197918"/>
            <a:ext cx="1910156" cy="25284119"/>
          </a:xfrm>
          <a:prstGeom prst="rect">
            <a:avLst/>
          </a:prstGeom>
          <a:noFill/>
          <a:ln w="12700">
            <a:noFill/>
            <a:miter lim="800000"/>
            <a:headEnd type="none" w="sm" len="sm"/>
            <a:tailEnd type="none" w="lg" len="lg"/>
          </a:ln>
          <a:effectLst/>
        </p:spPr>
        <p:txBody>
          <a:bodyPr lIns="90187" tIns="45094" rIns="90187" bIns="45094">
            <a:spAutoFit/>
          </a:bodyPr>
          <a:lstStyle/>
          <a:p>
            <a:pPr algn="l">
              <a:lnSpc>
                <a:spcPct val="85000"/>
              </a:lnSpc>
            </a:pPr>
            <a:r>
              <a:rPr lang="en-US" altLang="zh-CN">
                <a:latin typeface="ZapfHumnst BT" pitchFamily="34" charset="0"/>
              </a:rPr>
              <a:t>An instructor once said: “Analysis vs. Design is important because of the mind-set. If you tried to manage all of the Analysis and Design issues in one go, your brain would explode on all but the most trivial developments. It’s just too much to take in, comprehend, and model in one go. So I mentally switch ‘OK, Analysis </a:t>
            </a:r>
            <a:r>
              <a:rPr lang="en-US" altLang="zh-CN">
                <a:latin typeface="ZapfHumnst BT" pitchFamily="34" charset="0"/>
                <a:cs typeface="Arial" panose="020B0604020202020204" pitchFamily="34" charset="0"/>
              </a:rPr>
              <a:t>— </a:t>
            </a:r>
            <a:r>
              <a:rPr lang="en-US" altLang="zh-CN">
                <a:latin typeface="ZapfHumnst BT" pitchFamily="34" charset="0"/>
              </a:rPr>
              <a:t>problem domain — don’t care about memory, persistence, databases, language, etc’. Right now it’s Design and I do care about all those things — but now I can stop trying to understand the business domain.  It’s about managing the 7+/-2 things I can think about in one go. It also separates the skills (a bit).”</a:t>
            </a:r>
            <a:endParaRPr lang="en-US" altLang="zh-CN">
              <a:latin typeface="ZapfHumnst BT" pitchFamily="34" charset="0"/>
            </a:endParaRPr>
          </a:p>
          <a:p>
            <a:pPr algn="l">
              <a:lnSpc>
                <a:spcPct val="85000"/>
              </a:lnSpc>
            </a:pPr>
            <a:endParaRPr lang="en-US" altLang="zh-CN">
              <a:latin typeface="ZapfHumnst BT" pitchFamily="34" charset="0"/>
            </a:endParaRPr>
          </a:p>
          <a:p>
            <a:pPr algn="l">
              <a:lnSpc>
                <a:spcPct val="85000"/>
              </a:lnSpc>
            </a:pPr>
            <a:r>
              <a:rPr lang="en-US" altLang="zh-CN">
                <a:latin typeface="ZapfHumnst BT" pitchFamily="34" charset="0"/>
              </a:rPr>
              <a:t>Another instructor once said: “Analysis is the study of and eventual comprehension of ‘some thing’ [the problem space].  But to understand it, we must invent some entities to hold onto the thing that we have just grasped — this inventive process is Design.  That is, human cognitive thinking is actually interwoven Analysis/Design and any attempt to separate them is really only an idealization.  Therefore, if I try to apply two separate ‘steps’ in the production of, say, a class diagram [and call those steps A and then D], I will introduce ambiguity into my process because cognitive process forces one to ‘produce a solution’ in order to ‘understand a problem’ - that D is necessary to have any results from A.”</a:t>
            </a:r>
            <a:endParaRPr lang="en-US" altLang="zh-CN">
              <a:latin typeface="ZapfHumnst BT" pitchFamily="34" charset="0"/>
            </a:endParaRPr>
          </a:p>
          <a:p>
            <a:pPr algn="l">
              <a:lnSpc>
                <a:spcPct val="85000"/>
              </a:lnSpc>
            </a:pPr>
            <a:endParaRPr lang="en-US" altLang="zh-CN">
              <a:latin typeface="ZapfHumnst BT" pitchFamily="34" charset="0"/>
            </a:endParaRPr>
          </a:p>
          <a:p>
            <a:pPr algn="l">
              <a:lnSpc>
                <a:spcPct val="85000"/>
              </a:lnSpc>
            </a:pPr>
            <a:r>
              <a:rPr lang="en-US" altLang="zh-CN">
                <a:latin typeface="ZapfHumnst BT" pitchFamily="34" charset="0"/>
              </a:rPr>
              <a:t>Think of Analysis as an idealized design step —  where we ignore several complicating issues. This can turn into a religious debate. </a:t>
            </a:r>
            <a:endParaRPr lang="en-US" altLang="zh-CN">
              <a:latin typeface="ZapfHumnst BT" pitchFamily="34" charset="0"/>
            </a:endParaRPr>
          </a:p>
        </p:txBody>
      </p:sp>
      <p:sp>
        <p:nvSpPr>
          <p:cNvPr id="349187"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9188"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altLang="zh-CN" sz="1000" dirty="0">
                <a:latin typeface="ZapfHumnst BT" pitchFamily="34" charset="0"/>
              </a:rPr>
              <a:t>The differences between Analysis and Design are ones of focus and emphasis. The above slide lists the things that you focus on in Analysis versus Design.</a:t>
            </a:r>
            <a:endParaRPr lang="en-US" altLang="zh-CN" sz="1000" dirty="0">
              <a:latin typeface="ZapfHumnst BT" pitchFamily="34" charset="0"/>
            </a:endParaRPr>
          </a:p>
          <a:p>
            <a:r>
              <a:rPr lang="en-US" altLang="zh-CN" sz="1000" dirty="0">
                <a:latin typeface="ZapfHumnst BT" pitchFamily="34" charset="0"/>
              </a:rPr>
              <a:t>The goal in Analysis is to understand the problem and to begin to develop a visual model of what you are trying to build, independent of implementation and technology concerns. Analysis focuses on translating the functional requirements into software concepts. The idea is to get a rough cut at the objects that comprise our system, but focusing on behavior (and therefore encapsulation).  We then move very quickly, nearly seamlessly, into “Design” and the other concerns.</a:t>
            </a:r>
            <a:endParaRPr lang="en-US" altLang="zh-CN" sz="1000" dirty="0">
              <a:latin typeface="ZapfHumnst BT" pitchFamily="34" charset="0"/>
            </a:endParaRPr>
          </a:p>
          <a:p>
            <a:r>
              <a:rPr lang="en-US" altLang="zh-CN" sz="1000" dirty="0">
                <a:latin typeface="ZapfHumnst BT" pitchFamily="34" charset="0"/>
              </a:rPr>
              <a:t>A goal of Design is to refine the model with the intention of developing a Design Model that will allow a seamless transition to the coding phase. In design, we adapt to the implementation and the deployment environment. The implementation environment is the “developer” environment, which is a software superset and a hardware subset of the deployment environment</a:t>
            </a:r>
            <a:endParaRPr lang="en-US" altLang="zh-CN" sz="1000" dirty="0">
              <a:latin typeface="ZapfHumnst BT" pitchFamily="34" charset="0"/>
            </a:endParaRPr>
          </a:p>
          <a:p>
            <a:r>
              <a:rPr lang="en-US" altLang="zh-CN" sz="1000" dirty="0">
                <a:latin typeface="ZapfHumnst BT" pitchFamily="34" charset="0"/>
              </a:rPr>
              <a:t>In modeling, we start with a model that closely resembles the real world (Analysis), and then find more abstract (but more fundamental) solutions to a more generalized problem (Design). The real power of software design is that it can create more powerful metaphors for the real world that change the nature of the problem, making it easier to solve.</a:t>
            </a:r>
            <a:endParaRPr lang="en-US" altLang="zh-CN" sz="1000" dirty="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90146" name="Rectangle 2"/>
          <p:cNvSpPr>
            <a:spLocks noGrp="1" noRot="1" noChangeAspect="1" noChangeArrowheads="1"/>
          </p:cNvSpPr>
          <p:nvPr>
            <p:ph type="sldImg"/>
          </p:nvPr>
        </p:nvSpPr>
        <p:spPr bwMode="auto">
          <a:xfrm>
            <a:off x="2460625" y="835025"/>
            <a:ext cx="4037013" cy="3028950"/>
          </a:xfrm>
          <a:prstGeom prst="rect">
            <a:avLst/>
          </a:prstGeom>
          <a:solidFill>
            <a:srgbClr val="FFFFFF"/>
          </a:solidFill>
          <a:ln>
            <a:solidFill>
              <a:srgbClr val="000000"/>
            </a:solidFill>
            <a:miter lim="800000"/>
          </a:ln>
        </p:spPr>
      </p:sp>
      <p:sp>
        <p:nvSpPr>
          <p:cNvPr id="390147" name="Rectangle 3"/>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altLang="zh-CN" sz="1000" dirty="0">
                <a:latin typeface="ZapfHumnst BT" pitchFamily="34" charset="0"/>
              </a:rPr>
              <a:t>The Analysis and Design Discipline is not top-down or bottom-up. </a:t>
            </a:r>
            <a:endParaRPr lang="en-US" altLang="zh-CN" sz="1000" dirty="0">
              <a:latin typeface="ZapfHumnst BT" pitchFamily="34" charset="0"/>
            </a:endParaRPr>
          </a:p>
          <a:p>
            <a:r>
              <a:rPr lang="en-US" altLang="zh-CN" sz="1000" dirty="0">
                <a:latin typeface="ZapfHumnst BT" pitchFamily="34" charset="0"/>
              </a:rPr>
              <a:t>The use case comes in from the left and defines a middle level. </a:t>
            </a:r>
            <a:endParaRPr lang="en-US" altLang="zh-CN" sz="1000" dirty="0">
              <a:latin typeface="ZapfHumnst BT" pitchFamily="34" charset="0"/>
            </a:endParaRPr>
          </a:p>
          <a:p>
            <a:r>
              <a:rPr lang="en-US" altLang="zh-CN" sz="1000" dirty="0">
                <a:latin typeface="ZapfHumnst BT" pitchFamily="34" charset="0"/>
              </a:rPr>
              <a:t>The analysis classes are not defined in a top-down pattern or a bottom-up pattern; they are in the middle. From this middle level one may move up or down. </a:t>
            </a:r>
            <a:endParaRPr lang="en-US" altLang="zh-CN" sz="1000" dirty="0">
              <a:latin typeface="ZapfHumnst BT" pitchFamily="34" charset="0"/>
            </a:endParaRPr>
          </a:p>
          <a:p>
            <a:r>
              <a:rPr lang="en-US" altLang="zh-CN" sz="1000" dirty="0">
                <a:latin typeface="ZapfHumnst BT" pitchFamily="34" charset="0"/>
              </a:rPr>
              <a:t>Defining subsystems is moving up and defining design classes is moving down.</a:t>
            </a:r>
            <a:endParaRPr lang="en-US" altLang="zh-CN" sz="1000" dirty="0">
              <a:latin typeface="ZapfHumnst BT" pitchFamily="34" charset="0"/>
            </a:endParaRPr>
          </a:p>
          <a:p>
            <a:r>
              <a:rPr lang="en-US" altLang="zh-CN" sz="1000" dirty="0">
                <a:latin typeface="ZapfHumnst BT" pitchFamily="34" charset="0"/>
              </a:rPr>
              <a:t>Analysis is both top-to-middle, middle-up, middle-down and bottom-to-middle. There is no way of saying that one path is more important than another </a:t>
            </a:r>
            <a:r>
              <a:rPr lang="en-US" altLang="zh-CN" sz="1000" dirty="0">
                <a:latin typeface="ZapfHumnst BT" pitchFamily="34" charset="0"/>
                <a:cs typeface="Arial" panose="020B0604020202020204" pitchFamily="34" charset="0"/>
              </a:rPr>
              <a:t>— </a:t>
            </a:r>
            <a:r>
              <a:rPr lang="en-US" altLang="zh-CN" sz="1000" dirty="0">
                <a:latin typeface="ZapfHumnst BT" pitchFamily="34" charset="0"/>
              </a:rPr>
              <a:t>you have to travel on all paths to get the system right. </a:t>
            </a:r>
            <a:endParaRPr lang="en-US" altLang="zh-CN" sz="1000" dirty="0">
              <a:latin typeface="ZapfHumnst BT" pitchFamily="34" charset="0"/>
            </a:endParaRPr>
          </a:p>
          <a:p>
            <a:r>
              <a:rPr lang="en-US" altLang="zh-CN" sz="1000" dirty="0">
                <a:latin typeface="ZapfHumnst BT" pitchFamily="34" charset="0"/>
              </a:rPr>
              <a:t>All of these four paths are equally important. That is why the bottom-up and top-down question cannot be solved.</a:t>
            </a:r>
            <a:endParaRPr lang="en-US" altLang="zh-CN" sz="1000" dirty="0">
              <a:latin typeface="ZapfHumnst BT" pitchFamily="34" charset="0"/>
            </a:endParaRPr>
          </a:p>
        </p:txBody>
      </p:sp>
      <p:sp>
        <p:nvSpPr>
          <p:cNvPr id="390148" name="Text Box 4"/>
          <p:cNvSpPr txBox="1">
            <a:spLocks noChangeArrowheads="1"/>
          </p:cNvSpPr>
          <p:nvPr/>
        </p:nvSpPr>
        <p:spPr bwMode="auto">
          <a:xfrm>
            <a:off x="569180" y="1204239"/>
            <a:ext cx="1732287" cy="6827183"/>
          </a:xfrm>
          <a:prstGeom prst="rect">
            <a:avLst/>
          </a:prstGeom>
          <a:noFill/>
          <a:ln w="38100">
            <a:noFill/>
            <a:miter lim="800000"/>
          </a:ln>
          <a:effectLst/>
        </p:spPr>
        <p:txBody>
          <a:bodyPr lIns="106471" tIns="53236" rIns="106471" bIns="53236"/>
          <a:lstStyle/>
          <a:p>
            <a:pPr algn="l"/>
            <a:r>
              <a:rPr lang="en-US" altLang="zh-CN">
                <a:latin typeface="ZapfHumnst BT" pitchFamily="34" charset="0"/>
              </a:rPr>
              <a:t>Mention to the students that normally with subsystems diagrams such as the one depicted here, you would include &lt;&lt;subsystem&gt;&gt; text.</a:t>
            </a:r>
            <a:endParaRPr lang="en-US" altLang="zh-CN">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63522" name="Rectangle 2"/>
          <p:cNvSpPr>
            <a:spLocks noGrp="1" noRot="1" noChangeAspect="1" noChangeArrowheads="1" noTextEdit="1"/>
          </p:cNvSpPr>
          <p:nvPr>
            <p:ph type="sldImg"/>
          </p:nvPr>
        </p:nvSpPr>
        <p:spPr/>
      </p:sp>
      <p:sp>
        <p:nvSpPr>
          <p:cNvPr id="363523" name="Rectangle 3"/>
          <p:cNvSpPr>
            <a:spLocks noGrp="1" noChangeArrowheads="1"/>
          </p:cNvSpPr>
          <p:nvPr>
            <p:ph type="body" idx="1"/>
          </p:nvPr>
        </p:nvSpPr>
        <p:spPr/>
        <p:txBody>
          <a:bodyPr/>
          <a:lstStyle/>
          <a:p>
            <a:pPr fontAlgn="t"/>
            <a:r>
              <a:rPr lang="en-US" altLang="zh-CN" sz="1000" dirty="0">
                <a:latin typeface="ZapfHumnst BT" pitchFamily="34" charset="0"/>
              </a:rPr>
              <a:t>A mere enumeration of all workers, activities, and artifacts does not constitute a process. We need a way to describe the activities, some valuable result, and interactions between workers. A </a:t>
            </a:r>
            <a:r>
              <a:rPr lang="en-US" altLang="zh-CN" sz="1000" i="1" dirty="0">
                <a:latin typeface="ZapfHumnst BT" pitchFamily="34" charset="0"/>
              </a:rPr>
              <a:t>workflow</a:t>
            </a:r>
            <a:r>
              <a:rPr lang="en-US" altLang="zh-CN" sz="1000" dirty="0">
                <a:latin typeface="ZapfHumnst BT" pitchFamily="34" charset="0"/>
              </a:rPr>
              <a:t> is a sequence of activities that produces a result of observable value.</a:t>
            </a:r>
            <a:endParaRPr lang="en-US" altLang="zh-CN" sz="1000" dirty="0">
              <a:latin typeface="ZapfHumnst BT" pitchFamily="34" charset="0"/>
            </a:endParaRPr>
          </a:p>
          <a:p>
            <a:pPr fontAlgn="t"/>
            <a:r>
              <a:rPr lang="en-US" altLang="zh-CN" sz="1000" dirty="0">
                <a:latin typeface="ZapfHumnst BT" pitchFamily="34" charset="0"/>
              </a:rPr>
              <a:t>In UML terms, a workflow can be expressed as a sequence diagram, a collaboration diagram, or an activity diagram. We use a form of activity diagram in the Rational Unified Process. For each core workflow, an </a:t>
            </a:r>
            <a:r>
              <a:rPr lang="en-US" altLang="zh-CN" sz="1000" b="1" dirty="0">
                <a:latin typeface="ZapfHumnst BT" pitchFamily="34" charset="0"/>
              </a:rPr>
              <a:t>activity </a:t>
            </a:r>
            <a:r>
              <a:rPr lang="en-US" altLang="zh-CN" sz="1000" dirty="0">
                <a:latin typeface="ZapfHumnst BT" pitchFamily="34" charset="0"/>
              </a:rPr>
              <a:t>diagram is presented. This diagram shows the workflow, expressed in terms of workflow details.</a:t>
            </a:r>
            <a:endParaRPr lang="en-US" altLang="zh-CN" sz="1000" dirty="0">
              <a:latin typeface="ZapfHumnst BT" pitchFamily="34" charset="0"/>
            </a:endParaRPr>
          </a:p>
          <a:p>
            <a:pPr fontAlgn="t"/>
            <a:r>
              <a:rPr lang="en-US" altLang="zh-CN" sz="1000" dirty="0">
                <a:latin typeface="ZapfHumnst BT" pitchFamily="34" charset="0"/>
              </a:rPr>
              <a:t>This slide shows the Analysis and Design workflow.  The early Elaboration Phase focuses on creating an initial architecture for the system </a:t>
            </a:r>
            <a:r>
              <a:rPr lang="en-US" altLang="zh-CN" sz="1000" b="1" dirty="0">
                <a:latin typeface="ZapfHumnst BT" pitchFamily="34" charset="0"/>
              </a:rPr>
              <a:t>(Define a Candidate Architecture)</a:t>
            </a:r>
            <a:r>
              <a:rPr lang="en-US" altLang="zh-CN" sz="1000" dirty="0">
                <a:latin typeface="ZapfHumnst BT" pitchFamily="34" charset="0"/>
              </a:rPr>
              <a:t> to provide a starting point for the main analysis work. If the architecture already exists (because it was produced in previous iterations, or projects, or is obtained from an application framework), the focus of the work changes to refining the architecture </a:t>
            </a:r>
            <a:r>
              <a:rPr lang="en-US" altLang="zh-CN" sz="1000" b="1" dirty="0">
                <a:latin typeface="ZapfHumnst BT" pitchFamily="34" charset="0"/>
              </a:rPr>
              <a:t>(Refine the Architecture)</a:t>
            </a:r>
            <a:r>
              <a:rPr lang="en-US" altLang="zh-CN" sz="1000" dirty="0">
                <a:latin typeface="ZapfHumnst BT" pitchFamily="34" charset="0"/>
              </a:rPr>
              <a:t> analyzing behavior, and creating an initial set of elements that provide the appropriate behavior </a:t>
            </a:r>
            <a:r>
              <a:rPr lang="en-US" altLang="zh-CN" sz="1000" b="1" dirty="0">
                <a:latin typeface="ZapfHumnst BT" pitchFamily="34" charset="0"/>
              </a:rPr>
              <a:t>(Analyze Behavior).</a:t>
            </a:r>
            <a:endParaRPr lang="en-US" altLang="zh-CN" sz="1000" b="1" dirty="0">
              <a:latin typeface="ZapfHumnst BT" pitchFamily="34" charset="0"/>
            </a:endParaRPr>
          </a:p>
          <a:p>
            <a:pPr fontAlgn="t"/>
            <a:r>
              <a:rPr lang="en-US" altLang="zh-CN" sz="1000" dirty="0">
                <a:latin typeface="ZapfHumnst BT" pitchFamily="34" charset="0"/>
              </a:rPr>
              <a:t>After the initial elements are identified, they are further refined. </a:t>
            </a:r>
            <a:r>
              <a:rPr lang="en-US" altLang="zh-CN" sz="1000" b="1" dirty="0">
                <a:latin typeface="ZapfHumnst BT" pitchFamily="34" charset="0"/>
              </a:rPr>
              <a:t>Design Components </a:t>
            </a:r>
            <a:r>
              <a:rPr lang="en-US" altLang="zh-CN" sz="1000" dirty="0">
                <a:latin typeface="ZapfHumnst BT" pitchFamily="34" charset="0"/>
              </a:rPr>
              <a:t>produce a set of components that provide the appropriate behavior to satisfy the requirements on the system. In parallel with these activities, persistence issues are handled in </a:t>
            </a:r>
            <a:r>
              <a:rPr lang="en-US" altLang="zh-CN" sz="1000" b="1" dirty="0">
                <a:latin typeface="ZapfHumnst BT" pitchFamily="34" charset="0"/>
              </a:rPr>
              <a:t>Design the Database</a:t>
            </a:r>
            <a:r>
              <a:rPr lang="en-US" altLang="zh-CN" sz="1000" dirty="0">
                <a:latin typeface="ZapfHumnst BT" pitchFamily="34" charset="0"/>
              </a:rPr>
              <a:t>. The result is an initial set of components that are further refined in the</a:t>
            </a:r>
            <a:r>
              <a:rPr lang="en-US" altLang="zh-CN" sz="1000" b="1" dirty="0">
                <a:latin typeface="ZapfHumnst BT" pitchFamily="34" charset="0"/>
              </a:rPr>
              <a:t> Implementation Discipline</a:t>
            </a:r>
            <a:r>
              <a:rPr lang="en-US" altLang="zh-CN" sz="1000" dirty="0">
                <a:latin typeface="ZapfHumnst BT" pitchFamily="34" charset="0"/>
              </a:rPr>
              <a:t>.</a:t>
            </a:r>
            <a:br>
              <a:rPr lang="en-US" altLang="zh-CN" sz="1000" dirty="0">
                <a:latin typeface="ZapfHumnst BT" pitchFamily="34" charset="0"/>
              </a:rPr>
            </a:br>
            <a:br>
              <a:rPr lang="en-US" altLang="zh-CN" sz="1000" dirty="0">
                <a:latin typeface="ZapfHumnst BT" pitchFamily="34" charset="0"/>
              </a:rPr>
            </a:br>
            <a:endParaRPr lang="en-US" altLang="zh-CN" sz="1000" dirty="0">
              <a:latin typeface="ZapfHumnst BT" pitchFamily="34" charset="0"/>
            </a:endParaRPr>
          </a:p>
          <a:p>
            <a:endParaRPr lang="en-US" altLang="zh-CN" sz="1000" dirty="0">
              <a:latin typeface="ZapfHumnst BT" pitchFamily="34" charset="0"/>
            </a:endParaRPr>
          </a:p>
        </p:txBody>
      </p:sp>
      <p:sp>
        <p:nvSpPr>
          <p:cNvPr id="363524" name="Text Box 4"/>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pPr algn="l"/>
            <a:r>
              <a:rPr lang="en-US" altLang="zh-CN">
                <a:latin typeface="ZapfHumnst BT" pitchFamily="34" charset="0"/>
              </a:rPr>
              <a:t>Each workflow contains RUP activities that can take place.  RUP activities can exist in many different workflow activities.  For example, Use-Case Analysis can be found in both Define a Candidate Architecture and Analyze Behavior.</a:t>
            </a:r>
            <a:endParaRPr lang="en-US" altLang="zh-CN">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65570" name="Rectangle 2"/>
          <p:cNvSpPr>
            <a:spLocks noGrp="1" noRot="1" noChangeAspect="1" noChangeArrowheads="1" noTextEdit="1"/>
          </p:cNvSpPr>
          <p:nvPr>
            <p:ph type="sldImg"/>
          </p:nvPr>
        </p:nvSpPr>
        <p:spPr>
          <a:xfrm>
            <a:off x="2460625" y="835025"/>
            <a:ext cx="4037013" cy="3028950"/>
          </a:xfrm>
        </p:spPr>
      </p:sp>
      <p:sp>
        <p:nvSpPr>
          <p:cNvPr id="365571" name="Rectangle 3"/>
          <p:cNvSpPr>
            <a:spLocks noGrp="1" noChangeArrowheads="1"/>
          </p:cNvSpPr>
          <p:nvPr>
            <p:ph type="body" idx="1"/>
          </p:nvPr>
        </p:nvSpPr>
        <p:spPr/>
        <p:txBody>
          <a:bodyPr/>
          <a:lstStyle/>
          <a:p>
            <a:r>
              <a:rPr lang="en-US" altLang="zh-CN" sz="1000" dirty="0">
                <a:latin typeface="ZapfHumnst BT" pitchFamily="34" charset="0"/>
              </a:rPr>
              <a:t>Remember, for Analysis and Design, we start out with the Use-Case Model and the supplementary specifications from the Requirements Discipline and end up with the Design Model that serves as an abstraction of the source code.</a:t>
            </a:r>
            <a:endParaRPr lang="en-US" altLang="zh-CN" sz="1000" dirty="0">
              <a:latin typeface="ZapfHumnst BT" pitchFamily="34" charset="0"/>
            </a:endParaRPr>
          </a:p>
          <a:p>
            <a:r>
              <a:rPr lang="en-US" altLang="zh-CN" sz="1000" dirty="0">
                <a:latin typeface="ZapfHumnst BT" pitchFamily="34" charset="0"/>
              </a:rPr>
              <a:t>The design activities are centered around the notion of architecture. The production and validation of this architecture are the main focal points of early design iterations. The architecture is an important vehicle not only for developing a good Design Model, but also for increasing the quality of any model built during system development. </a:t>
            </a:r>
            <a:endParaRPr lang="en-US" altLang="zh-CN" sz="1000" dirty="0">
              <a:latin typeface="ZapfHumnst BT" pitchFamily="34" charset="0"/>
            </a:endParaRPr>
          </a:p>
          <a:p>
            <a:r>
              <a:rPr lang="en-US" altLang="zh-CN" sz="1000" dirty="0">
                <a:latin typeface="ZapfHumnst BT" pitchFamily="34" charset="0"/>
              </a:rPr>
              <a:t>The focus of this course is on the activities of the designer. The architect activities are discussed, but many of the architectural decisions will be given. Many of the architect and designer activities will be addressed in individual course modules. </a:t>
            </a:r>
            <a:endParaRPr lang="en-US" altLang="zh-CN" sz="1000" dirty="0">
              <a:latin typeface="ZapfHumnst BT" pitchFamily="34" charset="0"/>
            </a:endParaRPr>
          </a:p>
          <a:p>
            <a:endParaRPr lang="en-US" altLang="zh-CN" sz="1000" dirty="0">
              <a:latin typeface="ZapfHumnst BT" pitchFamily="34" charset="0"/>
            </a:endParaRPr>
          </a:p>
        </p:txBody>
      </p:sp>
      <p:sp>
        <p:nvSpPr>
          <p:cNvPr id="365572" name="Text Box 4"/>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pPr algn="l">
              <a:spcBef>
                <a:spcPct val="50000"/>
              </a:spcBef>
            </a:pPr>
            <a:r>
              <a:rPr lang="en-US" altLang="zh-CN">
                <a:latin typeface="ZapfHumnst BT" pitchFamily="34" charset="0"/>
              </a:rPr>
              <a:t>Walk the students through the activities reviewing the meaning of the representational icons (for example, workers and activities).  Activities can be considered operations on the workers.</a:t>
            </a:r>
            <a:endParaRPr lang="en-US" altLang="zh-CN">
              <a:latin typeface="ZapfHumnst BT" pitchFamily="34" charset="0"/>
            </a:endParaRPr>
          </a:p>
          <a:p>
            <a:pPr algn="l">
              <a:spcBef>
                <a:spcPct val="50000"/>
              </a:spcBef>
            </a:pPr>
            <a:r>
              <a:rPr lang="en-US" altLang="zh-CN">
                <a:latin typeface="ZapfHumnst BT" pitchFamily="34" charset="0"/>
              </a:rPr>
              <a:t>The order shown is not the order in which the activities can be executed. The Analysis and Design workflow helps to dictate order.</a:t>
            </a:r>
            <a:endParaRPr lang="en-US" altLang="zh-CN">
              <a:latin typeface="ZapfHumnst BT" pitchFamily="34" charset="0"/>
            </a:endParaRPr>
          </a:p>
          <a:p>
            <a:pPr algn="l">
              <a:spcBef>
                <a:spcPct val="50000"/>
              </a:spcBef>
            </a:pPr>
            <a:r>
              <a:rPr lang="en-US" altLang="zh-CN">
                <a:latin typeface="ZapfHumnst BT" pitchFamily="34" charset="0"/>
              </a:rPr>
              <a:t>The process as described in this course develops a Design Model, not a separate Analysis Model. To maintain a separate Analysis Model, some modifications to the process are necessary, the discussion of which is beyond the scope of this course.</a:t>
            </a:r>
            <a:endParaRPr lang="en-US" altLang="zh-CN">
              <a:latin typeface="ZapfHumnst BT" pitchFamily="34" charset="0"/>
            </a:endParaRPr>
          </a:p>
          <a:p>
            <a:pPr algn="l">
              <a:spcBef>
                <a:spcPct val="50000"/>
              </a:spcBef>
            </a:pPr>
            <a:r>
              <a:rPr lang="en-US" altLang="zh-CN">
                <a:latin typeface="ZapfHumnst BT" pitchFamily="34" charset="0"/>
              </a:rPr>
              <a:t>Emphasize the Use-Case Analysis activity and how it describes a process for finding classes and objects from use cases. Some people have called it: “closing the traceability gap.”  Use cases and scenarios help you get from requirements to objects.</a:t>
            </a:r>
            <a:endParaRPr lang="en-US" altLang="zh-CN">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53282"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53283" name="Rectangle 3"/>
          <p:cNvSpPr>
            <a:spLocks noGrp="1" noChangeArrowheads="1"/>
          </p:cNvSpPr>
          <p:nvPr>
            <p:ph type="body" idx="1"/>
          </p:nvPr>
        </p:nvSpPr>
        <p:spPr bwMode="auto">
          <a:xfrm>
            <a:off x="2483976" y="4094730"/>
            <a:ext cx="3971886" cy="3938273"/>
          </a:xfrm>
          <a:prstGeom prst="rect">
            <a:avLst/>
          </a:prstGeom>
          <a:noFill/>
          <a:ln>
            <a:miter lim="800000"/>
          </a:ln>
        </p:spPr>
        <p:txBody>
          <a:bodyPr lIns="86634" tIns="43317" rIns="86634" bIns="43317"/>
          <a:lstStyle/>
          <a:p>
            <a:r>
              <a:rPr lang="en-US" altLang="zh-CN" sz="1000" dirty="0">
                <a:latin typeface="ZapfHumnst BT" pitchFamily="34" charset="0"/>
              </a:rPr>
              <a:t>Based on extensive research, Rational has established a definition of architecture.</a:t>
            </a:r>
            <a:endParaRPr lang="en-US" altLang="zh-CN" sz="1000" dirty="0">
              <a:latin typeface="ZapfHumnst BT" pitchFamily="34" charset="0"/>
            </a:endParaRPr>
          </a:p>
          <a:p>
            <a:r>
              <a:rPr lang="en-US" altLang="zh-CN" sz="1000" dirty="0">
                <a:latin typeface="ZapfHumnst BT" pitchFamily="34" charset="0"/>
              </a:rPr>
              <a:t>“Significant” in this context implies strategic, of major impact.</a:t>
            </a:r>
            <a:endParaRPr lang="en-US" altLang="zh-CN" sz="1000" dirty="0">
              <a:latin typeface="ZapfHumnst BT" pitchFamily="34" charset="0"/>
            </a:endParaRPr>
          </a:p>
          <a:p>
            <a:r>
              <a:rPr lang="en-US" altLang="zh-CN" sz="1000" dirty="0">
                <a:latin typeface="ZapfHumnst BT" pitchFamily="34" charset="0"/>
              </a:rPr>
              <a:t>The architecture has a static and a dynamic perspective.</a:t>
            </a:r>
            <a:endParaRPr lang="en-US" altLang="zh-CN" sz="1000" dirty="0">
              <a:latin typeface="ZapfHumnst BT" pitchFamily="34" charset="0"/>
            </a:endParaRPr>
          </a:p>
          <a:p>
            <a:r>
              <a:rPr lang="en-US" altLang="zh-CN" sz="1000" dirty="0">
                <a:latin typeface="ZapfHumnst BT" pitchFamily="34" charset="0"/>
              </a:rPr>
              <a:t>The architecture for similar systems should be similar (a particular style is used).</a:t>
            </a:r>
            <a:endParaRPr lang="en-US" altLang="zh-CN" sz="1000" dirty="0">
              <a:latin typeface="ZapfHumnst BT" pitchFamily="34" charset="0"/>
            </a:endParaRPr>
          </a:p>
          <a:p>
            <a:r>
              <a:rPr lang="en-US" altLang="zh-CN" sz="1000" dirty="0">
                <a:latin typeface="ZapfHumnst BT" pitchFamily="34" charset="0"/>
              </a:rPr>
              <a:t>An equation we have used is: </a:t>
            </a:r>
            <a:endParaRPr lang="en-US" altLang="zh-CN" sz="1000" dirty="0">
              <a:latin typeface="ZapfHumnst BT" pitchFamily="34" charset="0"/>
            </a:endParaRPr>
          </a:p>
          <a:p>
            <a:pPr lvl="1"/>
            <a:r>
              <a:rPr lang="en-US" altLang="zh-CN" sz="1000" dirty="0">
                <a:latin typeface="ZapfHumnst BT" pitchFamily="34" charset="0"/>
              </a:rPr>
              <a:t>Architecture = Elements + Form + Rationale. </a:t>
            </a:r>
            <a:endParaRPr lang="en-US" altLang="zh-CN" sz="1000" dirty="0">
              <a:latin typeface="ZapfHumnst BT" pitchFamily="34" charset="0"/>
            </a:endParaRPr>
          </a:p>
          <a:p>
            <a:r>
              <a:rPr lang="en-US" altLang="zh-CN" sz="1000" dirty="0">
                <a:latin typeface="ZapfHumnst BT" pitchFamily="34" charset="0"/>
              </a:rPr>
              <a:t>Rationale is essential for justifying a good architecture. </a:t>
            </a:r>
            <a:endParaRPr lang="en-US" altLang="zh-CN" sz="1000" dirty="0">
              <a:latin typeface="ZapfHumnst BT" pitchFamily="34" charset="0"/>
            </a:endParaRPr>
          </a:p>
          <a:p>
            <a:r>
              <a:rPr lang="en-US" altLang="zh-CN" sz="1000" dirty="0">
                <a:latin typeface="ZapfHumnst BT" pitchFamily="34" charset="0"/>
              </a:rPr>
              <a:t>Patterns are the guidelines for assembling elements in some form. We will discuss patterns in the architecture modules.</a:t>
            </a:r>
            <a:endParaRPr lang="en-US" altLang="zh-CN" sz="1000" dirty="0">
              <a:latin typeface="ZapfHumnst BT" pitchFamily="34" charset="0"/>
            </a:endParaRPr>
          </a:p>
        </p:txBody>
      </p:sp>
      <p:sp>
        <p:nvSpPr>
          <p:cNvPr id="353285" name="Text Box 5"/>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pPr algn="l">
              <a:spcBef>
                <a:spcPct val="50000"/>
              </a:spcBef>
            </a:pPr>
            <a:r>
              <a:rPr lang="en-US" altLang="zh-CN">
                <a:latin typeface="ZapfHumnst BT" pitchFamily="34" charset="0"/>
              </a:rPr>
              <a:t>Emphasize that the rationale for the architectural decisions is very important. Remember that the RUP is use-case driven AND architecture-centric. Therefore, the architecture is going to drive design activities.</a:t>
            </a:r>
            <a:endParaRPr lang="en-US" altLang="zh-CN">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59426" name="Text Box 2"/>
          <p:cNvSpPr txBox="1">
            <a:spLocks noChangeArrowheads="1"/>
          </p:cNvSpPr>
          <p:nvPr/>
        </p:nvSpPr>
        <p:spPr bwMode="auto">
          <a:xfrm>
            <a:off x="569180" y="1197918"/>
            <a:ext cx="1832822" cy="17542000"/>
          </a:xfrm>
          <a:prstGeom prst="rect">
            <a:avLst/>
          </a:prstGeom>
          <a:noFill/>
          <a:ln w="12700">
            <a:noFill/>
            <a:miter lim="800000"/>
            <a:headEnd type="none" w="sm" len="sm"/>
            <a:tailEnd type="none" w="lg" len="lg"/>
          </a:ln>
          <a:effectLst/>
        </p:spPr>
        <p:txBody>
          <a:bodyPr lIns="90187" tIns="45094" rIns="90187" bIns="45094">
            <a:spAutoFit/>
          </a:bodyPr>
          <a:lstStyle/>
          <a:p>
            <a:pPr algn="l">
              <a:spcBef>
                <a:spcPct val="50000"/>
              </a:spcBef>
            </a:pPr>
            <a:r>
              <a:rPr lang="en-US" altLang="zh-CN">
                <a:latin typeface="ZapfHumnst BT" pitchFamily="34" charset="0"/>
              </a:rPr>
              <a:t>Discuss the 4+1 views.  These are covered in detail in the Rational Unified Process.</a:t>
            </a:r>
            <a:endParaRPr lang="en-US" altLang="zh-CN">
              <a:latin typeface="ZapfHumnst BT" pitchFamily="34" charset="0"/>
            </a:endParaRPr>
          </a:p>
          <a:p>
            <a:pPr algn="l">
              <a:spcBef>
                <a:spcPct val="50000"/>
              </a:spcBef>
            </a:pPr>
            <a:r>
              <a:rPr lang="en-US" altLang="zh-CN">
                <a:latin typeface="ZapfHumnst BT" pitchFamily="34" charset="0"/>
              </a:rPr>
              <a:t>The 4+1 model is introduced here because it is important for the students to see how the views fit together up front, in order to set context.  The individual views are addressed in the specific architecture modules:</a:t>
            </a:r>
            <a:endParaRPr lang="en-US" altLang="zh-CN">
              <a:latin typeface="ZapfHumnst BT" pitchFamily="34" charset="0"/>
            </a:endParaRPr>
          </a:p>
          <a:p>
            <a:pPr algn="l">
              <a:spcBef>
                <a:spcPct val="50000"/>
              </a:spcBef>
              <a:buFontTx/>
              <a:buChar char="•"/>
            </a:pPr>
            <a:r>
              <a:rPr lang="en-US" altLang="zh-CN">
                <a:latin typeface="ZapfHumnst BT" pitchFamily="34" charset="0"/>
              </a:rPr>
              <a:t>The Logical View will be discussed in the Architectural Analysis and Identify Design Elements module.</a:t>
            </a:r>
            <a:endParaRPr lang="en-US" altLang="zh-CN">
              <a:latin typeface="ZapfHumnst BT" pitchFamily="34" charset="0"/>
            </a:endParaRPr>
          </a:p>
          <a:p>
            <a:pPr algn="l">
              <a:buFontTx/>
              <a:buChar char="•"/>
            </a:pPr>
            <a:r>
              <a:rPr lang="en-US" altLang="ko-KR">
                <a:latin typeface="ZapfHumnst BT" pitchFamily="34" charset="0"/>
                <a:ea typeface="Gulim" panose="020B0600000101010101" charset="-127"/>
              </a:rPr>
              <a:t>The Process View will be discussed in the Describe Concurrency module.</a:t>
            </a:r>
            <a:endParaRPr lang="en-US" altLang="ko-KR">
              <a:latin typeface="ZapfHumnst BT" pitchFamily="34" charset="0"/>
              <a:ea typeface="Gulim" panose="020B0600000101010101" charset="-127"/>
            </a:endParaRPr>
          </a:p>
          <a:p>
            <a:pPr algn="l">
              <a:buFontTx/>
              <a:buChar char="•"/>
            </a:pPr>
            <a:r>
              <a:rPr lang="en-US" altLang="ko-KR">
                <a:latin typeface="ZapfHumnst BT" pitchFamily="34" charset="0"/>
                <a:ea typeface="Gulim" panose="020B0600000101010101" charset="-127"/>
              </a:rPr>
              <a:t>The Deployment View will be discussed in the Describe Distribution module.</a:t>
            </a:r>
            <a:endParaRPr lang="en-US" altLang="ko-KR">
              <a:latin typeface="ZapfHumnst BT" pitchFamily="34" charset="0"/>
              <a:ea typeface="Gulim" panose="020B0600000101010101" charset="-127"/>
            </a:endParaRPr>
          </a:p>
          <a:p>
            <a:pPr algn="l">
              <a:buFontTx/>
              <a:buChar char="•"/>
            </a:pPr>
            <a:r>
              <a:rPr lang="en-US" altLang="ko-KR">
                <a:latin typeface="ZapfHumnst BT" pitchFamily="34" charset="0"/>
                <a:ea typeface="Gulim" panose="020B0600000101010101" charset="-127"/>
              </a:rPr>
              <a:t>The Implementation View will be discussed briefly in the Identify Design Elements module; however, the Implementation View is developed during Implementation and is thus considered out of scope for this Analysis and Design course.</a:t>
            </a:r>
            <a:endParaRPr lang="en-US" altLang="zh-CN">
              <a:latin typeface="ZapfHumnst BT" pitchFamily="34" charset="0"/>
            </a:endParaRPr>
          </a:p>
        </p:txBody>
      </p:sp>
      <p:sp>
        <p:nvSpPr>
          <p:cNvPr id="359427"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59428"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altLang="ko-KR" sz="1000" dirty="0">
                <a:latin typeface="ZapfHumnst BT" pitchFamily="34" charset="0"/>
                <a:ea typeface="Gulim" panose="020B0600000101010101" charset="-127"/>
              </a:rPr>
              <a:t>The above diagram shows the model Rational uses to describe the software architecture.  </a:t>
            </a:r>
            <a:endParaRPr lang="en-US" altLang="ko-KR" sz="1000" dirty="0">
              <a:latin typeface="ZapfHumnst BT" pitchFamily="34" charset="0"/>
              <a:ea typeface="Gulim" panose="020B0600000101010101" charset="-127"/>
            </a:endParaRPr>
          </a:p>
          <a:p>
            <a:r>
              <a:rPr lang="en-US" altLang="zh-CN" sz="1000" dirty="0">
                <a:latin typeface="ZapfHumnst BT" pitchFamily="34" charset="0"/>
              </a:rPr>
              <a:t>Architecture is many things to many different interested parties.  On a particular project, there are usually multiple stakeholders, each with their own concerns and view of the system to be developed. The goal is to provide each of these stakeholders with a view of the system that addresses their concerns, and suppresses the other details.</a:t>
            </a:r>
            <a:endParaRPr lang="en-US" altLang="zh-CN" sz="1000" dirty="0">
              <a:latin typeface="ZapfHumnst BT" pitchFamily="34" charset="0"/>
            </a:endParaRPr>
          </a:p>
          <a:p>
            <a:r>
              <a:rPr lang="en-US" altLang="zh-CN" sz="1000" dirty="0">
                <a:latin typeface="ZapfHumnst BT" pitchFamily="34" charset="0"/>
              </a:rPr>
              <a:t>To address these different needs, Rational has defined the “4+1 view” architecture model. An architectural view is a simplified description (an abstraction) of a system from a particular perspective or vantage point, covering particular concerns, and omitting entities that are not relevant to this perspective. Views are “slices” of models.  </a:t>
            </a:r>
            <a:endParaRPr lang="en-US" altLang="zh-CN" sz="1000" dirty="0">
              <a:latin typeface="ZapfHumnst BT" pitchFamily="34" charset="0"/>
            </a:endParaRPr>
          </a:p>
          <a:p>
            <a:r>
              <a:rPr lang="en-US" altLang="zh-CN" sz="1000" dirty="0">
                <a:latin typeface="ZapfHumnst BT" pitchFamily="34" charset="0"/>
              </a:rPr>
              <a:t>Not all systems require all views (for example, single processor: drop Deployment View; single process: drop Process View; small program: drop Implementation View, and so forth).  A project may document all of these views or additional views.  The number of views is dependent on the system you are building.</a:t>
            </a:r>
            <a:endParaRPr lang="en-US" altLang="zh-CN" sz="1000" dirty="0">
              <a:latin typeface="ZapfHumnst BT" pitchFamily="34" charset="0"/>
            </a:endParaRPr>
          </a:p>
          <a:p>
            <a:r>
              <a:rPr lang="en-US" altLang="zh-CN" sz="1000" dirty="0">
                <a:latin typeface="ZapfHumnst BT" pitchFamily="34" charset="0"/>
              </a:rPr>
              <a:t>Each of these views, and the UML notation used to represent them, will be discussed in subsequent modules.</a:t>
            </a:r>
            <a:endParaRPr lang="en-US" altLang="zh-CN" sz="1000" dirty="0">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4 - Analysis and Design Overview</a:t>
            </a:r>
            <a:endParaRPr lang="en-US" altLang="zh-CN">
              <a:latin typeface="ZapfHumnst BT" pitchFamily="34" charset="0"/>
            </a:endParaRPr>
          </a:p>
        </p:txBody>
      </p:sp>
      <p:sp>
        <p:nvSpPr>
          <p:cNvPr id="377858" name="Rectangle 2"/>
          <p:cNvSpPr>
            <a:spLocks noGrp="1" noRot="1" noChangeAspect="1" noChangeArrowheads="1" noTextEdit="1"/>
          </p:cNvSpPr>
          <p:nvPr>
            <p:ph type="sldImg"/>
          </p:nvPr>
        </p:nvSpPr>
        <p:spPr bwMode="auto">
          <a:xfrm>
            <a:off x="2460625" y="835025"/>
            <a:ext cx="4037013" cy="3028950"/>
          </a:xfrm>
          <a:prstGeom prst="rect">
            <a:avLst/>
          </a:prstGeom>
          <a:solidFill>
            <a:srgbClr val="FFFFFF"/>
          </a:solidFill>
          <a:ln>
            <a:solidFill>
              <a:srgbClr val="000000"/>
            </a:solidFill>
            <a:miter lim="800000"/>
          </a:ln>
        </p:spPr>
      </p:sp>
      <p:sp>
        <p:nvSpPr>
          <p:cNvPr id="377859" name="Rectangle 3"/>
          <p:cNvSpPr>
            <a:spLocks noGrp="1" noChangeArrowheads="1"/>
          </p:cNvSpPr>
          <p:nvPr>
            <p:ph type="body" idx="1"/>
          </p:nvPr>
        </p:nvSpPr>
        <p:spPr bwMode="auto">
          <a:xfrm>
            <a:off x="2483976" y="4096310"/>
            <a:ext cx="3971886" cy="4020452"/>
          </a:xfrm>
          <a:prstGeom prst="rect">
            <a:avLst/>
          </a:prstGeom>
          <a:noFill/>
          <a:ln>
            <a:miter lim="800000"/>
          </a:ln>
        </p:spPr>
        <p:txBody>
          <a:bodyPr/>
          <a:lstStyle/>
          <a:p>
            <a:r>
              <a:rPr lang="en-US" altLang="zh-CN" sz="1000" dirty="0">
                <a:latin typeface="ZapfHumnst BT" pitchFamily="34" charset="0"/>
                <a:cs typeface="Arial Unicode MS" panose="020B0604020202020204" pitchFamily="34" charset="-128"/>
              </a:rPr>
              <a:t>Use cases are one recommended method for organizing your requirements. Instead of a bulleted list of requirements, you organize them in a way that tells how someone may use the system. By doing so, you make a requirement more complete and consistent. You can also better understand the importance of a requirement from a user’s perspective. </a:t>
            </a:r>
            <a:endParaRPr lang="en-US" altLang="zh-CN" sz="1000" dirty="0">
              <a:latin typeface="ZapfHumnst BT" pitchFamily="34" charset="0"/>
              <a:cs typeface="Arial Unicode MS" panose="020B0604020202020204" pitchFamily="34" charset="-128"/>
            </a:endParaRPr>
          </a:p>
          <a:p>
            <a:r>
              <a:rPr lang="en-US" altLang="zh-CN" sz="1000" dirty="0">
                <a:latin typeface="ZapfHumnst BT" pitchFamily="34" charset="0"/>
                <a:cs typeface="Arial Unicode MS" panose="020B0604020202020204" pitchFamily="34" charset="-128"/>
              </a:rPr>
              <a:t>It is often difficult to tell how a system does what it is supposed to do from a traditional object-oriented system model. This stems from the lack of a common thread through the system when it performs certain tasks. Use cases are that thread, because they define the behavior performed by a system. </a:t>
            </a:r>
            <a:endParaRPr lang="en-US" altLang="zh-CN" sz="1000" dirty="0">
              <a:latin typeface="ZapfHumnst BT" pitchFamily="34" charset="0"/>
              <a:cs typeface="Arial Unicode MS" panose="020B0604020202020204" pitchFamily="34" charset="-128"/>
            </a:endParaRPr>
          </a:p>
          <a:p>
            <a:r>
              <a:rPr lang="en-US" altLang="zh-CN" sz="1000" dirty="0">
                <a:latin typeface="ZapfHumnst BT" pitchFamily="34" charset="0"/>
                <a:cs typeface="Arial Unicode MS" panose="020B0604020202020204" pitchFamily="34" charset="-128"/>
              </a:rPr>
              <a:t>Use cases are not part of "traditional" object orientation, but their importance has become more and more apparent, further emphasizing the fact that use cases are part of the UML.</a:t>
            </a:r>
            <a:endParaRPr lang="en-US" altLang="zh-CN" sz="1000" dirty="0">
              <a:latin typeface="ZapfHumnst BT" pitchFamily="34" charset="0"/>
              <a:cs typeface="Arial Unicode MS" panose="020B0604020202020204" pitchFamily="34" charset="-128"/>
            </a:endParaRPr>
          </a:p>
          <a:p>
            <a:r>
              <a:rPr lang="en-US" altLang="zh-CN" sz="1000" dirty="0">
                <a:latin typeface="ZapfHumnst BT" pitchFamily="34" charset="0"/>
                <a:cs typeface="Arial Unicode MS" panose="020B0604020202020204" pitchFamily="34" charset="-128"/>
              </a:rPr>
              <a:t> </a:t>
            </a:r>
            <a:endParaRPr lang="en-US" altLang="zh-CN" sz="1000" dirty="0">
              <a:latin typeface="ZapfHumnst BT" pitchFamily="34" charset="0"/>
              <a:cs typeface="Arial Unicode MS" panose="020B0604020202020204" pitchFamily="34" charset="-128"/>
            </a:endParaRPr>
          </a:p>
          <a:p>
            <a:endParaRPr lang="zh-CN" altLang="en-US" sz="1000" dirty="0">
              <a:latin typeface="ZapfHumnst BT" pitchFamily="34" charset="0"/>
              <a:cs typeface="Arial Unicode MS" panose="020B0604020202020204" pitchFamily="34" charset="-128"/>
            </a:endParaRPr>
          </a:p>
        </p:txBody>
      </p:sp>
      <p:sp>
        <p:nvSpPr>
          <p:cNvPr id="377860" name="Text Box 4"/>
          <p:cNvSpPr txBox="1">
            <a:spLocks noChangeArrowheads="1"/>
          </p:cNvSpPr>
          <p:nvPr/>
        </p:nvSpPr>
        <p:spPr bwMode="auto">
          <a:xfrm>
            <a:off x="569180" y="1201078"/>
            <a:ext cx="1732287" cy="6827183"/>
          </a:xfrm>
          <a:prstGeom prst="rect">
            <a:avLst/>
          </a:prstGeom>
          <a:noFill/>
          <a:ln w="9525">
            <a:noFill/>
            <a:miter lim="800000"/>
          </a:ln>
          <a:effectLst/>
        </p:spPr>
        <p:txBody>
          <a:bodyPr lIns="106471" tIns="53236" rIns="106471" bIns="53236"/>
          <a:lstStyle/>
          <a:p>
            <a:pPr algn="l"/>
            <a:r>
              <a:rPr lang="en-US" altLang="zh-CN">
                <a:latin typeface="ZapfHumnst BT" pitchFamily="34" charset="0"/>
                <a:cs typeface="Arial Unicode MS" panose="020B0604020202020204" pitchFamily="34" charset="-128"/>
              </a:rPr>
              <a:t>This slide first appeared in the Essentials of Visual Modeling with UML course.</a:t>
            </a:r>
            <a:endParaRPr lang="en-US" altLang="zh-CN">
              <a:latin typeface="ZapfHumnst BT" pitchFamily="34" charset="0"/>
              <a:cs typeface="Arial Unicode MS" panose="020B0604020202020204" pitchFamily="34" charset="-128"/>
            </a:endParaRPr>
          </a:p>
          <a:p>
            <a:pPr algn="l"/>
            <a:r>
              <a:rPr lang="en-US" altLang="zh-CN">
                <a:latin typeface="ZapfHumnst BT" pitchFamily="34" charset="0"/>
                <a:cs typeface="Arial Unicode MS" panose="020B0604020202020204" pitchFamily="34" charset="-128"/>
              </a:rPr>
              <a:t>The use-case realizations (definition on the next slide) that the students will be developing are an example of how the Analysis and Design is use-case driven.</a:t>
            </a:r>
            <a:endParaRPr lang="en-US" altLang="zh-CN">
              <a:latin typeface="ZapfHumnst BT" pitchFamily="34" charset="0"/>
              <a:cs typeface="Arial Unicode MS" panose="020B060402020202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CE2E0A07-2B26-4473-8E59-7E5EA7D07096}"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lstStyle>
          <a:p>
            <a:fld id="{CE2E0A07-2B26-4473-8E59-7E5EA7D07096}" type="slidenum">
              <a:rPr lang="en-US" altLang="zh-CN" smtClean="0"/>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CE2E0A07-2B26-4473-8E59-7E5EA7D07096}"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492251"/>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r>
              <a:rPr lang="en-US" altLang="zh-CN" sz="5600" b="1" dirty="0" smtClean="0">
                <a:latin typeface="Arial" panose="020B0604020202020204" pitchFamily="34" charset="0"/>
                <a:ea typeface="Gungsuh" panose="02030600000101010101" pitchFamily="18" charset="-127"/>
              </a:rPr>
              <a:t>         </a:t>
            </a: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1115616" y="3501008"/>
            <a:ext cx="7572428" cy="936625"/>
          </a:xfrm>
        </p:spPr>
        <p:txBody>
          <a:bodyPr/>
          <a:lstStyle/>
          <a:p>
            <a:pPr>
              <a:lnSpc>
                <a:spcPct val="80000"/>
              </a:lnSpc>
            </a:pPr>
            <a:r>
              <a:rPr lang="en-US" altLang="zh-CN" sz="3400" smtClean="0"/>
              <a:t>Lecture 6 </a:t>
            </a:r>
            <a:r>
              <a:rPr lang="en-US" altLang="zh-CN" sz="3400" dirty="0" smtClean="0"/>
              <a:t>Analysis and Design Overview</a:t>
            </a:r>
            <a:r>
              <a:rPr lang="en-US" altLang="zh-CN" sz="2100" dirty="0" smtClean="0"/>
              <a:t> </a:t>
            </a:r>
            <a:endParaRPr lang="en-US" altLang="zh-CN"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323528" y="188640"/>
            <a:ext cx="8229600" cy="1143000"/>
          </a:xfrm>
        </p:spPr>
        <p:txBody>
          <a:bodyPr/>
          <a:lstStyle/>
          <a:p>
            <a:r>
              <a:rPr lang="en-US" altLang="zh-CN" dirty="0">
                <a:ea typeface="宋体" panose="02010600030101010101" pitchFamily="2" charset="-122"/>
              </a:rPr>
              <a:t>Analysis </a:t>
            </a:r>
            <a:r>
              <a:rPr lang="en-US" altLang="zh-CN" dirty="0">
                <a:ea typeface="宋体" panose="02010600030101010101" pitchFamily="2" charset="-122"/>
                <a:sym typeface="Wingdings" panose="05000000000000000000" pitchFamily="2" charset="2"/>
              </a:rPr>
              <a:t> Design  Solution</a:t>
            </a:r>
            <a:endParaRPr lang="en-US" altLang="zh-CN" dirty="0">
              <a:ea typeface="宋体" panose="02010600030101010101" pitchFamily="2" charset="-122"/>
            </a:endParaRPr>
          </a:p>
        </p:txBody>
      </p:sp>
      <p:sp>
        <p:nvSpPr>
          <p:cNvPr id="342019" name="Rectangle 3"/>
          <p:cNvSpPr>
            <a:spLocks noGrp="1" noChangeArrowheads="1"/>
          </p:cNvSpPr>
          <p:nvPr>
            <p:ph type="body" idx="1"/>
          </p:nvPr>
        </p:nvSpPr>
        <p:spPr>
          <a:xfrm>
            <a:off x="237528" y="1628800"/>
            <a:ext cx="8915400" cy="3595688"/>
          </a:xfrm>
        </p:spPr>
        <p:txBody>
          <a:bodyPr>
            <a:normAutofit/>
          </a:bodyPr>
          <a:lstStyle/>
          <a:p>
            <a:r>
              <a:rPr lang="en-US" altLang="zh-CN" sz="2800" dirty="0">
                <a:ea typeface="宋体" panose="02010600030101010101" pitchFamily="2" charset="-122"/>
              </a:rPr>
              <a:t>In modeling, we will start with an object model that represents the real world (</a:t>
            </a:r>
            <a:r>
              <a:rPr lang="en-US" altLang="zh-CN" sz="2800" u="sng" dirty="0">
                <a:ea typeface="宋体" panose="02010600030101010101" pitchFamily="2" charset="-122"/>
              </a:rPr>
              <a:t>analysis</a:t>
            </a:r>
            <a:r>
              <a:rPr lang="en-US" altLang="zh-CN" sz="2800" dirty="0">
                <a:ea typeface="宋体" panose="02010600030101010101" pitchFamily="2" charset="-122"/>
              </a:rPr>
              <a:t>) then,</a:t>
            </a:r>
            <a:endParaRPr lang="en-US" altLang="zh-CN" sz="2800" dirty="0">
              <a:ea typeface="宋体" panose="02010600030101010101" pitchFamily="2" charset="-122"/>
            </a:endParaRPr>
          </a:p>
          <a:p>
            <a:pPr>
              <a:buFont typeface="Wingdings" panose="05000000000000000000" pitchFamily="2" charset="2"/>
              <a:buNone/>
            </a:pPr>
            <a:endParaRPr lang="en-US" altLang="zh-CN" sz="2800" dirty="0">
              <a:ea typeface="宋体" panose="02010600030101010101" pitchFamily="2" charset="-122"/>
            </a:endParaRPr>
          </a:p>
          <a:p>
            <a:r>
              <a:rPr lang="en-US" altLang="zh-CN" sz="2800" dirty="0">
                <a:ea typeface="宋体" panose="02010600030101010101" pitchFamily="2" charset="-122"/>
              </a:rPr>
              <a:t>Find more abstract (</a:t>
            </a:r>
            <a:r>
              <a:rPr lang="en-US" altLang="zh-CN" sz="2800" u="sng" dirty="0">
                <a:ea typeface="宋体" panose="02010600030101010101" pitchFamily="2" charset="-122"/>
              </a:rPr>
              <a:t>but more fundamental</a:t>
            </a:r>
            <a:r>
              <a:rPr lang="en-US" altLang="zh-CN" sz="2800" dirty="0">
                <a:ea typeface="宋体" panose="02010600030101010101" pitchFamily="2" charset="-122"/>
              </a:rPr>
              <a:t>) </a:t>
            </a:r>
            <a:r>
              <a:rPr lang="en-US" altLang="zh-CN" sz="2800" b="1" u="sng" dirty="0">
                <a:ea typeface="宋体" panose="02010600030101010101" pitchFamily="2" charset="-122"/>
              </a:rPr>
              <a:t>solutions</a:t>
            </a:r>
            <a:r>
              <a:rPr lang="en-US" altLang="zh-CN" sz="2800" dirty="0">
                <a:ea typeface="宋体" panose="02010600030101010101" pitchFamily="2" charset="-122"/>
              </a:rPr>
              <a:t> to a more general problem (</a:t>
            </a:r>
            <a:r>
              <a:rPr lang="en-US" altLang="zh-CN" sz="2800" u="sng" dirty="0">
                <a:ea typeface="宋体" panose="02010600030101010101" pitchFamily="2" charset="-122"/>
              </a:rPr>
              <a:t>design</a:t>
            </a:r>
            <a:r>
              <a:rPr lang="en-US" altLang="zh-CN" sz="2800" dirty="0">
                <a:ea typeface="宋体" panose="02010600030101010101" pitchFamily="2" charset="-122"/>
              </a:rPr>
              <a:t>)</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p:nvPr/>
        </p:nvGrpSpPr>
        <p:grpSpPr bwMode="auto">
          <a:xfrm>
            <a:off x="4495800" y="3164268"/>
            <a:ext cx="2362200" cy="1752600"/>
            <a:chOff x="2496" y="1680"/>
            <a:chExt cx="2112" cy="1104"/>
          </a:xfrm>
        </p:grpSpPr>
        <p:sp>
          <p:nvSpPr>
            <p:cNvPr id="389123" name="Line 1027"/>
            <p:cNvSpPr>
              <a:spLocks noChangeShapeType="1"/>
            </p:cNvSpPr>
            <p:nvPr/>
          </p:nvSpPr>
          <p:spPr bwMode="auto">
            <a:xfrm>
              <a:off x="2496" y="1680"/>
              <a:ext cx="2112" cy="0"/>
            </a:xfrm>
            <a:prstGeom prst="line">
              <a:avLst/>
            </a:prstGeom>
            <a:noFill/>
            <a:ln w="19050">
              <a:solidFill>
                <a:srgbClr val="33CCCC"/>
              </a:solidFill>
              <a:prstDash val="dash"/>
              <a:round/>
            </a:ln>
            <a:effectLst/>
          </p:spPr>
          <p:txBody>
            <a:bodyPr wrap="none" lIns="107950" tIns="53975" rIns="107950" bIns="53975" anchor="ctr"/>
            <a:lstStyle/>
            <a:p>
              <a:endParaRPr lang="en-US"/>
            </a:p>
          </p:txBody>
        </p:sp>
        <p:sp>
          <p:nvSpPr>
            <p:cNvPr id="389124" name="Line 1028"/>
            <p:cNvSpPr>
              <a:spLocks noChangeShapeType="1"/>
            </p:cNvSpPr>
            <p:nvPr/>
          </p:nvSpPr>
          <p:spPr bwMode="auto">
            <a:xfrm>
              <a:off x="2496" y="2784"/>
              <a:ext cx="2112" cy="0"/>
            </a:xfrm>
            <a:prstGeom prst="line">
              <a:avLst/>
            </a:prstGeom>
            <a:noFill/>
            <a:ln w="19050">
              <a:solidFill>
                <a:srgbClr val="33CCCC"/>
              </a:solidFill>
              <a:prstDash val="dash"/>
              <a:round/>
            </a:ln>
            <a:effectLst/>
          </p:spPr>
          <p:txBody>
            <a:bodyPr wrap="none" lIns="107950" tIns="53975" rIns="107950" bIns="53975" anchor="ctr"/>
            <a:lstStyle/>
            <a:p>
              <a:endParaRPr lang="en-US"/>
            </a:p>
          </p:txBody>
        </p:sp>
      </p:grpSp>
      <p:sp>
        <p:nvSpPr>
          <p:cNvPr id="389125" name="Line 1029"/>
          <p:cNvSpPr>
            <a:spLocks noChangeShapeType="1"/>
          </p:cNvSpPr>
          <p:nvPr/>
        </p:nvSpPr>
        <p:spPr bwMode="auto">
          <a:xfrm>
            <a:off x="5880100" y="4840668"/>
            <a:ext cx="576263" cy="576263"/>
          </a:xfrm>
          <a:prstGeom prst="line">
            <a:avLst/>
          </a:prstGeom>
          <a:noFill/>
          <a:ln w="57150">
            <a:solidFill>
              <a:schemeClr val="hlink"/>
            </a:solidFill>
            <a:round/>
            <a:headEnd type="none" w="sm" len="sm"/>
            <a:tailEnd type="triangle" w="lg" len="lg"/>
          </a:ln>
          <a:effectLst/>
        </p:spPr>
        <p:txBody>
          <a:bodyPr wrap="none" anchor="ctr"/>
          <a:lstStyle/>
          <a:p>
            <a:endParaRPr lang="en-US"/>
          </a:p>
        </p:txBody>
      </p:sp>
      <p:sp>
        <p:nvSpPr>
          <p:cNvPr id="389126" name="Rectangle 1030"/>
          <p:cNvSpPr>
            <a:spLocks noChangeArrowheads="1"/>
          </p:cNvSpPr>
          <p:nvPr/>
        </p:nvSpPr>
        <p:spPr bwMode="auto">
          <a:xfrm>
            <a:off x="146050" y="276225"/>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endParaRPr lang="zh-CN" altLang="en-US" sz="3600">
              <a:solidFill>
                <a:srgbClr val="FFFF99"/>
              </a:solidFill>
              <a:latin typeface="Arial Narrow" panose="020B0606020202030204" pitchFamily="34" charset="0"/>
              <a:ea typeface="宋体" panose="02010600030101010101" pitchFamily="2" charset="-122"/>
            </a:endParaRPr>
          </a:p>
        </p:txBody>
      </p:sp>
      <p:grpSp>
        <p:nvGrpSpPr>
          <p:cNvPr id="3" name="Group 1031"/>
          <p:cNvGrpSpPr/>
          <p:nvPr/>
        </p:nvGrpSpPr>
        <p:grpSpPr bwMode="auto">
          <a:xfrm>
            <a:off x="6489700" y="5069268"/>
            <a:ext cx="1587500" cy="1223963"/>
            <a:chOff x="4088" y="2976"/>
            <a:chExt cx="1000" cy="771"/>
          </a:xfrm>
        </p:grpSpPr>
        <p:grpSp>
          <p:nvGrpSpPr>
            <p:cNvPr id="4" name="Group 1032"/>
            <p:cNvGrpSpPr/>
            <p:nvPr/>
          </p:nvGrpSpPr>
          <p:grpSpPr bwMode="auto">
            <a:xfrm>
              <a:off x="4234" y="2976"/>
              <a:ext cx="708" cy="528"/>
              <a:chOff x="4224" y="2976"/>
              <a:chExt cx="708" cy="528"/>
            </a:xfrm>
          </p:grpSpPr>
          <p:grpSp>
            <p:nvGrpSpPr>
              <p:cNvPr id="5" name="Group 1033"/>
              <p:cNvGrpSpPr/>
              <p:nvPr/>
            </p:nvGrpSpPr>
            <p:grpSpPr bwMode="auto">
              <a:xfrm>
                <a:off x="4224" y="3072"/>
                <a:ext cx="269" cy="184"/>
                <a:chOff x="144" y="1440"/>
                <a:chExt cx="881" cy="602"/>
              </a:xfrm>
            </p:grpSpPr>
            <p:grpSp>
              <p:nvGrpSpPr>
                <p:cNvPr id="6" name="Group 1034"/>
                <p:cNvGrpSpPr/>
                <p:nvPr/>
              </p:nvGrpSpPr>
              <p:grpSpPr bwMode="auto">
                <a:xfrm>
                  <a:off x="144" y="1440"/>
                  <a:ext cx="881" cy="510"/>
                  <a:chOff x="144" y="1440"/>
                  <a:chExt cx="881" cy="510"/>
                </a:xfrm>
              </p:grpSpPr>
              <p:sp>
                <p:nvSpPr>
                  <p:cNvPr id="389131" name="Rectangle 103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9132" name="Line 103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9133" name="Line 103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89134" name="Text Box 1038"/>
                <p:cNvSpPr txBox="1">
                  <a:spLocks noChangeArrowheads="1"/>
                </p:cNvSpPr>
                <p:nvPr/>
              </p:nvSpPr>
              <p:spPr bwMode="auto">
                <a:xfrm>
                  <a:off x="587" y="1477"/>
                  <a:ext cx="0" cy="565"/>
                </a:xfrm>
                <a:prstGeom prst="rect">
                  <a:avLst/>
                </a:prstGeom>
                <a:noFill/>
                <a:ln w="28575">
                  <a:noFill/>
                  <a:miter lim="800000"/>
                  <a:headEnd type="none" w="sm" len="sm"/>
                  <a:tailEnd type="none" w="lg" len="lg"/>
                </a:ln>
                <a:effectLst/>
              </p:spPr>
              <p:txBody>
                <a:bodyPr wrap="none" lIns="0" tIns="0" rIns="0" bIns="0">
                  <a:spAutoFit/>
                </a:bodyPr>
                <a:lstStyle/>
                <a:p>
                  <a:endParaRPr lang="zh-CN" altLang="en-US" sz="1800">
                    <a:ea typeface="宋体" panose="02010600030101010101" pitchFamily="2" charset="-122"/>
                  </a:endParaRPr>
                </a:p>
              </p:txBody>
            </p:sp>
          </p:grpSp>
          <p:grpSp>
            <p:nvGrpSpPr>
              <p:cNvPr id="7" name="Group 1039"/>
              <p:cNvGrpSpPr/>
              <p:nvPr/>
            </p:nvGrpSpPr>
            <p:grpSpPr bwMode="auto">
              <a:xfrm>
                <a:off x="4279" y="3319"/>
                <a:ext cx="269" cy="185"/>
                <a:chOff x="144" y="1440"/>
                <a:chExt cx="881" cy="604"/>
              </a:xfrm>
            </p:grpSpPr>
            <p:grpSp>
              <p:nvGrpSpPr>
                <p:cNvPr id="8" name="Group 1040"/>
                <p:cNvGrpSpPr/>
                <p:nvPr/>
              </p:nvGrpSpPr>
              <p:grpSpPr bwMode="auto">
                <a:xfrm>
                  <a:off x="144" y="1440"/>
                  <a:ext cx="881" cy="510"/>
                  <a:chOff x="144" y="1440"/>
                  <a:chExt cx="881" cy="510"/>
                </a:xfrm>
              </p:grpSpPr>
              <p:sp>
                <p:nvSpPr>
                  <p:cNvPr id="389137" name="Rectangle 104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9138" name="Line 104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9139" name="Line 104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89140" name="Text Box 1044"/>
                <p:cNvSpPr txBox="1">
                  <a:spLocks noChangeArrowheads="1"/>
                </p:cNvSpPr>
                <p:nvPr/>
              </p:nvSpPr>
              <p:spPr bwMode="auto">
                <a:xfrm>
                  <a:off x="587" y="1477"/>
                  <a:ext cx="0" cy="567"/>
                </a:xfrm>
                <a:prstGeom prst="rect">
                  <a:avLst/>
                </a:prstGeom>
                <a:noFill/>
                <a:ln w="28575">
                  <a:noFill/>
                  <a:miter lim="800000"/>
                  <a:headEnd type="none" w="sm" len="sm"/>
                  <a:tailEnd type="none" w="lg" len="lg"/>
                </a:ln>
                <a:effectLst/>
              </p:spPr>
              <p:txBody>
                <a:bodyPr wrap="none" lIns="0" tIns="0" rIns="0" bIns="0">
                  <a:spAutoFit/>
                </a:bodyPr>
                <a:lstStyle/>
                <a:p>
                  <a:endParaRPr lang="zh-CN" altLang="en-US" sz="1800">
                    <a:ea typeface="宋体" panose="02010600030101010101" pitchFamily="2" charset="-122"/>
                  </a:endParaRPr>
                </a:p>
              </p:txBody>
            </p:sp>
          </p:grpSp>
          <p:grpSp>
            <p:nvGrpSpPr>
              <p:cNvPr id="9" name="Group 1045"/>
              <p:cNvGrpSpPr/>
              <p:nvPr/>
            </p:nvGrpSpPr>
            <p:grpSpPr bwMode="auto">
              <a:xfrm>
                <a:off x="4625" y="2976"/>
                <a:ext cx="269" cy="184"/>
                <a:chOff x="144" y="1440"/>
                <a:chExt cx="881" cy="602"/>
              </a:xfrm>
            </p:grpSpPr>
            <p:grpSp>
              <p:nvGrpSpPr>
                <p:cNvPr id="10" name="Group 1046"/>
                <p:cNvGrpSpPr/>
                <p:nvPr/>
              </p:nvGrpSpPr>
              <p:grpSpPr bwMode="auto">
                <a:xfrm>
                  <a:off x="144" y="1440"/>
                  <a:ext cx="881" cy="510"/>
                  <a:chOff x="144" y="1440"/>
                  <a:chExt cx="881" cy="510"/>
                </a:xfrm>
              </p:grpSpPr>
              <p:sp>
                <p:nvSpPr>
                  <p:cNvPr id="389143" name="Rectangle 104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9144" name="Line 104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9145" name="Line 104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89146" name="Text Box 1050"/>
                <p:cNvSpPr txBox="1">
                  <a:spLocks noChangeArrowheads="1"/>
                </p:cNvSpPr>
                <p:nvPr/>
              </p:nvSpPr>
              <p:spPr bwMode="auto">
                <a:xfrm>
                  <a:off x="587" y="1477"/>
                  <a:ext cx="0" cy="565"/>
                </a:xfrm>
                <a:prstGeom prst="rect">
                  <a:avLst/>
                </a:prstGeom>
                <a:noFill/>
                <a:ln w="28575">
                  <a:noFill/>
                  <a:miter lim="800000"/>
                  <a:headEnd type="none" w="sm" len="sm"/>
                  <a:tailEnd type="none" w="lg" len="lg"/>
                </a:ln>
                <a:effectLst/>
              </p:spPr>
              <p:txBody>
                <a:bodyPr wrap="none" lIns="0" tIns="0" rIns="0" bIns="0">
                  <a:spAutoFit/>
                </a:bodyPr>
                <a:lstStyle/>
                <a:p>
                  <a:endParaRPr lang="zh-CN" altLang="en-US" sz="1800">
                    <a:ea typeface="宋体" panose="02010600030101010101" pitchFamily="2" charset="-122"/>
                  </a:endParaRPr>
                </a:p>
              </p:txBody>
            </p:sp>
          </p:grpSp>
          <p:grpSp>
            <p:nvGrpSpPr>
              <p:cNvPr id="11" name="Group 1051"/>
              <p:cNvGrpSpPr/>
              <p:nvPr/>
            </p:nvGrpSpPr>
            <p:grpSpPr bwMode="auto">
              <a:xfrm>
                <a:off x="4663" y="3264"/>
                <a:ext cx="269" cy="184"/>
                <a:chOff x="144" y="1440"/>
                <a:chExt cx="881" cy="602"/>
              </a:xfrm>
            </p:grpSpPr>
            <p:grpSp>
              <p:nvGrpSpPr>
                <p:cNvPr id="12" name="Group 1052"/>
                <p:cNvGrpSpPr/>
                <p:nvPr/>
              </p:nvGrpSpPr>
              <p:grpSpPr bwMode="auto">
                <a:xfrm>
                  <a:off x="144" y="1440"/>
                  <a:ext cx="881" cy="510"/>
                  <a:chOff x="144" y="1440"/>
                  <a:chExt cx="881" cy="510"/>
                </a:xfrm>
              </p:grpSpPr>
              <p:sp>
                <p:nvSpPr>
                  <p:cNvPr id="389149" name="Rectangle 105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9150" name="Line 105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9151" name="Line 105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89152" name="Text Box 1056"/>
                <p:cNvSpPr txBox="1">
                  <a:spLocks noChangeArrowheads="1"/>
                </p:cNvSpPr>
                <p:nvPr/>
              </p:nvSpPr>
              <p:spPr bwMode="auto">
                <a:xfrm>
                  <a:off x="587" y="1477"/>
                  <a:ext cx="0" cy="565"/>
                </a:xfrm>
                <a:prstGeom prst="rect">
                  <a:avLst/>
                </a:prstGeom>
                <a:noFill/>
                <a:ln w="28575">
                  <a:noFill/>
                  <a:miter lim="800000"/>
                  <a:headEnd type="none" w="sm" len="sm"/>
                  <a:tailEnd type="none" w="lg" len="lg"/>
                </a:ln>
                <a:effectLst/>
              </p:spPr>
              <p:txBody>
                <a:bodyPr wrap="none" lIns="0" tIns="0" rIns="0" bIns="0">
                  <a:spAutoFit/>
                </a:bodyPr>
                <a:lstStyle/>
                <a:p>
                  <a:endParaRPr lang="zh-CN" altLang="en-US" sz="1800">
                    <a:ea typeface="宋体" panose="02010600030101010101" pitchFamily="2" charset="-122"/>
                  </a:endParaRPr>
                </a:p>
              </p:txBody>
            </p:sp>
          </p:grpSp>
        </p:grpSp>
        <p:sp>
          <p:nvSpPr>
            <p:cNvPr id="389153" name="Text Box 1057"/>
            <p:cNvSpPr txBox="1">
              <a:spLocks noChangeArrowheads="1"/>
            </p:cNvSpPr>
            <p:nvPr/>
          </p:nvSpPr>
          <p:spPr bwMode="auto">
            <a:xfrm>
              <a:off x="4088" y="3574"/>
              <a:ext cx="1000" cy="173"/>
            </a:xfrm>
            <a:prstGeom prst="rect">
              <a:avLst/>
            </a:prstGeom>
            <a:noFill/>
            <a:ln w="12700">
              <a:noFill/>
              <a:miter lim="800000"/>
              <a:headEnd type="none" w="sm" len="sm"/>
              <a:tailEnd type="none" w="lg" len="lg"/>
            </a:ln>
            <a:effectLst/>
          </p:spPr>
          <p:txBody>
            <a:bodyPr wrap="none" lIns="0" tIns="0" rIns="0" bIns="0">
              <a:spAutoFit/>
            </a:bodyPr>
            <a:lstStyle/>
            <a:p>
              <a:pPr algn="l"/>
              <a:r>
                <a:rPr lang="en-US" altLang="zh-CN" sz="1800">
                  <a:ea typeface="宋体" panose="02010600030101010101" pitchFamily="2" charset="-122"/>
                </a:rPr>
                <a:t>Design Classes</a:t>
              </a:r>
              <a:endParaRPr lang="en-US" altLang="zh-CN" sz="1800">
                <a:ea typeface="宋体" panose="02010600030101010101" pitchFamily="2" charset="-122"/>
              </a:endParaRPr>
            </a:p>
          </p:txBody>
        </p:sp>
      </p:grpSp>
      <p:sp>
        <p:nvSpPr>
          <p:cNvPr id="389168" name="Text Box 1072"/>
          <p:cNvSpPr txBox="1">
            <a:spLocks noChangeArrowheads="1"/>
          </p:cNvSpPr>
          <p:nvPr/>
        </p:nvSpPr>
        <p:spPr bwMode="auto">
          <a:xfrm>
            <a:off x="6642100" y="2737231"/>
            <a:ext cx="1244600" cy="274637"/>
          </a:xfrm>
          <a:prstGeom prst="rect">
            <a:avLst/>
          </a:prstGeom>
          <a:noFill/>
          <a:ln w="12700">
            <a:noFill/>
            <a:miter lim="800000"/>
            <a:headEnd type="none" w="sm" len="sm"/>
            <a:tailEnd type="none" w="lg" len="lg"/>
          </a:ln>
          <a:effectLst/>
        </p:spPr>
        <p:txBody>
          <a:bodyPr wrap="none" lIns="0" tIns="0" rIns="0" bIns="0">
            <a:spAutoFit/>
          </a:bodyPr>
          <a:lstStyle/>
          <a:p>
            <a:pPr algn="l"/>
            <a:r>
              <a:rPr lang="en-US" altLang="zh-CN" sz="1800">
                <a:ea typeface="宋体" panose="02010600030101010101" pitchFamily="2" charset="-122"/>
              </a:rPr>
              <a:t>Subsystems</a:t>
            </a:r>
            <a:endParaRPr lang="en-US" altLang="zh-CN" sz="1800">
              <a:ea typeface="宋体" panose="02010600030101010101" pitchFamily="2" charset="-122"/>
            </a:endParaRPr>
          </a:p>
        </p:txBody>
      </p:sp>
      <p:grpSp>
        <p:nvGrpSpPr>
          <p:cNvPr id="13" name="Group 1073"/>
          <p:cNvGrpSpPr/>
          <p:nvPr/>
        </p:nvGrpSpPr>
        <p:grpSpPr bwMode="auto">
          <a:xfrm>
            <a:off x="2819400" y="3270631"/>
            <a:ext cx="1117600" cy="1447800"/>
            <a:chOff x="192" y="1728"/>
            <a:chExt cx="704" cy="912"/>
          </a:xfrm>
        </p:grpSpPr>
        <p:grpSp>
          <p:nvGrpSpPr>
            <p:cNvPr id="14" name="Group 1074"/>
            <p:cNvGrpSpPr/>
            <p:nvPr/>
          </p:nvGrpSpPr>
          <p:grpSpPr bwMode="auto">
            <a:xfrm>
              <a:off x="192" y="1728"/>
              <a:ext cx="513" cy="685"/>
              <a:chOff x="446" y="2208"/>
              <a:chExt cx="754" cy="1008"/>
            </a:xfrm>
          </p:grpSpPr>
          <p:sp>
            <p:nvSpPr>
              <p:cNvPr id="389171" name="Oval 1075"/>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89172" name="Rectangle 1076"/>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89173" name="Line 1077"/>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74" name="Line 1078"/>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75" name="Line 1079"/>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76" name="Line 1080"/>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77" name="Line 1081"/>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78" name="Line 1082"/>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79" name="Line 1083"/>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0" name="Line 1084"/>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1" name="Line 1085"/>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2" name="Line 1086"/>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3" name="Line 1087"/>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4" name="Line 1088"/>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5" name="Line 1089"/>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6" name="Line 1090"/>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7" name="Line 1091"/>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8" name="Line 1092"/>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89" name="Line 1093"/>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89190" name="Text Box 1094"/>
            <p:cNvSpPr txBox="1">
              <a:spLocks noChangeArrowheads="1"/>
            </p:cNvSpPr>
            <p:nvPr/>
          </p:nvSpPr>
          <p:spPr bwMode="auto">
            <a:xfrm>
              <a:off x="192" y="2467"/>
              <a:ext cx="704" cy="173"/>
            </a:xfrm>
            <a:prstGeom prst="rect">
              <a:avLst/>
            </a:prstGeom>
            <a:noFill/>
            <a:ln w="12700">
              <a:noFill/>
              <a:miter lim="800000"/>
              <a:headEnd type="none" w="sm" len="sm"/>
              <a:tailEnd type="none" w="lg" len="lg"/>
            </a:ln>
            <a:effectLst/>
          </p:spPr>
          <p:txBody>
            <a:bodyPr wrap="none" lIns="0" tIns="0" rIns="0" bIns="0">
              <a:spAutoFit/>
            </a:bodyPr>
            <a:lstStyle/>
            <a:p>
              <a:pPr algn="l"/>
              <a:r>
                <a:rPr lang="en-US" altLang="zh-CN" sz="1800">
                  <a:ea typeface="宋体" panose="02010600030101010101" pitchFamily="2" charset="-122"/>
                </a:rPr>
                <a:t>Use Cases</a:t>
              </a:r>
              <a:endParaRPr lang="en-US" altLang="zh-CN" sz="1800">
                <a:ea typeface="宋体" panose="02010600030101010101" pitchFamily="2" charset="-122"/>
              </a:endParaRPr>
            </a:p>
          </p:txBody>
        </p:sp>
      </p:grpSp>
      <p:sp>
        <p:nvSpPr>
          <p:cNvPr id="389191" name="Rectangle 1095"/>
          <p:cNvSpPr>
            <a:spLocks noGrp="1" noChangeArrowheads="1"/>
          </p:cNvSpPr>
          <p:nvPr>
            <p:ph type="title"/>
          </p:nvPr>
        </p:nvSpPr>
        <p:spPr/>
        <p:txBody>
          <a:bodyPr/>
          <a:lstStyle/>
          <a:p>
            <a:r>
              <a:rPr lang="en-US" altLang="zh-CN" sz="3200" dirty="0">
                <a:ea typeface="宋体" panose="02010600030101010101" pitchFamily="2" charset="-122"/>
              </a:rPr>
              <a:t>Analysis and Design Are Not Top-Down or Bottom-Up</a:t>
            </a:r>
            <a:endParaRPr lang="en-US" altLang="zh-CN" sz="3200" dirty="0">
              <a:ea typeface="宋体" panose="02010600030101010101" pitchFamily="2" charset="-122"/>
            </a:endParaRPr>
          </a:p>
        </p:txBody>
      </p:sp>
      <p:grpSp>
        <p:nvGrpSpPr>
          <p:cNvPr id="15" name="Group 1096"/>
          <p:cNvGrpSpPr/>
          <p:nvPr/>
        </p:nvGrpSpPr>
        <p:grpSpPr bwMode="auto">
          <a:xfrm>
            <a:off x="4813300" y="3392868"/>
            <a:ext cx="1727200" cy="1325563"/>
            <a:chOff x="2544" y="1824"/>
            <a:chExt cx="1088" cy="835"/>
          </a:xfrm>
        </p:grpSpPr>
        <p:grpSp>
          <p:nvGrpSpPr>
            <p:cNvPr id="16" name="Group 1097"/>
            <p:cNvGrpSpPr/>
            <p:nvPr/>
          </p:nvGrpSpPr>
          <p:grpSpPr bwMode="auto">
            <a:xfrm>
              <a:off x="2568" y="1824"/>
              <a:ext cx="996" cy="613"/>
              <a:chOff x="1309" y="1072"/>
              <a:chExt cx="1245" cy="766"/>
            </a:xfrm>
          </p:grpSpPr>
          <p:grpSp>
            <p:nvGrpSpPr>
              <p:cNvPr id="17" name="Group 1098"/>
              <p:cNvGrpSpPr/>
              <p:nvPr/>
            </p:nvGrpSpPr>
            <p:grpSpPr bwMode="auto">
              <a:xfrm>
                <a:off x="1309" y="1231"/>
                <a:ext cx="302" cy="175"/>
                <a:chOff x="144" y="1440"/>
                <a:chExt cx="881" cy="510"/>
              </a:xfrm>
            </p:grpSpPr>
            <p:sp>
              <p:nvSpPr>
                <p:cNvPr id="389195" name="Rectangle 109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9196" name="Line 110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9197" name="Line 110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8" name="Group 1102"/>
              <p:cNvGrpSpPr/>
              <p:nvPr/>
            </p:nvGrpSpPr>
            <p:grpSpPr bwMode="auto">
              <a:xfrm>
                <a:off x="1950" y="1072"/>
                <a:ext cx="302" cy="175"/>
                <a:chOff x="144" y="1440"/>
                <a:chExt cx="881" cy="510"/>
              </a:xfrm>
            </p:grpSpPr>
            <p:sp>
              <p:nvSpPr>
                <p:cNvPr id="389199" name="Rectangle 110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9200" name="Line 110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9201" name="Line 110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9" name="Group 1106"/>
              <p:cNvGrpSpPr/>
              <p:nvPr/>
            </p:nvGrpSpPr>
            <p:grpSpPr bwMode="auto">
              <a:xfrm>
                <a:off x="1648" y="1663"/>
                <a:ext cx="302" cy="175"/>
                <a:chOff x="144" y="1440"/>
                <a:chExt cx="881" cy="510"/>
              </a:xfrm>
            </p:grpSpPr>
            <p:sp>
              <p:nvSpPr>
                <p:cNvPr id="389203" name="Rectangle 110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9204" name="Line 110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9205" name="Line 110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20" name="Group 1110"/>
              <p:cNvGrpSpPr/>
              <p:nvPr/>
            </p:nvGrpSpPr>
            <p:grpSpPr bwMode="auto">
              <a:xfrm>
                <a:off x="2252" y="1581"/>
                <a:ext cx="302" cy="175"/>
                <a:chOff x="144" y="1440"/>
                <a:chExt cx="881" cy="510"/>
              </a:xfrm>
            </p:grpSpPr>
            <p:sp>
              <p:nvSpPr>
                <p:cNvPr id="389207" name="Rectangle 111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89208" name="Line 111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89209" name="Line 111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89210" name="Line 1114"/>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211" name="Line 1115"/>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212" name="Line 1116"/>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213" name="Line 1117"/>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89214" name="Text Box 1118"/>
            <p:cNvSpPr txBox="1">
              <a:spLocks noChangeArrowheads="1"/>
            </p:cNvSpPr>
            <p:nvPr/>
          </p:nvSpPr>
          <p:spPr bwMode="auto">
            <a:xfrm>
              <a:off x="2544" y="2486"/>
              <a:ext cx="1088" cy="173"/>
            </a:xfrm>
            <a:prstGeom prst="rect">
              <a:avLst/>
            </a:prstGeom>
            <a:noFill/>
            <a:ln w="12700">
              <a:noFill/>
              <a:miter lim="800000"/>
              <a:headEnd type="none" w="sm" len="sm"/>
              <a:tailEnd type="none" w="lg" len="lg"/>
            </a:ln>
            <a:effectLst/>
          </p:spPr>
          <p:txBody>
            <a:bodyPr wrap="none" lIns="0" tIns="0" rIns="0" bIns="0">
              <a:spAutoFit/>
            </a:bodyPr>
            <a:lstStyle/>
            <a:p>
              <a:pPr algn="l"/>
              <a:r>
                <a:rPr lang="en-US" altLang="zh-CN" sz="1800">
                  <a:ea typeface="宋体" panose="02010600030101010101" pitchFamily="2" charset="-122"/>
                </a:rPr>
                <a:t>Analysis Classes</a:t>
              </a:r>
              <a:endParaRPr lang="en-US" altLang="zh-CN" sz="1800">
                <a:ea typeface="宋体" panose="02010600030101010101" pitchFamily="2" charset="-122"/>
              </a:endParaRPr>
            </a:p>
          </p:txBody>
        </p:sp>
      </p:grpSp>
      <p:sp>
        <p:nvSpPr>
          <p:cNvPr id="389215" name="AutoShape 1119"/>
          <p:cNvSpPr>
            <a:spLocks noChangeArrowheads="1"/>
          </p:cNvSpPr>
          <p:nvPr/>
        </p:nvSpPr>
        <p:spPr bwMode="auto">
          <a:xfrm>
            <a:off x="717550" y="4221543"/>
            <a:ext cx="1628775" cy="1905000"/>
          </a:xfrm>
          <a:prstGeom prst="upArrow">
            <a:avLst>
              <a:gd name="adj1" fmla="val 52778"/>
              <a:gd name="adj2" fmla="val 63028"/>
            </a:avLst>
          </a:prstGeom>
          <a:noFill/>
          <a:ln w="28575">
            <a:solidFill>
              <a:srgbClr val="C0C0C0"/>
            </a:solidFill>
            <a:miter lim="800000"/>
            <a:headEnd type="none" w="sm" len="sm"/>
            <a:tailEnd type="none" w="lg" len="med"/>
          </a:ln>
          <a:effectLst/>
        </p:spPr>
        <p:txBody>
          <a:bodyPr wrap="none" anchor="ctr"/>
          <a:lstStyle/>
          <a:p>
            <a:endParaRPr lang="zh-CN" altLang="en-US" sz="1800">
              <a:solidFill>
                <a:srgbClr val="00CCFF"/>
              </a:solidFill>
              <a:ea typeface="宋体" panose="02010600030101010101" pitchFamily="2" charset="-122"/>
            </a:endParaRPr>
          </a:p>
        </p:txBody>
      </p:sp>
      <p:sp>
        <p:nvSpPr>
          <p:cNvPr id="389216" name="Text Box 1120"/>
          <p:cNvSpPr txBox="1">
            <a:spLocks noChangeArrowheads="1"/>
          </p:cNvSpPr>
          <p:nvPr/>
        </p:nvSpPr>
        <p:spPr bwMode="auto">
          <a:xfrm>
            <a:off x="1055673" y="4831143"/>
            <a:ext cx="1444625" cy="717550"/>
          </a:xfrm>
          <a:prstGeom prst="rect">
            <a:avLst/>
          </a:prstGeom>
          <a:noFill/>
          <a:ln w="38100">
            <a:noFill/>
            <a:miter lim="800000"/>
          </a:ln>
          <a:effectLst/>
        </p:spPr>
        <p:txBody>
          <a:bodyPr lIns="107950" tIns="53975" rIns="107950" bIns="53975">
            <a:spAutoFit/>
          </a:bodyPr>
          <a:lstStyle/>
          <a:p>
            <a:pPr>
              <a:spcBef>
                <a:spcPct val="50000"/>
              </a:spcBef>
            </a:pPr>
            <a:r>
              <a:rPr lang="en-US" altLang="zh-CN" sz="2000" b="1" dirty="0">
                <a:solidFill>
                  <a:srgbClr val="C0C0C0"/>
                </a:solidFill>
                <a:ea typeface="宋体" panose="02010600030101010101" pitchFamily="2" charset="-122"/>
              </a:rPr>
              <a:t>Bottom</a:t>
            </a:r>
            <a:endParaRPr lang="en-US" altLang="zh-CN" sz="2000" b="1" dirty="0">
              <a:solidFill>
                <a:srgbClr val="C0C0C0"/>
              </a:solidFill>
              <a:ea typeface="宋体" panose="02010600030101010101" pitchFamily="2" charset="-122"/>
            </a:endParaRPr>
          </a:p>
          <a:p>
            <a:pPr>
              <a:lnSpc>
                <a:spcPct val="50000"/>
              </a:lnSpc>
              <a:spcBef>
                <a:spcPct val="50000"/>
              </a:spcBef>
            </a:pPr>
            <a:r>
              <a:rPr lang="en-US" altLang="zh-CN" sz="2000" b="1" dirty="0">
                <a:solidFill>
                  <a:srgbClr val="C0C0C0"/>
                </a:solidFill>
                <a:ea typeface="宋体" panose="02010600030101010101" pitchFamily="2" charset="-122"/>
              </a:rPr>
              <a:t>Up</a:t>
            </a:r>
            <a:endParaRPr lang="en-US" altLang="zh-CN" sz="2000" b="1" dirty="0">
              <a:solidFill>
                <a:srgbClr val="C0C0C0"/>
              </a:solidFill>
              <a:ea typeface="宋体" panose="02010600030101010101" pitchFamily="2" charset="-122"/>
            </a:endParaRPr>
          </a:p>
        </p:txBody>
      </p:sp>
      <p:grpSp>
        <p:nvGrpSpPr>
          <p:cNvPr id="21" name="Group 1121"/>
          <p:cNvGrpSpPr/>
          <p:nvPr/>
        </p:nvGrpSpPr>
        <p:grpSpPr bwMode="auto">
          <a:xfrm>
            <a:off x="923925" y="4681918"/>
            <a:ext cx="1216025" cy="1216025"/>
            <a:chOff x="2640" y="3552"/>
            <a:chExt cx="720" cy="720"/>
          </a:xfrm>
        </p:grpSpPr>
        <p:sp>
          <p:nvSpPr>
            <p:cNvPr id="389218" name="Oval 1122"/>
            <p:cNvSpPr>
              <a:spLocks noChangeArrowheads="1"/>
            </p:cNvSpPr>
            <p:nvPr/>
          </p:nvSpPr>
          <p:spPr bwMode="auto">
            <a:xfrm>
              <a:off x="2640" y="3552"/>
              <a:ext cx="720" cy="720"/>
            </a:xfrm>
            <a:prstGeom prst="ellipse">
              <a:avLst/>
            </a:prstGeom>
            <a:noFill/>
            <a:ln w="76200">
              <a:solidFill>
                <a:schemeClr val="hlink"/>
              </a:solidFill>
              <a:round/>
            </a:ln>
            <a:effectLst/>
          </p:spPr>
          <p:txBody>
            <a:bodyPr wrap="none" lIns="107950" tIns="53975" rIns="107950" bIns="53975" anchor="ctr"/>
            <a:lstStyle/>
            <a:p>
              <a:endParaRPr lang="en-US"/>
            </a:p>
          </p:txBody>
        </p:sp>
        <p:sp>
          <p:nvSpPr>
            <p:cNvPr id="389219" name="Line 1123"/>
            <p:cNvSpPr>
              <a:spLocks noChangeShapeType="1"/>
            </p:cNvSpPr>
            <p:nvPr/>
          </p:nvSpPr>
          <p:spPr bwMode="auto">
            <a:xfrm rot="18900000" flipH="1">
              <a:off x="2647" y="3913"/>
              <a:ext cx="705" cy="0"/>
            </a:xfrm>
            <a:prstGeom prst="line">
              <a:avLst/>
            </a:prstGeom>
            <a:noFill/>
            <a:ln w="76200">
              <a:solidFill>
                <a:schemeClr val="hlink"/>
              </a:solidFill>
              <a:round/>
            </a:ln>
            <a:effectLst/>
          </p:spPr>
          <p:txBody>
            <a:bodyPr wrap="none" lIns="107950" tIns="53975" rIns="107950" bIns="53975" anchor="ctr"/>
            <a:lstStyle/>
            <a:p>
              <a:endParaRPr lang="en-US"/>
            </a:p>
          </p:txBody>
        </p:sp>
      </p:grpSp>
      <p:sp>
        <p:nvSpPr>
          <p:cNvPr id="389220" name="AutoShape 1124"/>
          <p:cNvSpPr>
            <a:spLocks noChangeArrowheads="1"/>
          </p:cNvSpPr>
          <p:nvPr/>
        </p:nvSpPr>
        <p:spPr bwMode="auto">
          <a:xfrm>
            <a:off x="571472" y="1741868"/>
            <a:ext cx="1706562" cy="1909763"/>
          </a:xfrm>
          <a:prstGeom prst="downArrow">
            <a:avLst>
              <a:gd name="adj1" fmla="val 49917"/>
              <a:gd name="adj2" fmla="val 61849"/>
            </a:avLst>
          </a:prstGeom>
          <a:noFill/>
          <a:ln w="28575">
            <a:solidFill>
              <a:srgbClr val="C0C0C0"/>
            </a:solidFill>
            <a:miter lim="800000"/>
            <a:headEnd type="none" w="sm" len="sm"/>
            <a:tailEnd type="none" w="lg" len="med"/>
          </a:ln>
          <a:effectLst/>
        </p:spPr>
        <p:txBody>
          <a:bodyPr wrap="none" anchor="ctr"/>
          <a:lstStyle/>
          <a:p>
            <a:endParaRPr lang="zh-CN" altLang="en-US" sz="1800">
              <a:solidFill>
                <a:srgbClr val="00CCFF"/>
              </a:solidFill>
              <a:ea typeface="宋体" panose="02010600030101010101" pitchFamily="2" charset="-122"/>
            </a:endParaRPr>
          </a:p>
        </p:txBody>
      </p:sp>
      <p:sp>
        <p:nvSpPr>
          <p:cNvPr id="389221" name="Text Box 1125"/>
          <p:cNvSpPr txBox="1">
            <a:spLocks noChangeArrowheads="1"/>
          </p:cNvSpPr>
          <p:nvPr/>
        </p:nvSpPr>
        <p:spPr bwMode="auto">
          <a:xfrm>
            <a:off x="1071538" y="2079980"/>
            <a:ext cx="1444625" cy="717550"/>
          </a:xfrm>
          <a:prstGeom prst="rect">
            <a:avLst/>
          </a:prstGeom>
          <a:noFill/>
          <a:ln w="38100">
            <a:noFill/>
            <a:miter lim="800000"/>
          </a:ln>
          <a:effectLst/>
        </p:spPr>
        <p:txBody>
          <a:bodyPr lIns="107950" tIns="53975" rIns="107950" bIns="53975">
            <a:spAutoFit/>
          </a:bodyPr>
          <a:lstStyle/>
          <a:p>
            <a:pPr>
              <a:spcBef>
                <a:spcPct val="50000"/>
              </a:spcBef>
            </a:pPr>
            <a:r>
              <a:rPr lang="en-US" altLang="zh-CN" sz="2000" b="1" dirty="0">
                <a:solidFill>
                  <a:srgbClr val="C0C0C0"/>
                </a:solidFill>
                <a:ea typeface="宋体" panose="02010600030101010101" pitchFamily="2" charset="-122"/>
              </a:rPr>
              <a:t>Top</a:t>
            </a:r>
            <a:endParaRPr lang="en-US" altLang="zh-CN" sz="2000" b="1" dirty="0">
              <a:solidFill>
                <a:srgbClr val="C0C0C0"/>
              </a:solidFill>
              <a:ea typeface="宋体" panose="02010600030101010101" pitchFamily="2" charset="-122"/>
            </a:endParaRPr>
          </a:p>
          <a:p>
            <a:pPr>
              <a:lnSpc>
                <a:spcPct val="50000"/>
              </a:lnSpc>
              <a:spcBef>
                <a:spcPct val="50000"/>
              </a:spcBef>
            </a:pPr>
            <a:r>
              <a:rPr lang="en-US" altLang="zh-CN" sz="2000" b="1" dirty="0">
                <a:solidFill>
                  <a:srgbClr val="C0C0C0"/>
                </a:solidFill>
                <a:ea typeface="宋体" panose="02010600030101010101" pitchFamily="2" charset="-122"/>
              </a:rPr>
              <a:t>Down</a:t>
            </a:r>
            <a:endParaRPr lang="en-US" altLang="zh-CN" sz="2000" b="1" dirty="0">
              <a:solidFill>
                <a:srgbClr val="C0C0C0"/>
              </a:solidFill>
              <a:ea typeface="宋体" panose="02010600030101010101" pitchFamily="2" charset="-122"/>
            </a:endParaRPr>
          </a:p>
        </p:txBody>
      </p:sp>
      <p:grpSp>
        <p:nvGrpSpPr>
          <p:cNvPr id="22" name="Group 1126"/>
          <p:cNvGrpSpPr/>
          <p:nvPr/>
        </p:nvGrpSpPr>
        <p:grpSpPr bwMode="auto">
          <a:xfrm>
            <a:off x="857224" y="1987918"/>
            <a:ext cx="1216025" cy="1216025"/>
            <a:chOff x="2640" y="3552"/>
            <a:chExt cx="720" cy="720"/>
          </a:xfrm>
        </p:grpSpPr>
        <p:sp>
          <p:nvSpPr>
            <p:cNvPr id="389223" name="Oval 1127"/>
            <p:cNvSpPr>
              <a:spLocks noChangeArrowheads="1"/>
            </p:cNvSpPr>
            <p:nvPr/>
          </p:nvSpPr>
          <p:spPr bwMode="auto">
            <a:xfrm>
              <a:off x="2640" y="3552"/>
              <a:ext cx="720" cy="720"/>
            </a:xfrm>
            <a:prstGeom prst="ellipse">
              <a:avLst/>
            </a:prstGeom>
            <a:noFill/>
            <a:ln w="76200">
              <a:solidFill>
                <a:schemeClr val="hlink"/>
              </a:solidFill>
              <a:round/>
            </a:ln>
            <a:effectLst/>
          </p:spPr>
          <p:txBody>
            <a:bodyPr wrap="none" lIns="107950" tIns="53975" rIns="107950" bIns="53975" anchor="ctr"/>
            <a:lstStyle/>
            <a:p>
              <a:endParaRPr lang="en-US"/>
            </a:p>
          </p:txBody>
        </p:sp>
        <p:sp>
          <p:nvSpPr>
            <p:cNvPr id="389224" name="Line 1128"/>
            <p:cNvSpPr>
              <a:spLocks noChangeShapeType="1"/>
            </p:cNvSpPr>
            <p:nvPr/>
          </p:nvSpPr>
          <p:spPr bwMode="auto">
            <a:xfrm rot="18900000" flipH="1">
              <a:off x="2647" y="3913"/>
              <a:ext cx="705" cy="0"/>
            </a:xfrm>
            <a:prstGeom prst="line">
              <a:avLst/>
            </a:prstGeom>
            <a:noFill/>
            <a:ln w="76200">
              <a:solidFill>
                <a:schemeClr val="hlink"/>
              </a:solidFill>
              <a:round/>
            </a:ln>
            <a:effectLst/>
          </p:spPr>
          <p:txBody>
            <a:bodyPr wrap="none" lIns="107950" tIns="53975" rIns="107950" bIns="53975" anchor="ctr"/>
            <a:lstStyle/>
            <a:p>
              <a:endParaRPr lang="en-US"/>
            </a:p>
          </p:txBody>
        </p:sp>
      </p:grpSp>
      <p:sp>
        <p:nvSpPr>
          <p:cNvPr id="389225" name="Text Box 1129"/>
          <p:cNvSpPr txBox="1">
            <a:spLocks noChangeArrowheads="1"/>
          </p:cNvSpPr>
          <p:nvPr/>
        </p:nvSpPr>
        <p:spPr bwMode="auto">
          <a:xfrm>
            <a:off x="2743200" y="4688268"/>
            <a:ext cx="1295400" cy="533400"/>
          </a:xfrm>
          <a:prstGeom prst="rect">
            <a:avLst/>
          </a:prstGeom>
          <a:noFill/>
          <a:ln w="38100">
            <a:noFill/>
            <a:miter lim="800000"/>
          </a:ln>
          <a:effectLst/>
        </p:spPr>
        <p:txBody>
          <a:bodyPr lIns="107950" tIns="53975" rIns="107950" bIns="53975">
            <a:spAutoFit/>
          </a:bodyPr>
          <a:lstStyle/>
          <a:p>
            <a:pPr>
              <a:spcBef>
                <a:spcPct val="50000"/>
              </a:spcBef>
            </a:pPr>
            <a:r>
              <a:rPr lang="en-US" altLang="zh-CN" sz="1400">
                <a:ea typeface="宋体" panose="02010600030101010101" pitchFamily="2" charset="-122"/>
              </a:rPr>
              <a:t>(Define a </a:t>
            </a:r>
            <a:endParaRPr lang="en-US" altLang="zh-CN" sz="1400">
              <a:ea typeface="宋体" panose="02010600030101010101" pitchFamily="2" charset="-122"/>
            </a:endParaRPr>
          </a:p>
          <a:p>
            <a:pPr>
              <a:lnSpc>
                <a:spcPct val="50000"/>
              </a:lnSpc>
              <a:spcBef>
                <a:spcPct val="50000"/>
              </a:spcBef>
            </a:pPr>
            <a:r>
              <a:rPr lang="en-US" altLang="zh-CN" sz="1400">
                <a:ea typeface="宋体" panose="02010600030101010101" pitchFamily="2" charset="-122"/>
              </a:rPr>
              <a:t>middle level)</a:t>
            </a:r>
            <a:endParaRPr lang="en-US" altLang="zh-CN" sz="1400">
              <a:ea typeface="宋体" panose="02010600030101010101" pitchFamily="2" charset="-122"/>
            </a:endParaRPr>
          </a:p>
        </p:txBody>
      </p:sp>
      <p:sp>
        <p:nvSpPr>
          <p:cNvPr id="389226" name="Text Box 1130"/>
          <p:cNvSpPr txBox="1">
            <a:spLocks noChangeArrowheads="1"/>
          </p:cNvSpPr>
          <p:nvPr/>
        </p:nvSpPr>
        <p:spPr bwMode="auto">
          <a:xfrm>
            <a:off x="4000496" y="1297332"/>
            <a:ext cx="2928958" cy="412750"/>
          </a:xfrm>
          <a:prstGeom prst="rect">
            <a:avLst/>
          </a:prstGeom>
          <a:noFill/>
          <a:ln w="38100">
            <a:noFill/>
            <a:miter lim="800000"/>
          </a:ln>
          <a:effectLst/>
        </p:spPr>
        <p:txBody>
          <a:bodyPr wrap="square" lIns="107950" tIns="53975" rIns="107950" bIns="53975">
            <a:spAutoFit/>
          </a:bodyPr>
          <a:lstStyle/>
          <a:p>
            <a:pPr>
              <a:spcBef>
                <a:spcPct val="50000"/>
              </a:spcBef>
            </a:pPr>
            <a:r>
              <a:rPr lang="en-US" altLang="zh-CN" sz="2000" dirty="0">
                <a:solidFill>
                  <a:srgbClr val="33CCCC"/>
                </a:solidFill>
                <a:ea typeface="宋体" panose="02010600030101010101" pitchFamily="2" charset="-122"/>
              </a:rPr>
              <a:t>Analysis and Design</a:t>
            </a:r>
            <a:endParaRPr lang="en-US" altLang="zh-CN" sz="2000" dirty="0">
              <a:solidFill>
                <a:srgbClr val="33CCCC"/>
              </a:solidFill>
              <a:ea typeface="宋体" panose="02010600030101010101" pitchFamily="2" charset="-122"/>
            </a:endParaRPr>
          </a:p>
        </p:txBody>
      </p:sp>
      <p:sp>
        <p:nvSpPr>
          <p:cNvPr id="389227" name="Line 1131"/>
          <p:cNvSpPr>
            <a:spLocks noChangeShapeType="1"/>
          </p:cNvSpPr>
          <p:nvPr/>
        </p:nvSpPr>
        <p:spPr bwMode="auto">
          <a:xfrm flipV="1">
            <a:off x="5880100" y="2664206"/>
            <a:ext cx="576263" cy="576262"/>
          </a:xfrm>
          <a:prstGeom prst="line">
            <a:avLst/>
          </a:prstGeom>
          <a:noFill/>
          <a:ln w="57150">
            <a:solidFill>
              <a:schemeClr val="hlink"/>
            </a:solidFill>
            <a:round/>
            <a:headEnd type="none" w="sm" len="sm"/>
            <a:tailEnd type="triangle" w="lg" len="lg"/>
          </a:ln>
          <a:effectLst/>
        </p:spPr>
        <p:txBody>
          <a:bodyPr wrap="none" anchor="ctr"/>
          <a:lstStyle/>
          <a:p>
            <a:endParaRPr lang="en-US"/>
          </a:p>
        </p:txBody>
      </p:sp>
      <p:sp>
        <p:nvSpPr>
          <p:cNvPr id="389228" name="AutoShape 1132"/>
          <p:cNvSpPr>
            <a:spLocks noChangeArrowheads="1"/>
          </p:cNvSpPr>
          <p:nvPr/>
        </p:nvSpPr>
        <p:spPr bwMode="auto">
          <a:xfrm>
            <a:off x="2601913" y="1475168"/>
            <a:ext cx="5932487" cy="5029200"/>
          </a:xfrm>
          <a:prstGeom prst="bracketPair">
            <a:avLst>
              <a:gd name="adj" fmla="val 16403"/>
            </a:avLst>
          </a:prstGeom>
          <a:noFill/>
          <a:ln w="28575">
            <a:solidFill>
              <a:srgbClr val="33CCCC"/>
            </a:solidFill>
            <a:prstDash val="dash"/>
            <a:round/>
          </a:ln>
          <a:effectLst/>
        </p:spPr>
        <p:txBody>
          <a:bodyPr wrap="none" lIns="107950" tIns="53975" rIns="107950" bIns="53975" anchor="ctr"/>
          <a:lstStyle/>
          <a:p>
            <a:endParaRPr lang="en-US"/>
          </a:p>
        </p:txBody>
      </p:sp>
      <p:sp>
        <p:nvSpPr>
          <p:cNvPr id="389229" name="Line 1133"/>
          <p:cNvSpPr>
            <a:spLocks noChangeShapeType="1"/>
          </p:cNvSpPr>
          <p:nvPr/>
        </p:nvSpPr>
        <p:spPr bwMode="auto">
          <a:xfrm>
            <a:off x="3506788" y="6512306"/>
            <a:ext cx="4162425" cy="0"/>
          </a:xfrm>
          <a:prstGeom prst="line">
            <a:avLst/>
          </a:prstGeom>
          <a:noFill/>
          <a:ln w="28575">
            <a:solidFill>
              <a:srgbClr val="33CCCC"/>
            </a:solidFill>
            <a:prstDash val="dash"/>
            <a:round/>
          </a:ln>
          <a:effectLst/>
        </p:spPr>
        <p:txBody>
          <a:bodyPr wrap="none" lIns="107950" tIns="53975" rIns="107950" bIns="53975" anchor="ctr"/>
          <a:lstStyle/>
          <a:p>
            <a:endParaRPr lang="en-US"/>
          </a:p>
        </p:txBody>
      </p:sp>
      <p:sp>
        <p:nvSpPr>
          <p:cNvPr id="389230" name="Line 1134"/>
          <p:cNvSpPr>
            <a:spLocks noChangeShapeType="1"/>
          </p:cNvSpPr>
          <p:nvPr/>
        </p:nvSpPr>
        <p:spPr bwMode="auto">
          <a:xfrm>
            <a:off x="3524250" y="1471960"/>
            <a:ext cx="487363" cy="0"/>
          </a:xfrm>
          <a:prstGeom prst="line">
            <a:avLst/>
          </a:prstGeom>
          <a:noFill/>
          <a:ln w="28575">
            <a:solidFill>
              <a:srgbClr val="33CCCC"/>
            </a:solidFill>
            <a:prstDash val="dash"/>
            <a:round/>
          </a:ln>
          <a:effectLst/>
        </p:spPr>
        <p:txBody>
          <a:bodyPr wrap="none" lIns="107950" tIns="53975" rIns="107950" bIns="53975" anchor="ctr"/>
          <a:lstStyle/>
          <a:p>
            <a:endParaRPr lang="en-US"/>
          </a:p>
        </p:txBody>
      </p:sp>
      <p:sp>
        <p:nvSpPr>
          <p:cNvPr id="389231" name="Line 1135"/>
          <p:cNvSpPr>
            <a:spLocks noChangeShapeType="1"/>
          </p:cNvSpPr>
          <p:nvPr/>
        </p:nvSpPr>
        <p:spPr bwMode="auto">
          <a:xfrm>
            <a:off x="6908800" y="1440208"/>
            <a:ext cx="720725" cy="0"/>
          </a:xfrm>
          <a:prstGeom prst="line">
            <a:avLst/>
          </a:prstGeom>
          <a:noFill/>
          <a:ln w="28575">
            <a:solidFill>
              <a:srgbClr val="33CCCC"/>
            </a:solidFill>
            <a:prstDash val="dash"/>
            <a:round/>
          </a:ln>
          <a:effectLst/>
        </p:spPr>
        <p:txBody>
          <a:bodyPr wrap="none" lIns="107950" tIns="53975" rIns="107950" bIns="53975" anchor="ctr"/>
          <a:lstStyle/>
          <a:p>
            <a:endParaRPr lang="en-US"/>
          </a:p>
        </p:txBody>
      </p:sp>
      <p:sp>
        <p:nvSpPr>
          <p:cNvPr id="389232" name="Rectangle 1136"/>
          <p:cNvSpPr>
            <a:spLocks noChangeArrowheads="1"/>
          </p:cNvSpPr>
          <p:nvPr/>
        </p:nvSpPr>
        <p:spPr bwMode="auto">
          <a:xfrm>
            <a:off x="4022725" y="1268760"/>
            <a:ext cx="2895600" cy="457200"/>
          </a:xfrm>
          <a:prstGeom prst="rect">
            <a:avLst/>
          </a:prstGeom>
          <a:noFill/>
          <a:ln w="12700">
            <a:solidFill>
              <a:srgbClr val="33CCCC"/>
            </a:solidFill>
            <a:miter lim="800000"/>
          </a:ln>
          <a:effectLst/>
        </p:spPr>
        <p:txBody>
          <a:bodyPr wrap="none" lIns="107950" tIns="53975" rIns="107950" bIns="53975" anchor="ctr"/>
          <a:lstStyle/>
          <a:p>
            <a:endParaRPr lang="en-US"/>
          </a:p>
        </p:txBody>
      </p:sp>
      <p:sp>
        <p:nvSpPr>
          <p:cNvPr id="389233" name="Line 1137"/>
          <p:cNvSpPr>
            <a:spLocks noChangeShapeType="1"/>
          </p:cNvSpPr>
          <p:nvPr/>
        </p:nvSpPr>
        <p:spPr bwMode="auto">
          <a:xfrm rot="-2700000">
            <a:off x="3995738" y="3807206"/>
            <a:ext cx="576262" cy="576262"/>
          </a:xfrm>
          <a:prstGeom prst="line">
            <a:avLst/>
          </a:prstGeom>
          <a:noFill/>
          <a:ln w="57150">
            <a:solidFill>
              <a:schemeClr val="hlink"/>
            </a:solidFill>
            <a:round/>
            <a:headEnd type="none" w="sm" len="sm"/>
            <a:tailEnd type="triangle" w="lg" len="lg"/>
          </a:ln>
          <a:effectLst/>
        </p:spPr>
        <p:txBody>
          <a:bodyPr wrap="none" anchor="ctr"/>
          <a:lstStyle/>
          <a:p>
            <a:endParaRPr lang="en-US"/>
          </a:p>
        </p:txBody>
      </p:sp>
      <p:sp>
        <p:nvSpPr>
          <p:cNvPr id="389236" name="Rectangle 1140"/>
          <p:cNvSpPr>
            <a:spLocks noChangeArrowheads="1"/>
          </p:cNvSpPr>
          <p:nvPr/>
        </p:nvSpPr>
        <p:spPr bwMode="auto">
          <a:xfrm>
            <a:off x="6577013" y="1852993"/>
            <a:ext cx="620712" cy="379413"/>
          </a:xfrm>
          <a:prstGeom prst="rect">
            <a:avLst/>
          </a:prstGeom>
          <a:noFill/>
          <a:ln w="28575">
            <a:solidFill>
              <a:schemeClr val="tx1"/>
            </a:solidFill>
            <a:miter lim="800000"/>
          </a:ln>
        </p:spPr>
        <p:txBody>
          <a:bodyPr/>
          <a:lstStyle/>
          <a:p>
            <a:endParaRPr lang="en-US"/>
          </a:p>
        </p:txBody>
      </p:sp>
      <p:sp>
        <p:nvSpPr>
          <p:cNvPr id="389244" name="Rectangle 1148"/>
          <p:cNvSpPr>
            <a:spLocks noChangeArrowheads="1"/>
          </p:cNvSpPr>
          <p:nvPr/>
        </p:nvSpPr>
        <p:spPr bwMode="auto">
          <a:xfrm>
            <a:off x="7346950" y="1852993"/>
            <a:ext cx="620713" cy="379413"/>
          </a:xfrm>
          <a:prstGeom prst="rect">
            <a:avLst/>
          </a:prstGeom>
          <a:noFill/>
          <a:ln w="28575">
            <a:solidFill>
              <a:schemeClr val="tx1"/>
            </a:solidFill>
            <a:miter lim="800000"/>
          </a:ln>
        </p:spPr>
        <p:txBody>
          <a:bodyPr/>
          <a:lstStyle/>
          <a:p>
            <a:endParaRPr lang="en-US"/>
          </a:p>
        </p:txBody>
      </p:sp>
      <p:sp>
        <p:nvSpPr>
          <p:cNvPr id="389250" name="Rectangle 1154"/>
          <p:cNvSpPr>
            <a:spLocks noChangeArrowheads="1"/>
          </p:cNvSpPr>
          <p:nvPr/>
        </p:nvSpPr>
        <p:spPr bwMode="auto">
          <a:xfrm>
            <a:off x="6577013" y="2343531"/>
            <a:ext cx="620712" cy="379412"/>
          </a:xfrm>
          <a:prstGeom prst="rect">
            <a:avLst/>
          </a:prstGeom>
          <a:noFill/>
          <a:ln w="28575">
            <a:solidFill>
              <a:schemeClr val="tx1"/>
            </a:solidFill>
            <a:miter lim="800000"/>
          </a:ln>
        </p:spPr>
        <p:txBody>
          <a:bodyPr/>
          <a:lstStyle/>
          <a:p>
            <a:endParaRPr lang="en-US"/>
          </a:p>
        </p:txBody>
      </p:sp>
      <p:sp>
        <p:nvSpPr>
          <p:cNvPr id="389256" name="Rectangle 1160"/>
          <p:cNvSpPr>
            <a:spLocks noChangeArrowheads="1"/>
          </p:cNvSpPr>
          <p:nvPr/>
        </p:nvSpPr>
        <p:spPr bwMode="auto">
          <a:xfrm>
            <a:off x="7346950" y="2343531"/>
            <a:ext cx="620713" cy="379412"/>
          </a:xfrm>
          <a:prstGeom prst="rect">
            <a:avLst/>
          </a:prstGeom>
          <a:noFill/>
          <a:ln w="28575">
            <a:solidFill>
              <a:schemeClr val="tx1"/>
            </a:solidFill>
            <a:miter lim="800000"/>
          </a:ln>
        </p:spPr>
        <p:txBody>
          <a:bodyPr/>
          <a:lstStyle/>
          <a:p>
            <a:endParaRPr lang="en-US"/>
          </a:p>
        </p:txBody>
      </p:sp>
      <p:grpSp>
        <p:nvGrpSpPr>
          <p:cNvPr id="23" name="Group 1179"/>
          <p:cNvGrpSpPr/>
          <p:nvPr/>
        </p:nvGrpSpPr>
        <p:grpSpPr bwMode="auto">
          <a:xfrm>
            <a:off x="6742113" y="1916493"/>
            <a:ext cx="290512" cy="215900"/>
            <a:chOff x="4247" y="972"/>
            <a:chExt cx="183" cy="136"/>
          </a:xfrm>
        </p:grpSpPr>
        <p:sp>
          <p:nvSpPr>
            <p:cNvPr id="389240" name="Rectangle 1144"/>
            <p:cNvSpPr>
              <a:spLocks noChangeArrowheads="1"/>
            </p:cNvSpPr>
            <p:nvPr/>
          </p:nvSpPr>
          <p:spPr bwMode="auto">
            <a:xfrm>
              <a:off x="4247" y="1054"/>
              <a:ext cx="94" cy="32"/>
            </a:xfrm>
            <a:prstGeom prst="rect">
              <a:avLst/>
            </a:prstGeom>
            <a:noFill/>
            <a:ln w="12700">
              <a:solidFill>
                <a:schemeClr val="tx1"/>
              </a:solidFill>
              <a:miter lim="800000"/>
            </a:ln>
          </p:spPr>
          <p:txBody>
            <a:bodyPr/>
            <a:lstStyle/>
            <a:p>
              <a:endParaRPr lang="en-US"/>
            </a:p>
          </p:txBody>
        </p:sp>
        <p:sp>
          <p:nvSpPr>
            <p:cNvPr id="389241" name="Rectangle 1145"/>
            <p:cNvSpPr>
              <a:spLocks noChangeArrowheads="1"/>
            </p:cNvSpPr>
            <p:nvPr/>
          </p:nvSpPr>
          <p:spPr bwMode="auto">
            <a:xfrm>
              <a:off x="4247" y="995"/>
              <a:ext cx="94" cy="31"/>
            </a:xfrm>
            <a:prstGeom prst="rect">
              <a:avLst/>
            </a:prstGeom>
            <a:noFill/>
            <a:ln w="12700">
              <a:solidFill>
                <a:schemeClr val="tx1"/>
              </a:solidFill>
              <a:miter lim="800000"/>
            </a:ln>
          </p:spPr>
          <p:txBody>
            <a:bodyPr/>
            <a:lstStyle/>
            <a:p>
              <a:endParaRPr lang="en-US"/>
            </a:p>
          </p:txBody>
        </p:sp>
        <p:sp>
          <p:nvSpPr>
            <p:cNvPr id="389261" name="Freeform 1165"/>
            <p:cNvSpPr/>
            <p:nvPr/>
          </p:nvSpPr>
          <p:spPr bwMode="auto">
            <a:xfrm>
              <a:off x="4296"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89262" name="Line 1166"/>
            <p:cNvSpPr>
              <a:spLocks noChangeShapeType="1"/>
            </p:cNvSpPr>
            <p:nvPr/>
          </p:nvSpPr>
          <p:spPr bwMode="auto">
            <a:xfrm>
              <a:off x="4298"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grpSp>
        <p:nvGrpSpPr>
          <p:cNvPr id="24" name="Group 1180"/>
          <p:cNvGrpSpPr/>
          <p:nvPr/>
        </p:nvGrpSpPr>
        <p:grpSpPr bwMode="auto">
          <a:xfrm>
            <a:off x="7496175" y="1916493"/>
            <a:ext cx="290513" cy="215900"/>
            <a:chOff x="4722" y="972"/>
            <a:chExt cx="183" cy="136"/>
          </a:xfrm>
        </p:grpSpPr>
        <p:sp>
          <p:nvSpPr>
            <p:cNvPr id="389263" name="Rectangle 1167"/>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89264" name="Rectangle 1168"/>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89265" name="Freeform 1169"/>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89266" name="Line 1170"/>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grpSp>
        <p:nvGrpSpPr>
          <p:cNvPr id="25" name="Group 1181"/>
          <p:cNvGrpSpPr/>
          <p:nvPr/>
        </p:nvGrpSpPr>
        <p:grpSpPr bwMode="auto">
          <a:xfrm>
            <a:off x="6742113" y="2411793"/>
            <a:ext cx="290512" cy="215900"/>
            <a:chOff x="4247" y="1302"/>
            <a:chExt cx="183" cy="136"/>
          </a:xfrm>
        </p:grpSpPr>
        <p:sp>
          <p:nvSpPr>
            <p:cNvPr id="389267" name="Rectangle 1171"/>
            <p:cNvSpPr>
              <a:spLocks noChangeArrowheads="1"/>
            </p:cNvSpPr>
            <p:nvPr/>
          </p:nvSpPr>
          <p:spPr bwMode="auto">
            <a:xfrm>
              <a:off x="4247" y="1384"/>
              <a:ext cx="94" cy="32"/>
            </a:xfrm>
            <a:prstGeom prst="rect">
              <a:avLst/>
            </a:prstGeom>
            <a:noFill/>
            <a:ln w="12700">
              <a:solidFill>
                <a:schemeClr val="tx1"/>
              </a:solidFill>
              <a:miter lim="800000"/>
            </a:ln>
          </p:spPr>
          <p:txBody>
            <a:bodyPr/>
            <a:lstStyle/>
            <a:p>
              <a:endParaRPr lang="en-US"/>
            </a:p>
          </p:txBody>
        </p:sp>
        <p:sp>
          <p:nvSpPr>
            <p:cNvPr id="389268" name="Rectangle 1172"/>
            <p:cNvSpPr>
              <a:spLocks noChangeArrowheads="1"/>
            </p:cNvSpPr>
            <p:nvPr/>
          </p:nvSpPr>
          <p:spPr bwMode="auto">
            <a:xfrm>
              <a:off x="4247" y="1325"/>
              <a:ext cx="94" cy="31"/>
            </a:xfrm>
            <a:prstGeom prst="rect">
              <a:avLst/>
            </a:prstGeom>
            <a:noFill/>
            <a:ln w="12700">
              <a:solidFill>
                <a:schemeClr val="tx1"/>
              </a:solidFill>
              <a:miter lim="800000"/>
            </a:ln>
          </p:spPr>
          <p:txBody>
            <a:bodyPr/>
            <a:lstStyle/>
            <a:p>
              <a:endParaRPr lang="en-US"/>
            </a:p>
          </p:txBody>
        </p:sp>
        <p:sp>
          <p:nvSpPr>
            <p:cNvPr id="389269" name="Freeform 1173"/>
            <p:cNvSpPr/>
            <p:nvPr/>
          </p:nvSpPr>
          <p:spPr bwMode="auto">
            <a:xfrm>
              <a:off x="4296" y="130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89270" name="Line 1174"/>
            <p:cNvSpPr>
              <a:spLocks noChangeShapeType="1"/>
            </p:cNvSpPr>
            <p:nvPr/>
          </p:nvSpPr>
          <p:spPr bwMode="auto">
            <a:xfrm>
              <a:off x="4298" y="1360"/>
              <a:ext cx="0" cy="18"/>
            </a:xfrm>
            <a:prstGeom prst="line">
              <a:avLst/>
            </a:prstGeom>
            <a:noFill/>
            <a:ln w="12700">
              <a:solidFill>
                <a:schemeClr val="tx1"/>
              </a:solidFill>
              <a:round/>
            </a:ln>
            <a:effectLst/>
          </p:spPr>
          <p:txBody>
            <a:bodyPr wrap="none" lIns="107950" tIns="53975" rIns="107950" bIns="53975" anchor="ctr"/>
            <a:lstStyle/>
            <a:p>
              <a:endParaRPr lang="en-US"/>
            </a:p>
          </p:txBody>
        </p:sp>
      </p:grpSp>
      <p:grpSp>
        <p:nvGrpSpPr>
          <p:cNvPr id="26" name="Group 1182"/>
          <p:cNvGrpSpPr/>
          <p:nvPr/>
        </p:nvGrpSpPr>
        <p:grpSpPr bwMode="auto">
          <a:xfrm>
            <a:off x="7496175" y="2411793"/>
            <a:ext cx="290513" cy="215900"/>
            <a:chOff x="4722" y="1302"/>
            <a:chExt cx="183" cy="136"/>
          </a:xfrm>
        </p:grpSpPr>
        <p:sp>
          <p:nvSpPr>
            <p:cNvPr id="389271" name="Rectangle 1175"/>
            <p:cNvSpPr>
              <a:spLocks noChangeArrowheads="1"/>
            </p:cNvSpPr>
            <p:nvPr/>
          </p:nvSpPr>
          <p:spPr bwMode="auto">
            <a:xfrm>
              <a:off x="4722" y="1384"/>
              <a:ext cx="94" cy="32"/>
            </a:xfrm>
            <a:prstGeom prst="rect">
              <a:avLst/>
            </a:prstGeom>
            <a:noFill/>
            <a:ln w="12700">
              <a:solidFill>
                <a:schemeClr val="tx1"/>
              </a:solidFill>
              <a:miter lim="800000"/>
            </a:ln>
          </p:spPr>
          <p:txBody>
            <a:bodyPr/>
            <a:lstStyle/>
            <a:p>
              <a:endParaRPr lang="en-US"/>
            </a:p>
          </p:txBody>
        </p:sp>
        <p:sp>
          <p:nvSpPr>
            <p:cNvPr id="389272" name="Rectangle 1176"/>
            <p:cNvSpPr>
              <a:spLocks noChangeArrowheads="1"/>
            </p:cNvSpPr>
            <p:nvPr/>
          </p:nvSpPr>
          <p:spPr bwMode="auto">
            <a:xfrm>
              <a:off x="4722" y="1325"/>
              <a:ext cx="94" cy="31"/>
            </a:xfrm>
            <a:prstGeom prst="rect">
              <a:avLst/>
            </a:prstGeom>
            <a:noFill/>
            <a:ln w="12700">
              <a:solidFill>
                <a:schemeClr val="tx1"/>
              </a:solidFill>
              <a:miter lim="800000"/>
            </a:ln>
          </p:spPr>
          <p:txBody>
            <a:bodyPr/>
            <a:lstStyle/>
            <a:p>
              <a:endParaRPr lang="en-US"/>
            </a:p>
          </p:txBody>
        </p:sp>
        <p:sp>
          <p:nvSpPr>
            <p:cNvPr id="389273" name="Freeform 1177"/>
            <p:cNvSpPr/>
            <p:nvPr/>
          </p:nvSpPr>
          <p:spPr bwMode="auto">
            <a:xfrm>
              <a:off x="4771" y="130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89274" name="Line 1178"/>
            <p:cNvSpPr>
              <a:spLocks noChangeShapeType="1"/>
            </p:cNvSpPr>
            <p:nvPr/>
          </p:nvSpPr>
          <p:spPr bwMode="auto">
            <a:xfrm>
              <a:off x="4773" y="1360"/>
              <a:ext cx="0" cy="18"/>
            </a:xfrm>
            <a:prstGeom prst="line">
              <a:avLst/>
            </a:prstGeom>
            <a:noFill/>
            <a:ln w="12700">
              <a:solidFill>
                <a:schemeClr val="tx1"/>
              </a:solidFill>
              <a:round/>
            </a:ln>
            <a:effectLst/>
          </p:spPr>
          <p:txBody>
            <a:bodyPr wrap="none" lIns="107950" tIns="53975" rIns="107950" bIns="53975" anchor="ctr"/>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59581" y="150816"/>
            <a:ext cx="8229600" cy="1143000"/>
          </a:xfrm>
        </p:spPr>
        <p:txBody>
          <a:bodyPr/>
          <a:lstStyle/>
          <a:p>
            <a:r>
              <a:rPr lang="en-US" altLang="zh-CN" dirty="0">
                <a:ea typeface="宋体" panose="02010600030101010101" pitchFamily="2" charset="-122"/>
              </a:rPr>
              <a:t>Analysis and Design Workflow</a:t>
            </a:r>
            <a:endParaRPr lang="en-US" altLang="zh-CN" dirty="0">
              <a:ea typeface="宋体" panose="02010600030101010101" pitchFamily="2" charset="-122"/>
            </a:endParaRPr>
          </a:p>
        </p:txBody>
      </p:sp>
      <p:sp>
        <p:nvSpPr>
          <p:cNvPr id="362510" name="Text Box 14"/>
          <p:cNvSpPr txBox="1">
            <a:spLocks noChangeArrowheads="1"/>
          </p:cNvSpPr>
          <p:nvPr/>
        </p:nvSpPr>
        <p:spPr bwMode="auto">
          <a:xfrm>
            <a:off x="914400" y="2406650"/>
            <a:ext cx="1524000" cy="412750"/>
          </a:xfrm>
          <a:prstGeom prst="rect">
            <a:avLst/>
          </a:prstGeom>
          <a:noFill/>
          <a:ln w="38100">
            <a:noFill/>
            <a:miter lim="800000"/>
          </a:ln>
          <a:effectLst/>
        </p:spPr>
        <p:txBody>
          <a:bodyPr lIns="107950" tIns="53975" rIns="107950" bIns="53975">
            <a:spAutoFit/>
          </a:bodyPr>
          <a:lstStyle/>
          <a:p>
            <a:pPr algn="r">
              <a:spcBef>
                <a:spcPct val="50000"/>
              </a:spcBef>
            </a:pPr>
            <a:r>
              <a:rPr lang="en-US" altLang="zh-CN" sz="2000">
                <a:solidFill>
                  <a:srgbClr val="00CCFF"/>
                </a:solidFill>
                <a:ea typeface="宋体" panose="02010600030101010101" pitchFamily="2" charset="-122"/>
              </a:rPr>
              <a:t>Analysis</a:t>
            </a:r>
            <a:endParaRPr lang="en-US" altLang="zh-CN" sz="2000">
              <a:solidFill>
                <a:srgbClr val="00CCFF"/>
              </a:solidFill>
              <a:ea typeface="宋体" panose="02010600030101010101" pitchFamily="2" charset="-122"/>
            </a:endParaRPr>
          </a:p>
        </p:txBody>
      </p:sp>
      <p:sp>
        <p:nvSpPr>
          <p:cNvPr id="362511" name="Text Box 15"/>
          <p:cNvSpPr txBox="1">
            <a:spLocks noChangeArrowheads="1"/>
          </p:cNvSpPr>
          <p:nvPr/>
        </p:nvSpPr>
        <p:spPr bwMode="auto">
          <a:xfrm>
            <a:off x="914400" y="4572000"/>
            <a:ext cx="1524000" cy="412750"/>
          </a:xfrm>
          <a:prstGeom prst="rect">
            <a:avLst/>
          </a:prstGeom>
          <a:noFill/>
          <a:ln w="38100">
            <a:noFill/>
            <a:miter lim="800000"/>
          </a:ln>
          <a:effectLst/>
        </p:spPr>
        <p:txBody>
          <a:bodyPr lIns="107950" tIns="53975" rIns="107950" bIns="53975">
            <a:spAutoFit/>
          </a:bodyPr>
          <a:lstStyle/>
          <a:p>
            <a:pPr algn="r">
              <a:spcBef>
                <a:spcPct val="50000"/>
              </a:spcBef>
            </a:pPr>
            <a:r>
              <a:rPr lang="en-US" altLang="zh-CN" sz="2000">
                <a:solidFill>
                  <a:srgbClr val="00CCFF"/>
                </a:solidFill>
                <a:ea typeface="宋体" panose="02010600030101010101" pitchFamily="2" charset="-122"/>
              </a:rPr>
              <a:t>Design</a:t>
            </a:r>
            <a:endParaRPr lang="en-US" altLang="zh-CN" sz="2000">
              <a:solidFill>
                <a:srgbClr val="00CCFF"/>
              </a:solidFill>
              <a:ea typeface="宋体" panose="02010600030101010101" pitchFamily="2" charset="-122"/>
            </a:endParaRPr>
          </a:p>
        </p:txBody>
      </p:sp>
      <p:sp>
        <p:nvSpPr>
          <p:cNvPr id="362720" name="Rectangle 224"/>
          <p:cNvSpPr>
            <a:spLocks noChangeArrowheads="1"/>
          </p:cNvSpPr>
          <p:nvPr/>
        </p:nvSpPr>
        <p:spPr bwMode="auto">
          <a:xfrm>
            <a:off x="2590800" y="1142984"/>
            <a:ext cx="4124340" cy="5715040"/>
          </a:xfrm>
          <a:prstGeom prst="rect">
            <a:avLst/>
          </a:prstGeom>
          <a:solidFill>
            <a:schemeClr val="tx1"/>
          </a:solidFill>
          <a:ln w="9525">
            <a:solidFill>
              <a:schemeClr val="tx1"/>
            </a:solidFill>
            <a:miter lim="800000"/>
          </a:ln>
          <a:effectLst/>
        </p:spPr>
        <p:txBody>
          <a:bodyPr wrap="none" lIns="107950" tIns="53975" rIns="107950" bIns="53975" anchor="ctr"/>
          <a:lstStyle/>
          <a:p>
            <a:endParaRPr lang="en-US"/>
          </a:p>
        </p:txBody>
      </p:sp>
      <p:sp>
        <p:nvSpPr>
          <p:cNvPr id="362721" name="Oval 225"/>
          <p:cNvSpPr>
            <a:spLocks noChangeArrowheads="1"/>
          </p:cNvSpPr>
          <p:nvPr/>
        </p:nvSpPr>
        <p:spPr bwMode="auto">
          <a:xfrm>
            <a:off x="4356100" y="1293816"/>
            <a:ext cx="176213" cy="176212"/>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400">
              <a:solidFill>
                <a:schemeClr val="bg1"/>
              </a:solidFill>
            </a:endParaRPr>
          </a:p>
        </p:txBody>
      </p:sp>
      <p:grpSp>
        <p:nvGrpSpPr>
          <p:cNvPr id="2" name="Group 226"/>
          <p:cNvGrpSpPr/>
          <p:nvPr/>
        </p:nvGrpSpPr>
        <p:grpSpPr bwMode="auto">
          <a:xfrm>
            <a:off x="5297488" y="3103566"/>
            <a:ext cx="242887" cy="242887"/>
            <a:chOff x="3317" y="1579"/>
            <a:chExt cx="153" cy="153"/>
          </a:xfrm>
        </p:grpSpPr>
        <p:sp>
          <p:nvSpPr>
            <p:cNvPr id="362723" name="Oval 227"/>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400">
                <a:solidFill>
                  <a:schemeClr val="bg1"/>
                </a:solidFill>
              </a:endParaRPr>
            </a:p>
          </p:txBody>
        </p:sp>
        <p:sp>
          <p:nvSpPr>
            <p:cNvPr id="362724" name="Oval 228"/>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sz="1400">
                <a:solidFill>
                  <a:schemeClr val="bg1"/>
                </a:solidFill>
              </a:endParaRPr>
            </a:p>
          </p:txBody>
        </p:sp>
      </p:grpSp>
      <p:grpSp>
        <p:nvGrpSpPr>
          <p:cNvPr id="3" name="Group 229"/>
          <p:cNvGrpSpPr/>
          <p:nvPr/>
        </p:nvGrpSpPr>
        <p:grpSpPr bwMode="auto">
          <a:xfrm>
            <a:off x="4452938" y="6392866"/>
            <a:ext cx="242887" cy="242887"/>
            <a:chOff x="3317" y="1579"/>
            <a:chExt cx="153" cy="153"/>
          </a:xfrm>
        </p:grpSpPr>
        <p:sp>
          <p:nvSpPr>
            <p:cNvPr id="362726" name="Oval 230"/>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400">
                <a:solidFill>
                  <a:schemeClr val="bg1"/>
                </a:solidFill>
              </a:endParaRPr>
            </a:p>
          </p:txBody>
        </p:sp>
        <p:sp>
          <p:nvSpPr>
            <p:cNvPr id="362727" name="Oval 231"/>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sz="1400">
                <a:solidFill>
                  <a:schemeClr val="bg1"/>
                </a:solidFill>
              </a:endParaRPr>
            </a:p>
          </p:txBody>
        </p:sp>
      </p:grpSp>
      <p:grpSp>
        <p:nvGrpSpPr>
          <p:cNvPr id="4" name="Group 232"/>
          <p:cNvGrpSpPr/>
          <p:nvPr/>
        </p:nvGrpSpPr>
        <p:grpSpPr bwMode="auto">
          <a:xfrm>
            <a:off x="3551238" y="2101853"/>
            <a:ext cx="479425" cy="314325"/>
            <a:chOff x="2263" y="970"/>
            <a:chExt cx="288" cy="189"/>
          </a:xfrm>
        </p:grpSpPr>
        <p:sp>
          <p:nvSpPr>
            <p:cNvPr id="362729" name="AutoShape 233"/>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400">
                <a:solidFill>
                  <a:schemeClr val="bg1"/>
                </a:solidFill>
              </a:endParaRPr>
            </a:p>
          </p:txBody>
        </p:sp>
        <p:grpSp>
          <p:nvGrpSpPr>
            <p:cNvPr id="5" name="Group 234"/>
            <p:cNvGrpSpPr/>
            <p:nvPr/>
          </p:nvGrpSpPr>
          <p:grpSpPr bwMode="auto">
            <a:xfrm>
              <a:off x="2300" y="996"/>
              <a:ext cx="86" cy="128"/>
              <a:chOff x="2853" y="1773"/>
              <a:chExt cx="161" cy="237"/>
            </a:xfrm>
          </p:grpSpPr>
          <p:sp>
            <p:nvSpPr>
              <p:cNvPr id="362731" name="AutoShape 23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sp>
            <p:nvSpPr>
              <p:cNvPr id="362732" name="Oval 236"/>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400">
                  <a:solidFill>
                    <a:schemeClr val="bg1"/>
                  </a:solidFill>
                </a:endParaRPr>
              </a:p>
            </p:txBody>
          </p:sp>
        </p:grpSp>
        <p:grpSp>
          <p:nvGrpSpPr>
            <p:cNvPr id="6" name="Group 237"/>
            <p:cNvGrpSpPr/>
            <p:nvPr/>
          </p:nvGrpSpPr>
          <p:grpSpPr bwMode="auto">
            <a:xfrm>
              <a:off x="2373" y="985"/>
              <a:ext cx="65" cy="93"/>
              <a:chOff x="3387" y="1863"/>
              <a:chExt cx="122" cy="174"/>
            </a:xfrm>
          </p:grpSpPr>
          <p:sp>
            <p:nvSpPr>
              <p:cNvPr id="362734" name="Freeform 238"/>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400">
                  <a:solidFill>
                    <a:schemeClr val="bg1"/>
                  </a:solidFill>
                </a:endParaRPr>
              </a:p>
            </p:txBody>
          </p:sp>
          <p:sp>
            <p:nvSpPr>
              <p:cNvPr id="362735" name="Line 239"/>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sp>
            <p:nvSpPr>
              <p:cNvPr id="362736" name="Line 240"/>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grpSp>
        <p:sp>
          <p:nvSpPr>
            <p:cNvPr id="362737" name="AutoShape 241"/>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grpSp>
      <p:grpSp>
        <p:nvGrpSpPr>
          <p:cNvPr id="7" name="Group 242"/>
          <p:cNvGrpSpPr/>
          <p:nvPr/>
        </p:nvGrpSpPr>
        <p:grpSpPr bwMode="auto">
          <a:xfrm>
            <a:off x="5165725" y="2101853"/>
            <a:ext cx="479425" cy="314325"/>
            <a:chOff x="2263" y="970"/>
            <a:chExt cx="288" cy="189"/>
          </a:xfrm>
        </p:grpSpPr>
        <p:sp>
          <p:nvSpPr>
            <p:cNvPr id="362739" name="AutoShape 243"/>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400">
                <a:solidFill>
                  <a:schemeClr val="bg1"/>
                </a:solidFill>
              </a:endParaRPr>
            </a:p>
          </p:txBody>
        </p:sp>
        <p:grpSp>
          <p:nvGrpSpPr>
            <p:cNvPr id="8" name="Group 244"/>
            <p:cNvGrpSpPr/>
            <p:nvPr/>
          </p:nvGrpSpPr>
          <p:grpSpPr bwMode="auto">
            <a:xfrm>
              <a:off x="2300" y="996"/>
              <a:ext cx="86" cy="128"/>
              <a:chOff x="2853" y="1773"/>
              <a:chExt cx="161" cy="237"/>
            </a:xfrm>
          </p:grpSpPr>
          <p:sp>
            <p:nvSpPr>
              <p:cNvPr id="362741" name="AutoShape 24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sp>
            <p:nvSpPr>
              <p:cNvPr id="362742" name="Oval 246"/>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400">
                  <a:solidFill>
                    <a:schemeClr val="bg1"/>
                  </a:solidFill>
                </a:endParaRPr>
              </a:p>
            </p:txBody>
          </p:sp>
        </p:grpSp>
        <p:grpSp>
          <p:nvGrpSpPr>
            <p:cNvPr id="9" name="Group 247"/>
            <p:cNvGrpSpPr/>
            <p:nvPr/>
          </p:nvGrpSpPr>
          <p:grpSpPr bwMode="auto">
            <a:xfrm>
              <a:off x="2373" y="985"/>
              <a:ext cx="65" cy="93"/>
              <a:chOff x="3387" y="1863"/>
              <a:chExt cx="122" cy="174"/>
            </a:xfrm>
          </p:grpSpPr>
          <p:sp>
            <p:nvSpPr>
              <p:cNvPr id="362744" name="Freeform 248"/>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400">
                  <a:solidFill>
                    <a:schemeClr val="bg1"/>
                  </a:solidFill>
                </a:endParaRPr>
              </a:p>
            </p:txBody>
          </p:sp>
          <p:sp>
            <p:nvSpPr>
              <p:cNvPr id="362745" name="Line 249"/>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sp>
            <p:nvSpPr>
              <p:cNvPr id="362746" name="Line 250"/>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grpSp>
        <p:sp>
          <p:nvSpPr>
            <p:cNvPr id="362747" name="AutoShape 251"/>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grpSp>
      <p:grpSp>
        <p:nvGrpSpPr>
          <p:cNvPr id="10" name="Group 252"/>
          <p:cNvGrpSpPr/>
          <p:nvPr/>
        </p:nvGrpSpPr>
        <p:grpSpPr bwMode="auto">
          <a:xfrm>
            <a:off x="4741863" y="3502028"/>
            <a:ext cx="479425" cy="314325"/>
            <a:chOff x="2263" y="970"/>
            <a:chExt cx="288" cy="189"/>
          </a:xfrm>
        </p:grpSpPr>
        <p:sp>
          <p:nvSpPr>
            <p:cNvPr id="362749" name="AutoShape 253"/>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400">
                <a:solidFill>
                  <a:schemeClr val="bg1"/>
                </a:solidFill>
              </a:endParaRPr>
            </a:p>
          </p:txBody>
        </p:sp>
        <p:grpSp>
          <p:nvGrpSpPr>
            <p:cNvPr id="11" name="Group 254"/>
            <p:cNvGrpSpPr/>
            <p:nvPr/>
          </p:nvGrpSpPr>
          <p:grpSpPr bwMode="auto">
            <a:xfrm>
              <a:off x="2300" y="996"/>
              <a:ext cx="86" cy="128"/>
              <a:chOff x="2853" y="1773"/>
              <a:chExt cx="161" cy="237"/>
            </a:xfrm>
          </p:grpSpPr>
          <p:sp>
            <p:nvSpPr>
              <p:cNvPr id="362751" name="AutoShape 25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sp>
            <p:nvSpPr>
              <p:cNvPr id="362752" name="Oval 256"/>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400">
                  <a:solidFill>
                    <a:schemeClr val="bg1"/>
                  </a:solidFill>
                </a:endParaRPr>
              </a:p>
            </p:txBody>
          </p:sp>
        </p:grpSp>
        <p:grpSp>
          <p:nvGrpSpPr>
            <p:cNvPr id="12" name="Group 257"/>
            <p:cNvGrpSpPr/>
            <p:nvPr/>
          </p:nvGrpSpPr>
          <p:grpSpPr bwMode="auto">
            <a:xfrm>
              <a:off x="2373" y="985"/>
              <a:ext cx="65" cy="93"/>
              <a:chOff x="3387" y="1863"/>
              <a:chExt cx="122" cy="174"/>
            </a:xfrm>
          </p:grpSpPr>
          <p:sp>
            <p:nvSpPr>
              <p:cNvPr id="362754" name="Freeform 258"/>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400">
                  <a:solidFill>
                    <a:schemeClr val="bg1"/>
                  </a:solidFill>
                </a:endParaRPr>
              </a:p>
            </p:txBody>
          </p:sp>
          <p:sp>
            <p:nvSpPr>
              <p:cNvPr id="362755" name="Line 259"/>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sp>
            <p:nvSpPr>
              <p:cNvPr id="362756" name="Line 260"/>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grpSp>
        <p:sp>
          <p:nvSpPr>
            <p:cNvPr id="362757" name="AutoShape 261"/>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grpSp>
      <p:grpSp>
        <p:nvGrpSpPr>
          <p:cNvPr id="13" name="Group 262"/>
          <p:cNvGrpSpPr/>
          <p:nvPr/>
        </p:nvGrpSpPr>
        <p:grpSpPr bwMode="auto">
          <a:xfrm>
            <a:off x="3217863" y="4316416"/>
            <a:ext cx="479425" cy="314325"/>
            <a:chOff x="2263" y="970"/>
            <a:chExt cx="288" cy="189"/>
          </a:xfrm>
        </p:grpSpPr>
        <p:sp>
          <p:nvSpPr>
            <p:cNvPr id="362759" name="AutoShape 263"/>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400">
                <a:solidFill>
                  <a:schemeClr val="bg1"/>
                </a:solidFill>
              </a:endParaRPr>
            </a:p>
          </p:txBody>
        </p:sp>
        <p:grpSp>
          <p:nvGrpSpPr>
            <p:cNvPr id="14" name="Group 264"/>
            <p:cNvGrpSpPr/>
            <p:nvPr/>
          </p:nvGrpSpPr>
          <p:grpSpPr bwMode="auto">
            <a:xfrm>
              <a:off x="2300" y="996"/>
              <a:ext cx="86" cy="128"/>
              <a:chOff x="2853" y="1773"/>
              <a:chExt cx="161" cy="237"/>
            </a:xfrm>
          </p:grpSpPr>
          <p:sp>
            <p:nvSpPr>
              <p:cNvPr id="362761" name="AutoShape 26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sp>
            <p:nvSpPr>
              <p:cNvPr id="362762" name="Oval 266"/>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400">
                  <a:solidFill>
                    <a:schemeClr val="bg1"/>
                  </a:solidFill>
                </a:endParaRPr>
              </a:p>
            </p:txBody>
          </p:sp>
        </p:grpSp>
        <p:grpSp>
          <p:nvGrpSpPr>
            <p:cNvPr id="15" name="Group 267"/>
            <p:cNvGrpSpPr/>
            <p:nvPr/>
          </p:nvGrpSpPr>
          <p:grpSpPr bwMode="auto">
            <a:xfrm>
              <a:off x="2373" y="985"/>
              <a:ext cx="65" cy="93"/>
              <a:chOff x="3387" y="1863"/>
              <a:chExt cx="122" cy="174"/>
            </a:xfrm>
          </p:grpSpPr>
          <p:sp>
            <p:nvSpPr>
              <p:cNvPr id="362764" name="Freeform 268"/>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400">
                  <a:solidFill>
                    <a:schemeClr val="bg1"/>
                  </a:solidFill>
                </a:endParaRPr>
              </a:p>
            </p:txBody>
          </p:sp>
          <p:sp>
            <p:nvSpPr>
              <p:cNvPr id="362765" name="Line 269"/>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sp>
            <p:nvSpPr>
              <p:cNvPr id="362766" name="Line 270"/>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grpSp>
        <p:sp>
          <p:nvSpPr>
            <p:cNvPr id="362767" name="AutoShape 271"/>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grpSp>
      <p:grpSp>
        <p:nvGrpSpPr>
          <p:cNvPr id="16" name="Group 272"/>
          <p:cNvGrpSpPr/>
          <p:nvPr/>
        </p:nvGrpSpPr>
        <p:grpSpPr bwMode="auto">
          <a:xfrm>
            <a:off x="4108450" y="4849816"/>
            <a:ext cx="479425" cy="314325"/>
            <a:chOff x="2263" y="970"/>
            <a:chExt cx="288" cy="189"/>
          </a:xfrm>
        </p:grpSpPr>
        <p:sp>
          <p:nvSpPr>
            <p:cNvPr id="362769" name="AutoShape 273"/>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400">
                <a:solidFill>
                  <a:schemeClr val="bg1"/>
                </a:solidFill>
              </a:endParaRPr>
            </a:p>
          </p:txBody>
        </p:sp>
        <p:grpSp>
          <p:nvGrpSpPr>
            <p:cNvPr id="17" name="Group 274"/>
            <p:cNvGrpSpPr/>
            <p:nvPr/>
          </p:nvGrpSpPr>
          <p:grpSpPr bwMode="auto">
            <a:xfrm>
              <a:off x="2300" y="996"/>
              <a:ext cx="86" cy="128"/>
              <a:chOff x="2853" y="1773"/>
              <a:chExt cx="161" cy="237"/>
            </a:xfrm>
          </p:grpSpPr>
          <p:sp>
            <p:nvSpPr>
              <p:cNvPr id="362771" name="AutoShape 27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sp>
            <p:nvSpPr>
              <p:cNvPr id="362772" name="Oval 276"/>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400">
                  <a:solidFill>
                    <a:schemeClr val="bg1"/>
                  </a:solidFill>
                </a:endParaRPr>
              </a:p>
            </p:txBody>
          </p:sp>
        </p:grpSp>
        <p:grpSp>
          <p:nvGrpSpPr>
            <p:cNvPr id="18" name="Group 277"/>
            <p:cNvGrpSpPr/>
            <p:nvPr/>
          </p:nvGrpSpPr>
          <p:grpSpPr bwMode="auto">
            <a:xfrm>
              <a:off x="2373" y="985"/>
              <a:ext cx="65" cy="93"/>
              <a:chOff x="3387" y="1863"/>
              <a:chExt cx="122" cy="174"/>
            </a:xfrm>
          </p:grpSpPr>
          <p:sp>
            <p:nvSpPr>
              <p:cNvPr id="362774" name="Freeform 278"/>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400">
                  <a:solidFill>
                    <a:schemeClr val="bg1"/>
                  </a:solidFill>
                </a:endParaRPr>
              </a:p>
            </p:txBody>
          </p:sp>
          <p:sp>
            <p:nvSpPr>
              <p:cNvPr id="362775" name="Line 279"/>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sp>
            <p:nvSpPr>
              <p:cNvPr id="362776" name="Line 280"/>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grpSp>
        <p:sp>
          <p:nvSpPr>
            <p:cNvPr id="362777" name="AutoShape 281"/>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grpSp>
      <p:grpSp>
        <p:nvGrpSpPr>
          <p:cNvPr id="19" name="Group 282"/>
          <p:cNvGrpSpPr/>
          <p:nvPr/>
        </p:nvGrpSpPr>
        <p:grpSpPr bwMode="auto">
          <a:xfrm>
            <a:off x="5394325" y="4849816"/>
            <a:ext cx="479425" cy="314325"/>
            <a:chOff x="2263" y="970"/>
            <a:chExt cx="288" cy="189"/>
          </a:xfrm>
        </p:grpSpPr>
        <p:sp>
          <p:nvSpPr>
            <p:cNvPr id="362779" name="AutoShape 283"/>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400">
                <a:solidFill>
                  <a:schemeClr val="bg1"/>
                </a:solidFill>
              </a:endParaRPr>
            </a:p>
          </p:txBody>
        </p:sp>
        <p:grpSp>
          <p:nvGrpSpPr>
            <p:cNvPr id="20" name="Group 284"/>
            <p:cNvGrpSpPr/>
            <p:nvPr/>
          </p:nvGrpSpPr>
          <p:grpSpPr bwMode="auto">
            <a:xfrm>
              <a:off x="2300" y="996"/>
              <a:ext cx="86" cy="128"/>
              <a:chOff x="2853" y="1773"/>
              <a:chExt cx="161" cy="237"/>
            </a:xfrm>
          </p:grpSpPr>
          <p:sp>
            <p:nvSpPr>
              <p:cNvPr id="362781" name="AutoShape 285"/>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sp>
            <p:nvSpPr>
              <p:cNvPr id="362782" name="Oval 286"/>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400">
                  <a:solidFill>
                    <a:schemeClr val="bg1"/>
                  </a:solidFill>
                </a:endParaRPr>
              </a:p>
            </p:txBody>
          </p:sp>
        </p:grpSp>
        <p:grpSp>
          <p:nvGrpSpPr>
            <p:cNvPr id="21" name="Group 287"/>
            <p:cNvGrpSpPr/>
            <p:nvPr/>
          </p:nvGrpSpPr>
          <p:grpSpPr bwMode="auto">
            <a:xfrm>
              <a:off x="2373" y="985"/>
              <a:ext cx="65" cy="93"/>
              <a:chOff x="3387" y="1863"/>
              <a:chExt cx="122" cy="174"/>
            </a:xfrm>
          </p:grpSpPr>
          <p:sp>
            <p:nvSpPr>
              <p:cNvPr id="362784" name="Freeform 288"/>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400">
                  <a:solidFill>
                    <a:schemeClr val="bg1"/>
                  </a:solidFill>
                </a:endParaRPr>
              </a:p>
            </p:txBody>
          </p:sp>
          <p:sp>
            <p:nvSpPr>
              <p:cNvPr id="362785" name="Line 289"/>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sp>
            <p:nvSpPr>
              <p:cNvPr id="362786" name="Line 290"/>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400">
                  <a:solidFill>
                    <a:schemeClr val="bg1"/>
                  </a:solidFill>
                </a:endParaRPr>
              </a:p>
            </p:txBody>
          </p:sp>
        </p:grpSp>
        <p:sp>
          <p:nvSpPr>
            <p:cNvPr id="362787" name="AutoShape 291"/>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400">
                <a:solidFill>
                  <a:schemeClr val="bg1"/>
                </a:solidFill>
              </a:endParaRPr>
            </a:p>
          </p:txBody>
        </p:sp>
      </p:grpSp>
      <p:sp>
        <p:nvSpPr>
          <p:cNvPr id="362788" name="Text Box 292"/>
          <p:cNvSpPr txBox="1">
            <a:spLocks noChangeArrowheads="1"/>
          </p:cNvSpPr>
          <p:nvPr/>
        </p:nvSpPr>
        <p:spPr bwMode="auto">
          <a:xfrm>
            <a:off x="2743200" y="1362078"/>
            <a:ext cx="1516063" cy="578876"/>
          </a:xfrm>
          <a:prstGeom prst="rect">
            <a:avLst/>
          </a:prstGeom>
          <a:noFill/>
          <a:ln w="9525">
            <a:noFill/>
            <a:miter lim="800000"/>
          </a:ln>
          <a:effectLst/>
        </p:spPr>
        <p:txBody>
          <a:bodyPr lIns="107950" tIns="53975" rIns="107950" bIns="53975">
            <a:spAutoFit/>
          </a:bodyPr>
          <a:lstStyle/>
          <a:p>
            <a:pPr>
              <a:lnSpc>
                <a:spcPts val="1200"/>
              </a:lnSpc>
              <a:spcBef>
                <a:spcPct val="50000"/>
              </a:spcBef>
            </a:pPr>
            <a:r>
              <a:rPr lang="en-US" altLang="zh-CN" sz="1400" dirty="0">
                <a:solidFill>
                  <a:schemeClr val="bg1"/>
                </a:solidFill>
                <a:ea typeface="宋体" panose="02010600030101010101" pitchFamily="2" charset="-122"/>
              </a:rPr>
              <a:t>[Early Elaboration Iteration]</a:t>
            </a:r>
            <a:endParaRPr lang="en-US" altLang="zh-CN" sz="1400" dirty="0">
              <a:solidFill>
                <a:schemeClr val="bg1"/>
              </a:solidFill>
              <a:ea typeface="宋体" panose="02010600030101010101" pitchFamily="2" charset="-122"/>
            </a:endParaRPr>
          </a:p>
        </p:txBody>
      </p:sp>
      <p:sp>
        <p:nvSpPr>
          <p:cNvPr id="362789" name="Text Box 293"/>
          <p:cNvSpPr txBox="1">
            <a:spLocks noChangeArrowheads="1"/>
          </p:cNvSpPr>
          <p:nvPr/>
        </p:nvSpPr>
        <p:spPr bwMode="auto">
          <a:xfrm>
            <a:off x="4891088" y="1362078"/>
            <a:ext cx="1433512" cy="570669"/>
          </a:xfrm>
          <a:prstGeom prst="rect">
            <a:avLst/>
          </a:prstGeom>
          <a:noFill/>
          <a:ln w="9525">
            <a:noFill/>
            <a:miter lim="800000"/>
          </a:ln>
          <a:effectLst/>
        </p:spPr>
        <p:txBody>
          <a:bodyPr lIns="107950" tIns="53975" rIns="107950" bIns="53975">
            <a:spAutoFit/>
          </a:bodyPr>
          <a:lstStyle/>
          <a:p>
            <a:pPr>
              <a:lnSpc>
                <a:spcPts val="1200"/>
              </a:lnSpc>
              <a:spcBef>
                <a:spcPct val="50000"/>
              </a:spcBef>
            </a:pPr>
            <a:r>
              <a:rPr lang="en-US" altLang="zh-CN" sz="1400">
                <a:solidFill>
                  <a:schemeClr val="bg1"/>
                </a:solidFill>
                <a:ea typeface="宋体" panose="02010600030101010101" pitchFamily="2" charset="-122"/>
              </a:rPr>
              <a:t>[Inception Iteration (Optional)]</a:t>
            </a:r>
            <a:endParaRPr lang="en-US" altLang="zh-CN" sz="1400">
              <a:solidFill>
                <a:schemeClr val="bg1"/>
              </a:solidFill>
              <a:ea typeface="宋体" panose="02010600030101010101" pitchFamily="2" charset="-122"/>
            </a:endParaRPr>
          </a:p>
        </p:txBody>
      </p:sp>
      <p:sp>
        <p:nvSpPr>
          <p:cNvPr id="362790" name="Text Box 294"/>
          <p:cNvSpPr txBox="1">
            <a:spLocks noChangeArrowheads="1"/>
          </p:cNvSpPr>
          <p:nvPr/>
        </p:nvSpPr>
        <p:spPr bwMode="auto">
          <a:xfrm>
            <a:off x="3081338" y="2478090"/>
            <a:ext cx="1433512" cy="550664"/>
          </a:xfrm>
          <a:prstGeom prst="rect">
            <a:avLst/>
          </a:prstGeom>
          <a:noFill/>
          <a:ln w="9525">
            <a:noFill/>
            <a:miter lim="800000"/>
          </a:ln>
          <a:effectLst/>
        </p:spPr>
        <p:txBody>
          <a:bodyPr wrap="square" lIns="107950" tIns="53975" rIns="107950" bIns="53975">
            <a:spAutoFit/>
          </a:bodyPr>
          <a:lstStyle/>
          <a:p>
            <a:pPr>
              <a:lnSpc>
                <a:spcPct val="35000"/>
              </a:lnSpc>
              <a:spcBef>
                <a:spcPct val="50000"/>
              </a:spcBef>
            </a:pPr>
            <a:r>
              <a:rPr lang="en-US" altLang="zh-CN" sz="1400" dirty="0">
                <a:solidFill>
                  <a:schemeClr val="bg1"/>
                </a:solidFill>
                <a:ea typeface="宋体" panose="02010600030101010101" pitchFamily="2" charset="-122"/>
              </a:rPr>
              <a:t>Define a </a:t>
            </a:r>
            <a:endParaRPr lang="en-US" altLang="zh-CN" sz="1400" dirty="0" smtClean="0">
              <a:solidFill>
                <a:schemeClr val="bg1"/>
              </a:solidFill>
              <a:ea typeface="宋体" panose="02010600030101010101" pitchFamily="2" charset="-122"/>
            </a:endParaRPr>
          </a:p>
          <a:p>
            <a:pPr>
              <a:lnSpc>
                <a:spcPct val="35000"/>
              </a:lnSpc>
              <a:spcBef>
                <a:spcPct val="50000"/>
              </a:spcBef>
            </a:pPr>
            <a:r>
              <a:rPr lang="en-US" altLang="zh-CN" sz="1400" dirty="0" smtClean="0">
                <a:solidFill>
                  <a:schemeClr val="bg1"/>
                </a:solidFill>
                <a:ea typeface="宋体" panose="02010600030101010101" pitchFamily="2" charset="-122"/>
              </a:rPr>
              <a:t>Candidate</a:t>
            </a:r>
            <a:endParaRPr lang="en-US" altLang="zh-CN" sz="1400" dirty="0">
              <a:solidFill>
                <a:schemeClr val="bg1"/>
              </a:solidFill>
              <a:ea typeface="宋体" panose="02010600030101010101" pitchFamily="2" charset="-122"/>
            </a:endParaRPr>
          </a:p>
          <a:p>
            <a:pPr>
              <a:lnSpc>
                <a:spcPct val="35000"/>
              </a:lnSpc>
              <a:spcBef>
                <a:spcPct val="50000"/>
              </a:spcBef>
            </a:pPr>
            <a:r>
              <a:rPr lang="en-US" altLang="zh-CN" sz="1400" dirty="0">
                <a:solidFill>
                  <a:schemeClr val="bg1"/>
                </a:solidFill>
                <a:ea typeface="宋体" panose="02010600030101010101" pitchFamily="2" charset="-122"/>
              </a:rPr>
              <a:t>Architecture</a:t>
            </a:r>
            <a:endParaRPr lang="en-US" altLang="zh-CN" sz="1400" dirty="0">
              <a:solidFill>
                <a:schemeClr val="bg1"/>
              </a:solidFill>
              <a:ea typeface="宋体" panose="02010600030101010101" pitchFamily="2" charset="-122"/>
            </a:endParaRPr>
          </a:p>
        </p:txBody>
      </p:sp>
      <p:sp>
        <p:nvSpPr>
          <p:cNvPr id="362791" name="Text Box 295"/>
          <p:cNvSpPr txBox="1">
            <a:spLocks noChangeArrowheads="1"/>
          </p:cNvSpPr>
          <p:nvPr/>
        </p:nvSpPr>
        <p:spPr bwMode="auto">
          <a:xfrm>
            <a:off x="4843462" y="2476503"/>
            <a:ext cx="1300173" cy="550664"/>
          </a:xfrm>
          <a:prstGeom prst="rect">
            <a:avLst/>
          </a:prstGeom>
          <a:noFill/>
          <a:ln w="9525">
            <a:noFill/>
            <a:miter lim="800000"/>
          </a:ln>
          <a:effectLst/>
        </p:spPr>
        <p:txBody>
          <a:bodyPr wrap="square" lIns="107950" tIns="53975" rIns="107950" bIns="53975">
            <a:spAutoFit/>
          </a:bodyPr>
          <a:lstStyle/>
          <a:p>
            <a:pPr>
              <a:lnSpc>
                <a:spcPct val="35000"/>
              </a:lnSpc>
              <a:spcBef>
                <a:spcPct val="50000"/>
              </a:spcBef>
            </a:pPr>
            <a:r>
              <a:rPr lang="en-US" altLang="zh-CN" sz="1400" dirty="0">
                <a:solidFill>
                  <a:schemeClr val="bg1"/>
                </a:solidFill>
                <a:ea typeface="宋体" panose="02010600030101010101" pitchFamily="2" charset="-122"/>
              </a:rPr>
              <a:t>Perform</a:t>
            </a:r>
            <a:endParaRPr lang="en-US" altLang="zh-CN" sz="1400" dirty="0">
              <a:solidFill>
                <a:schemeClr val="bg1"/>
              </a:solidFill>
              <a:ea typeface="宋体" panose="02010600030101010101" pitchFamily="2" charset="-122"/>
            </a:endParaRPr>
          </a:p>
          <a:p>
            <a:pPr>
              <a:lnSpc>
                <a:spcPct val="35000"/>
              </a:lnSpc>
              <a:spcBef>
                <a:spcPct val="50000"/>
              </a:spcBef>
            </a:pPr>
            <a:r>
              <a:rPr lang="en-US" altLang="zh-CN" sz="1400" dirty="0">
                <a:solidFill>
                  <a:schemeClr val="bg1"/>
                </a:solidFill>
                <a:ea typeface="宋体" panose="02010600030101010101" pitchFamily="2" charset="-122"/>
              </a:rPr>
              <a:t>Architectural</a:t>
            </a:r>
            <a:endParaRPr lang="en-US" altLang="zh-CN" sz="1400" dirty="0">
              <a:solidFill>
                <a:schemeClr val="bg1"/>
              </a:solidFill>
              <a:ea typeface="宋体" panose="02010600030101010101" pitchFamily="2" charset="-122"/>
            </a:endParaRPr>
          </a:p>
          <a:p>
            <a:pPr>
              <a:lnSpc>
                <a:spcPct val="35000"/>
              </a:lnSpc>
              <a:spcBef>
                <a:spcPct val="50000"/>
              </a:spcBef>
            </a:pPr>
            <a:r>
              <a:rPr lang="en-US" altLang="zh-CN" sz="1400" dirty="0">
                <a:solidFill>
                  <a:schemeClr val="bg1"/>
                </a:solidFill>
                <a:ea typeface="宋体" panose="02010600030101010101" pitchFamily="2" charset="-122"/>
              </a:rPr>
              <a:t>Synthesis</a:t>
            </a:r>
            <a:endParaRPr lang="en-US" altLang="zh-CN" sz="1400" dirty="0">
              <a:solidFill>
                <a:schemeClr val="bg1"/>
              </a:solidFill>
              <a:ea typeface="宋体" panose="02010600030101010101" pitchFamily="2" charset="-122"/>
            </a:endParaRPr>
          </a:p>
        </p:txBody>
      </p:sp>
      <p:sp>
        <p:nvSpPr>
          <p:cNvPr id="362792" name="Text Box 296"/>
          <p:cNvSpPr txBox="1">
            <a:spLocks noChangeArrowheads="1"/>
          </p:cNvSpPr>
          <p:nvPr/>
        </p:nvSpPr>
        <p:spPr bwMode="auto">
          <a:xfrm>
            <a:off x="4383088" y="3876678"/>
            <a:ext cx="1209675" cy="389530"/>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400" dirty="0">
                <a:solidFill>
                  <a:schemeClr val="bg1"/>
                </a:solidFill>
                <a:ea typeface="宋体" panose="02010600030101010101" pitchFamily="2" charset="-122"/>
              </a:rPr>
              <a:t>Analyze </a:t>
            </a:r>
            <a:endParaRPr lang="en-US" altLang="zh-CN" sz="1400" dirty="0" smtClean="0">
              <a:solidFill>
                <a:schemeClr val="bg1"/>
              </a:solidFill>
              <a:ea typeface="宋体" panose="02010600030101010101" pitchFamily="2" charset="-122"/>
            </a:endParaRPr>
          </a:p>
          <a:p>
            <a:pPr>
              <a:lnSpc>
                <a:spcPct val="35000"/>
              </a:lnSpc>
              <a:spcBef>
                <a:spcPct val="50000"/>
              </a:spcBef>
            </a:pPr>
            <a:r>
              <a:rPr lang="en-US" altLang="zh-CN" sz="1400" dirty="0" smtClean="0">
                <a:solidFill>
                  <a:schemeClr val="bg1"/>
                </a:solidFill>
                <a:ea typeface="宋体" panose="02010600030101010101" pitchFamily="2" charset="-122"/>
              </a:rPr>
              <a:t>Behavior</a:t>
            </a:r>
            <a:endParaRPr lang="en-US" altLang="zh-CN" sz="1400" dirty="0">
              <a:solidFill>
                <a:schemeClr val="bg1"/>
              </a:solidFill>
              <a:ea typeface="宋体" panose="02010600030101010101" pitchFamily="2" charset="-122"/>
            </a:endParaRPr>
          </a:p>
        </p:txBody>
      </p:sp>
      <p:sp>
        <p:nvSpPr>
          <p:cNvPr id="362793" name="Text Box 297"/>
          <p:cNvSpPr txBox="1">
            <a:spLocks noChangeArrowheads="1"/>
          </p:cNvSpPr>
          <p:nvPr/>
        </p:nvSpPr>
        <p:spPr bwMode="auto">
          <a:xfrm>
            <a:off x="2714612" y="4691066"/>
            <a:ext cx="1200163" cy="367537"/>
          </a:xfrm>
          <a:prstGeom prst="rect">
            <a:avLst/>
          </a:prstGeom>
          <a:noFill/>
          <a:ln w="9525">
            <a:noFill/>
            <a:miter lim="800000"/>
          </a:ln>
          <a:effectLst/>
        </p:spPr>
        <p:txBody>
          <a:bodyPr wrap="square" lIns="107950" tIns="53975" rIns="107950" bIns="53975">
            <a:spAutoFit/>
          </a:bodyPr>
          <a:lstStyle/>
          <a:p>
            <a:pPr>
              <a:lnSpc>
                <a:spcPct val="35000"/>
              </a:lnSpc>
              <a:spcBef>
                <a:spcPct val="50000"/>
              </a:spcBef>
            </a:pPr>
            <a:r>
              <a:rPr lang="en-US" altLang="zh-CN" sz="1400" dirty="0">
                <a:solidFill>
                  <a:schemeClr val="bg1"/>
                </a:solidFill>
                <a:ea typeface="宋体" panose="02010600030101010101" pitchFamily="2" charset="-122"/>
              </a:rPr>
              <a:t>Refine the</a:t>
            </a:r>
            <a:endParaRPr lang="en-US" altLang="zh-CN" sz="1400" dirty="0">
              <a:solidFill>
                <a:schemeClr val="bg1"/>
              </a:solidFill>
              <a:ea typeface="宋体" panose="02010600030101010101" pitchFamily="2" charset="-122"/>
            </a:endParaRPr>
          </a:p>
          <a:p>
            <a:pPr>
              <a:lnSpc>
                <a:spcPct val="35000"/>
              </a:lnSpc>
              <a:spcBef>
                <a:spcPct val="50000"/>
              </a:spcBef>
            </a:pPr>
            <a:r>
              <a:rPr lang="en-US" altLang="zh-CN" sz="1400" dirty="0">
                <a:solidFill>
                  <a:schemeClr val="bg1"/>
                </a:solidFill>
                <a:ea typeface="宋体" panose="02010600030101010101" pitchFamily="2" charset="-122"/>
              </a:rPr>
              <a:t>Architecture</a:t>
            </a:r>
            <a:endParaRPr lang="en-US" altLang="zh-CN" sz="1400" dirty="0">
              <a:solidFill>
                <a:schemeClr val="bg1"/>
              </a:solidFill>
              <a:ea typeface="宋体" panose="02010600030101010101" pitchFamily="2" charset="-122"/>
            </a:endParaRPr>
          </a:p>
        </p:txBody>
      </p:sp>
      <p:sp>
        <p:nvSpPr>
          <p:cNvPr id="362794" name="Text Box 298"/>
          <p:cNvSpPr txBox="1">
            <a:spLocks noChangeArrowheads="1"/>
          </p:cNvSpPr>
          <p:nvPr/>
        </p:nvSpPr>
        <p:spPr bwMode="auto">
          <a:xfrm>
            <a:off x="3657600" y="5226053"/>
            <a:ext cx="1308100" cy="367537"/>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400">
                <a:solidFill>
                  <a:schemeClr val="bg1"/>
                </a:solidFill>
                <a:ea typeface="宋体" panose="02010600030101010101" pitchFamily="2" charset="-122"/>
              </a:rPr>
              <a:t>Design</a:t>
            </a:r>
            <a:endParaRPr lang="en-US" altLang="zh-CN" sz="1400">
              <a:solidFill>
                <a:schemeClr val="bg1"/>
              </a:solidFill>
              <a:ea typeface="宋体" panose="02010600030101010101" pitchFamily="2" charset="-122"/>
            </a:endParaRPr>
          </a:p>
          <a:p>
            <a:pPr>
              <a:lnSpc>
                <a:spcPct val="35000"/>
              </a:lnSpc>
              <a:spcBef>
                <a:spcPct val="50000"/>
              </a:spcBef>
            </a:pPr>
            <a:r>
              <a:rPr lang="en-US" altLang="zh-CN" sz="1400">
                <a:solidFill>
                  <a:schemeClr val="bg1"/>
                </a:solidFill>
                <a:ea typeface="宋体" panose="02010600030101010101" pitchFamily="2" charset="-122"/>
              </a:rPr>
              <a:t>Components</a:t>
            </a:r>
            <a:endParaRPr lang="en-US" altLang="zh-CN" sz="1400">
              <a:solidFill>
                <a:schemeClr val="bg1"/>
              </a:solidFill>
              <a:ea typeface="宋体" panose="02010600030101010101" pitchFamily="2" charset="-122"/>
            </a:endParaRPr>
          </a:p>
        </p:txBody>
      </p:sp>
      <p:sp>
        <p:nvSpPr>
          <p:cNvPr id="362795" name="Text Box 299"/>
          <p:cNvSpPr txBox="1">
            <a:spLocks noChangeArrowheads="1"/>
          </p:cNvSpPr>
          <p:nvPr/>
        </p:nvSpPr>
        <p:spPr bwMode="auto">
          <a:xfrm>
            <a:off x="5168900" y="5347479"/>
            <a:ext cx="1189050" cy="367537"/>
          </a:xfrm>
          <a:prstGeom prst="rect">
            <a:avLst/>
          </a:prstGeom>
          <a:noFill/>
          <a:ln w="9525">
            <a:noFill/>
            <a:miter lim="800000"/>
          </a:ln>
          <a:effectLst/>
        </p:spPr>
        <p:txBody>
          <a:bodyPr wrap="square" lIns="107950" tIns="53975" rIns="107950" bIns="53975">
            <a:spAutoFit/>
          </a:bodyPr>
          <a:lstStyle/>
          <a:p>
            <a:pPr>
              <a:lnSpc>
                <a:spcPct val="35000"/>
              </a:lnSpc>
              <a:spcBef>
                <a:spcPct val="50000"/>
              </a:spcBef>
            </a:pPr>
            <a:r>
              <a:rPr lang="en-US" altLang="zh-CN" sz="1400" dirty="0">
                <a:solidFill>
                  <a:schemeClr val="bg1"/>
                </a:solidFill>
                <a:ea typeface="宋体" panose="02010600030101010101" pitchFamily="2" charset="-122"/>
              </a:rPr>
              <a:t>Design the</a:t>
            </a:r>
            <a:endParaRPr lang="en-US" altLang="zh-CN" sz="1400" dirty="0">
              <a:solidFill>
                <a:schemeClr val="bg1"/>
              </a:solidFill>
              <a:ea typeface="宋体" panose="02010600030101010101" pitchFamily="2" charset="-122"/>
            </a:endParaRPr>
          </a:p>
          <a:p>
            <a:pPr>
              <a:lnSpc>
                <a:spcPct val="35000"/>
              </a:lnSpc>
              <a:spcBef>
                <a:spcPct val="50000"/>
              </a:spcBef>
            </a:pPr>
            <a:r>
              <a:rPr lang="en-US" altLang="zh-CN" sz="1400" dirty="0">
                <a:solidFill>
                  <a:schemeClr val="bg1"/>
                </a:solidFill>
                <a:ea typeface="宋体" panose="02010600030101010101" pitchFamily="2" charset="-122"/>
              </a:rPr>
              <a:t>Database</a:t>
            </a:r>
            <a:endParaRPr lang="en-US" altLang="zh-CN" sz="1400" dirty="0">
              <a:solidFill>
                <a:schemeClr val="bg1"/>
              </a:solidFill>
              <a:ea typeface="宋体" panose="02010600030101010101" pitchFamily="2" charset="-122"/>
            </a:endParaRPr>
          </a:p>
        </p:txBody>
      </p:sp>
      <p:sp>
        <p:nvSpPr>
          <p:cNvPr id="362796" name="Text Box 300"/>
          <p:cNvSpPr txBox="1">
            <a:spLocks noChangeArrowheads="1"/>
          </p:cNvSpPr>
          <p:nvPr/>
        </p:nvSpPr>
        <p:spPr bwMode="auto">
          <a:xfrm>
            <a:off x="5572124" y="4484691"/>
            <a:ext cx="1000139" cy="184409"/>
          </a:xfrm>
          <a:prstGeom prst="rect">
            <a:avLst/>
          </a:prstGeom>
          <a:noFill/>
          <a:ln w="9525">
            <a:noFill/>
            <a:miter lim="800000"/>
          </a:ln>
          <a:effectLst/>
        </p:spPr>
        <p:txBody>
          <a:bodyPr wrap="square" lIns="107950" tIns="53975" rIns="107950" bIns="53975">
            <a:spAutoFit/>
          </a:bodyPr>
          <a:lstStyle/>
          <a:p>
            <a:pPr>
              <a:lnSpc>
                <a:spcPct val="35000"/>
              </a:lnSpc>
              <a:spcBef>
                <a:spcPct val="50000"/>
              </a:spcBef>
            </a:pPr>
            <a:r>
              <a:rPr lang="en-US" altLang="zh-CN" sz="1400" dirty="0">
                <a:solidFill>
                  <a:schemeClr val="bg1"/>
                </a:solidFill>
                <a:ea typeface="宋体" panose="02010600030101010101" pitchFamily="2" charset="-122"/>
              </a:rPr>
              <a:t>(Optional)</a:t>
            </a:r>
            <a:endParaRPr lang="en-US" altLang="zh-CN" sz="1400" dirty="0">
              <a:solidFill>
                <a:schemeClr val="bg1"/>
              </a:solidFill>
              <a:ea typeface="宋体" panose="02010600030101010101" pitchFamily="2" charset="-122"/>
            </a:endParaRPr>
          </a:p>
        </p:txBody>
      </p:sp>
      <p:sp>
        <p:nvSpPr>
          <p:cNvPr id="362797" name="Line 301"/>
          <p:cNvSpPr>
            <a:spLocks noChangeShapeType="1"/>
          </p:cNvSpPr>
          <p:nvPr/>
        </p:nvSpPr>
        <p:spPr bwMode="auto">
          <a:xfrm>
            <a:off x="4446588" y="1477966"/>
            <a:ext cx="0" cy="204787"/>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798" name="Freeform 302"/>
          <p:cNvSpPr/>
          <p:nvPr/>
        </p:nvSpPr>
        <p:spPr bwMode="auto">
          <a:xfrm>
            <a:off x="3781425" y="1801816"/>
            <a:ext cx="447675" cy="279400"/>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400">
              <a:solidFill>
                <a:schemeClr val="bg1"/>
              </a:solidFill>
            </a:endParaRPr>
          </a:p>
        </p:txBody>
      </p:sp>
      <p:sp>
        <p:nvSpPr>
          <p:cNvPr id="362799" name="Freeform 303"/>
          <p:cNvSpPr/>
          <p:nvPr/>
        </p:nvSpPr>
        <p:spPr bwMode="auto">
          <a:xfrm>
            <a:off x="4622800" y="1804991"/>
            <a:ext cx="782638" cy="280987"/>
          </a:xfrm>
          <a:custGeom>
            <a:avLst/>
            <a:gdLst/>
            <a:ahLst/>
            <a:cxnLst>
              <a:cxn ang="0">
                <a:pos x="0" y="0"/>
              </a:cxn>
              <a:cxn ang="0">
                <a:pos x="493" y="0"/>
              </a:cxn>
              <a:cxn ang="0">
                <a:pos x="493" y="177"/>
              </a:cxn>
            </a:cxnLst>
            <a:rect l="0" t="0" r="r" b="b"/>
            <a:pathLst>
              <a:path w="493" h="177">
                <a:moveTo>
                  <a:pt x="0" y="0"/>
                </a:moveTo>
                <a:lnTo>
                  <a:pt x="493" y="0"/>
                </a:lnTo>
                <a:lnTo>
                  <a:pt x="493" y="17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400">
              <a:solidFill>
                <a:schemeClr val="bg1"/>
              </a:solidFill>
            </a:endParaRPr>
          </a:p>
        </p:txBody>
      </p:sp>
      <p:sp>
        <p:nvSpPr>
          <p:cNvPr id="362800" name="Freeform 304"/>
          <p:cNvSpPr/>
          <p:nvPr/>
        </p:nvSpPr>
        <p:spPr bwMode="auto">
          <a:xfrm>
            <a:off x="4229100" y="1690691"/>
            <a:ext cx="431800" cy="196850"/>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sz="1400">
              <a:solidFill>
                <a:schemeClr val="bg1"/>
              </a:solidFill>
            </a:endParaRPr>
          </a:p>
        </p:txBody>
      </p:sp>
      <p:sp>
        <p:nvSpPr>
          <p:cNvPr id="362801" name="Freeform 305"/>
          <p:cNvSpPr/>
          <p:nvPr/>
        </p:nvSpPr>
        <p:spPr bwMode="auto">
          <a:xfrm>
            <a:off x="3775075" y="2749553"/>
            <a:ext cx="444500" cy="114300"/>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400">
              <a:solidFill>
                <a:schemeClr val="bg1"/>
              </a:solidFill>
            </a:endParaRPr>
          </a:p>
        </p:txBody>
      </p:sp>
      <p:sp>
        <p:nvSpPr>
          <p:cNvPr id="362802" name="Line 306"/>
          <p:cNvSpPr>
            <a:spLocks noChangeShapeType="1"/>
          </p:cNvSpPr>
          <p:nvPr/>
        </p:nvSpPr>
        <p:spPr bwMode="auto">
          <a:xfrm>
            <a:off x="5418138" y="2859091"/>
            <a:ext cx="0" cy="228600"/>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03" name="Line 307"/>
          <p:cNvSpPr>
            <a:spLocks noChangeShapeType="1"/>
          </p:cNvSpPr>
          <p:nvPr/>
        </p:nvSpPr>
        <p:spPr bwMode="auto">
          <a:xfrm>
            <a:off x="4446588" y="1892303"/>
            <a:ext cx="0" cy="852488"/>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04" name="Line 308"/>
          <p:cNvSpPr>
            <a:spLocks noChangeShapeType="1"/>
          </p:cNvSpPr>
          <p:nvPr/>
        </p:nvSpPr>
        <p:spPr bwMode="auto">
          <a:xfrm>
            <a:off x="4446588" y="2954341"/>
            <a:ext cx="0" cy="204787"/>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05" name="Freeform 309"/>
          <p:cNvSpPr/>
          <p:nvPr/>
        </p:nvSpPr>
        <p:spPr bwMode="auto">
          <a:xfrm>
            <a:off x="4229100" y="2751141"/>
            <a:ext cx="431800" cy="196850"/>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sz="1400">
              <a:solidFill>
                <a:schemeClr val="bg1"/>
              </a:solidFill>
            </a:endParaRPr>
          </a:p>
        </p:txBody>
      </p:sp>
      <p:sp>
        <p:nvSpPr>
          <p:cNvPr id="362806" name="Line 310"/>
          <p:cNvSpPr>
            <a:spLocks noChangeShapeType="1"/>
          </p:cNvSpPr>
          <p:nvPr/>
        </p:nvSpPr>
        <p:spPr bwMode="auto">
          <a:xfrm>
            <a:off x="4979988" y="3206753"/>
            <a:ext cx="0" cy="280988"/>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07" name="Line 311"/>
          <p:cNvSpPr>
            <a:spLocks noChangeShapeType="1"/>
          </p:cNvSpPr>
          <p:nvPr/>
        </p:nvSpPr>
        <p:spPr bwMode="auto">
          <a:xfrm>
            <a:off x="4979988" y="4011616"/>
            <a:ext cx="0" cy="361950"/>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grpSp>
        <p:nvGrpSpPr>
          <p:cNvPr id="22" name="Group 312"/>
          <p:cNvGrpSpPr/>
          <p:nvPr/>
        </p:nvGrpSpPr>
        <p:grpSpPr bwMode="auto">
          <a:xfrm>
            <a:off x="4332288" y="4435478"/>
            <a:ext cx="1295400" cy="404813"/>
            <a:chOff x="2713" y="2422"/>
            <a:chExt cx="816" cy="366"/>
          </a:xfrm>
        </p:grpSpPr>
        <p:sp>
          <p:nvSpPr>
            <p:cNvPr id="362809" name="Line 313"/>
            <p:cNvSpPr>
              <a:spLocks noChangeShapeType="1"/>
            </p:cNvSpPr>
            <p:nvPr/>
          </p:nvSpPr>
          <p:spPr bwMode="auto">
            <a:xfrm>
              <a:off x="3529" y="2422"/>
              <a:ext cx="0" cy="366"/>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10" name="Line 314"/>
            <p:cNvSpPr>
              <a:spLocks noChangeShapeType="1"/>
            </p:cNvSpPr>
            <p:nvPr/>
          </p:nvSpPr>
          <p:spPr bwMode="auto">
            <a:xfrm>
              <a:off x="2713" y="2422"/>
              <a:ext cx="0" cy="366"/>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grpSp>
      <p:sp>
        <p:nvSpPr>
          <p:cNvPr id="362811" name="Freeform 315"/>
          <p:cNvSpPr/>
          <p:nvPr/>
        </p:nvSpPr>
        <p:spPr bwMode="auto">
          <a:xfrm>
            <a:off x="3451225" y="3216278"/>
            <a:ext cx="495300" cy="1090613"/>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400">
              <a:solidFill>
                <a:schemeClr val="bg1"/>
              </a:solidFill>
            </a:endParaRPr>
          </a:p>
        </p:txBody>
      </p:sp>
      <p:grpSp>
        <p:nvGrpSpPr>
          <p:cNvPr id="23" name="Group 316"/>
          <p:cNvGrpSpPr/>
          <p:nvPr/>
        </p:nvGrpSpPr>
        <p:grpSpPr bwMode="auto">
          <a:xfrm>
            <a:off x="4332288" y="5492753"/>
            <a:ext cx="1295400" cy="288925"/>
            <a:chOff x="2745" y="3066"/>
            <a:chExt cx="816" cy="342"/>
          </a:xfrm>
        </p:grpSpPr>
        <p:sp>
          <p:nvSpPr>
            <p:cNvPr id="362813" name="Line 317"/>
            <p:cNvSpPr>
              <a:spLocks noChangeShapeType="1"/>
            </p:cNvSpPr>
            <p:nvPr/>
          </p:nvSpPr>
          <p:spPr bwMode="auto">
            <a:xfrm>
              <a:off x="3561" y="3066"/>
              <a:ext cx="0" cy="342"/>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14" name="Line 318"/>
            <p:cNvSpPr>
              <a:spLocks noChangeShapeType="1"/>
            </p:cNvSpPr>
            <p:nvPr/>
          </p:nvSpPr>
          <p:spPr bwMode="auto">
            <a:xfrm>
              <a:off x="2745" y="3066"/>
              <a:ext cx="0" cy="342"/>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grpSp>
      <p:sp>
        <p:nvSpPr>
          <p:cNvPr id="362815" name="Line 319"/>
          <p:cNvSpPr>
            <a:spLocks noChangeShapeType="1"/>
          </p:cNvSpPr>
          <p:nvPr/>
        </p:nvSpPr>
        <p:spPr bwMode="auto">
          <a:xfrm>
            <a:off x="5008563" y="5832478"/>
            <a:ext cx="0" cy="252413"/>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16" name="Line 320"/>
          <p:cNvSpPr>
            <a:spLocks noChangeShapeType="1"/>
          </p:cNvSpPr>
          <p:nvPr/>
        </p:nvSpPr>
        <p:spPr bwMode="auto">
          <a:xfrm>
            <a:off x="3451225" y="4983166"/>
            <a:ext cx="0" cy="1104900"/>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17" name="Line 321"/>
          <p:cNvSpPr>
            <a:spLocks noChangeShapeType="1"/>
          </p:cNvSpPr>
          <p:nvPr/>
        </p:nvSpPr>
        <p:spPr bwMode="auto">
          <a:xfrm>
            <a:off x="4575175" y="6132516"/>
            <a:ext cx="0" cy="252412"/>
          </a:xfrm>
          <a:prstGeom prst="line">
            <a:avLst/>
          </a:prstGeom>
          <a:noFill/>
          <a:ln w="9525">
            <a:solidFill>
              <a:schemeClr val="bg2"/>
            </a:solidFill>
            <a:round/>
            <a:tailEnd type="arrow" w="med" len="med"/>
          </a:ln>
          <a:effectLst/>
        </p:spPr>
        <p:txBody>
          <a:bodyPr lIns="107950" tIns="53975" rIns="107950" bIns="53975"/>
          <a:lstStyle/>
          <a:p>
            <a:endParaRPr lang="en-US" sz="1400">
              <a:solidFill>
                <a:schemeClr val="bg1"/>
              </a:solidFill>
            </a:endParaRPr>
          </a:p>
        </p:txBody>
      </p:sp>
      <p:sp>
        <p:nvSpPr>
          <p:cNvPr id="362818" name="Rectangle 322"/>
          <p:cNvSpPr>
            <a:spLocks noChangeArrowheads="1"/>
          </p:cNvSpPr>
          <p:nvPr/>
        </p:nvSpPr>
        <p:spPr bwMode="auto">
          <a:xfrm>
            <a:off x="4114800" y="5789616"/>
            <a:ext cx="1731963" cy="4921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400">
              <a:solidFill>
                <a:schemeClr val="bg1"/>
              </a:solidFill>
            </a:endParaRPr>
          </a:p>
        </p:txBody>
      </p:sp>
      <p:sp>
        <p:nvSpPr>
          <p:cNvPr id="362819" name="Rectangle 323"/>
          <p:cNvSpPr>
            <a:spLocks noChangeArrowheads="1"/>
          </p:cNvSpPr>
          <p:nvPr/>
        </p:nvSpPr>
        <p:spPr bwMode="auto">
          <a:xfrm>
            <a:off x="3263900" y="6094416"/>
            <a:ext cx="1955800" cy="50800"/>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400">
              <a:solidFill>
                <a:schemeClr val="bg1"/>
              </a:solidFill>
            </a:endParaRPr>
          </a:p>
        </p:txBody>
      </p:sp>
      <p:sp>
        <p:nvSpPr>
          <p:cNvPr id="362820" name="AutoShape 324"/>
          <p:cNvSpPr>
            <a:spLocks noChangeArrowheads="1"/>
          </p:cNvSpPr>
          <p:nvPr/>
        </p:nvSpPr>
        <p:spPr bwMode="auto">
          <a:xfrm>
            <a:off x="2787650" y="1933578"/>
            <a:ext cx="3581400" cy="2190750"/>
          </a:xfrm>
          <a:prstGeom prst="roundRect">
            <a:avLst>
              <a:gd name="adj" fmla="val 16667"/>
            </a:avLst>
          </a:prstGeom>
          <a:noFill/>
          <a:ln w="28575">
            <a:solidFill>
              <a:schemeClr val="hlink"/>
            </a:solidFill>
            <a:prstDash val="dash"/>
            <a:round/>
          </a:ln>
          <a:effectLst/>
        </p:spPr>
        <p:txBody>
          <a:bodyPr wrap="none" lIns="107950" tIns="53975" rIns="107950" bIns="53975" anchor="ctr"/>
          <a:lstStyle/>
          <a:p>
            <a:endParaRPr lang="en-US" sz="1400">
              <a:solidFill>
                <a:schemeClr val="bg1"/>
              </a:solidFill>
            </a:endParaRPr>
          </a:p>
        </p:txBody>
      </p:sp>
      <p:sp>
        <p:nvSpPr>
          <p:cNvPr id="362821" name="Rectangle 325"/>
          <p:cNvSpPr>
            <a:spLocks noChangeArrowheads="1"/>
          </p:cNvSpPr>
          <p:nvPr/>
        </p:nvSpPr>
        <p:spPr bwMode="auto">
          <a:xfrm>
            <a:off x="4105275" y="4383091"/>
            <a:ext cx="1731963" cy="4921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400">
              <a:solidFill>
                <a:schemeClr val="bg1"/>
              </a:solidFill>
            </a:endParaRPr>
          </a:p>
        </p:txBody>
      </p:sp>
      <p:sp>
        <p:nvSpPr>
          <p:cNvPr id="362822" name="Rectangle 326"/>
          <p:cNvSpPr>
            <a:spLocks noChangeArrowheads="1"/>
          </p:cNvSpPr>
          <p:nvPr/>
        </p:nvSpPr>
        <p:spPr bwMode="auto">
          <a:xfrm>
            <a:off x="3767138" y="3168653"/>
            <a:ext cx="1374775" cy="47625"/>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400">
              <a:solidFill>
                <a:schemeClr val="bg1"/>
              </a:solidFill>
            </a:endParaRPr>
          </a:p>
        </p:txBody>
      </p:sp>
      <p:sp>
        <p:nvSpPr>
          <p:cNvPr id="362823" name="AutoShape 327"/>
          <p:cNvSpPr>
            <a:spLocks noChangeArrowheads="1"/>
          </p:cNvSpPr>
          <p:nvPr/>
        </p:nvSpPr>
        <p:spPr bwMode="auto">
          <a:xfrm>
            <a:off x="2816225" y="4200528"/>
            <a:ext cx="3581400" cy="2057400"/>
          </a:xfrm>
          <a:prstGeom prst="flowChartAlternateProcess">
            <a:avLst/>
          </a:prstGeom>
          <a:noFill/>
          <a:ln w="28575">
            <a:solidFill>
              <a:schemeClr val="hlink"/>
            </a:solidFill>
            <a:prstDash val="dash"/>
            <a:miter lim="800000"/>
          </a:ln>
          <a:effectLst/>
        </p:spPr>
        <p:txBody>
          <a:bodyPr wrap="none" lIns="107950" tIns="53975" rIns="107950" bIns="53975" anchor="ctr"/>
          <a:lstStyle/>
          <a:p>
            <a:endParaRPr lang="en-US" sz="140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61" name="Rectangle 17"/>
          <p:cNvSpPr>
            <a:spLocks noGrp="1" noChangeArrowheads="1"/>
          </p:cNvSpPr>
          <p:nvPr>
            <p:ph type="title"/>
          </p:nvPr>
        </p:nvSpPr>
        <p:spPr>
          <a:xfrm>
            <a:off x="357158" y="667771"/>
            <a:ext cx="8786842" cy="1000132"/>
          </a:xfrm>
        </p:spPr>
        <p:txBody>
          <a:bodyPr>
            <a:normAutofit fontScale="90000"/>
          </a:bodyPr>
          <a:lstStyle/>
          <a:p>
            <a:r>
              <a:rPr lang="en-US" altLang="zh-CN" dirty="0" smtClean="0">
                <a:ea typeface="宋体" panose="02010600030101010101" pitchFamily="2" charset="-122"/>
              </a:rPr>
              <a:t>Analysis and Design Activity Overview</a:t>
            </a:r>
            <a:br>
              <a:rPr lang="en-US" altLang="zh-CN" dirty="0" smtClean="0">
                <a:ea typeface="宋体" panose="02010600030101010101" pitchFamily="2" charset="-122"/>
              </a:rPr>
            </a:br>
            <a:endParaRPr lang="zh-CN" altLang="en-US" dirty="0">
              <a:ea typeface="宋体" panose="02010600030101010101" pitchFamily="2" charset="-122"/>
            </a:endParaRPr>
          </a:p>
        </p:txBody>
      </p:sp>
      <p:sp>
        <p:nvSpPr>
          <p:cNvPr id="364562" name="Rectangle 18"/>
          <p:cNvSpPr>
            <a:spLocks noChangeArrowheads="1"/>
          </p:cNvSpPr>
          <p:nvPr/>
        </p:nvSpPr>
        <p:spPr bwMode="auto">
          <a:xfrm>
            <a:off x="76200" y="76200"/>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endParaRPr lang="en-US" altLang="zh-CN" sz="3600" dirty="0">
              <a:solidFill>
                <a:srgbClr val="FFFF99"/>
              </a:solidFill>
              <a:latin typeface="Arial Narrow" panose="020B0606020202030204" pitchFamily="34" charset="0"/>
              <a:ea typeface="宋体" panose="02010600030101010101" pitchFamily="2" charset="-122"/>
            </a:endParaRPr>
          </a:p>
        </p:txBody>
      </p:sp>
      <p:sp>
        <p:nvSpPr>
          <p:cNvPr id="364563" name="Rectangle 19"/>
          <p:cNvSpPr>
            <a:spLocks noChangeArrowheads="1"/>
          </p:cNvSpPr>
          <p:nvPr/>
        </p:nvSpPr>
        <p:spPr bwMode="auto">
          <a:xfrm>
            <a:off x="2290763" y="2000250"/>
            <a:ext cx="9144000" cy="0"/>
          </a:xfrm>
          <a:prstGeom prst="rect">
            <a:avLst/>
          </a:prstGeom>
          <a:noFill/>
          <a:ln w="38100">
            <a:noFill/>
            <a:miter lim="800000"/>
          </a:ln>
          <a:effectLst/>
        </p:spPr>
        <p:txBody>
          <a:bodyPr lIns="107950" tIns="53975" rIns="107950" bIns="53975">
            <a:spAutoFit/>
          </a:bodyPr>
          <a:lstStyle/>
          <a:p>
            <a:endParaRPr lang="en-US"/>
          </a:p>
        </p:txBody>
      </p:sp>
      <p:sp>
        <p:nvSpPr>
          <p:cNvPr id="364564" name="Text Box 20"/>
          <p:cNvSpPr txBox="1">
            <a:spLocks noChangeArrowheads="1"/>
          </p:cNvSpPr>
          <p:nvPr/>
        </p:nvSpPr>
        <p:spPr bwMode="auto">
          <a:xfrm>
            <a:off x="611560" y="2540000"/>
            <a:ext cx="1308100" cy="412750"/>
          </a:xfrm>
          <a:prstGeom prst="rect">
            <a:avLst/>
          </a:prstGeom>
          <a:noFill/>
          <a:ln w="38100">
            <a:noFill/>
            <a:miter lim="800000"/>
          </a:ln>
          <a:effectLst/>
        </p:spPr>
        <p:txBody>
          <a:bodyPr lIns="107950" tIns="53975" rIns="107950" bIns="53975">
            <a:spAutoFit/>
          </a:bodyPr>
          <a:lstStyle/>
          <a:p>
            <a:pPr algn="r">
              <a:spcBef>
                <a:spcPct val="50000"/>
              </a:spcBef>
            </a:pPr>
            <a:r>
              <a:rPr lang="en-US" altLang="zh-CN" sz="2000" i="1" dirty="0">
                <a:solidFill>
                  <a:srgbClr val="00CCFF"/>
                </a:solidFill>
                <a:ea typeface="宋体" panose="02010600030101010101" pitchFamily="2" charset="-122"/>
              </a:rPr>
              <a:t>Architect</a:t>
            </a:r>
            <a:endParaRPr lang="en-US" altLang="zh-CN" sz="2000" i="1" dirty="0">
              <a:solidFill>
                <a:srgbClr val="00CCFF"/>
              </a:solidFill>
              <a:ea typeface="宋体" panose="02010600030101010101" pitchFamily="2" charset="-122"/>
            </a:endParaRPr>
          </a:p>
        </p:txBody>
      </p:sp>
      <p:sp>
        <p:nvSpPr>
          <p:cNvPr id="364565" name="Text Box 21"/>
          <p:cNvSpPr txBox="1">
            <a:spLocks noChangeArrowheads="1"/>
          </p:cNvSpPr>
          <p:nvPr/>
        </p:nvSpPr>
        <p:spPr bwMode="auto">
          <a:xfrm>
            <a:off x="649636" y="4929198"/>
            <a:ext cx="1320800" cy="412750"/>
          </a:xfrm>
          <a:prstGeom prst="rect">
            <a:avLst/>
          </a:prstGeom>
          <a:noFill/>
          <a:ln w="38100">
            <a:noFill/>
            <a:miter lim="800000"/>
          </a:ln>
          <a:effectLst/>
        </p:spPr>
        <p:txBody>
          <a:bodyPr lIns="107950" tIns="53975" rIns="107950" bIns="53975">
            <a:spAutoFit/>
          </a:bodyPr>
          <a:lstStyle/>
          <a:p>
            <a:pPr algn="r">
              <a:spcBef>
                <a:spcPct val="50000"/>
              </a:spcBef>
            </a:pPr>
            <a:r>
              <a:rPr lang="en-US" altLang="zh-CN" sz="2000" i="1" dirty="0">
                <a:solidFill>
                  <a:srgbClr val="00CCFF"/>
                </a:solidFill>
                <a:ea typeface="宋体" panose="02010600030101010101" pitchFamily="2" charset="-122"/>
              </a:rPr>
              <a:t>Designer</a:t>
            </a:r>
            <a:endParaRPr lang="en-US" altLang="zh-CN" sz="2000" i="1" dirty="0">
              <a:solidFill>
                <a:srgbClr val="00CCFF"/>
              </a:solidFill>
              <a:ea typeface="宋体" panose="02010600030101010101" pitchFamily="2" charset="-122"/>
            </a:endParaRPr>
          </a:p>
        </p:txBody>
      </p:sp>
      <p:pic>
        <p:nvPicPr>
          <p:cNvPr id="364572" name="Picture 28" descr="Analysis_Design_Ovrvw"/>
          <p:cNvPicPr>
            <a:picLocks noChangeAspect="1" noChangeArrowheads="1"/>
          </p:cNvPicPr>
          <p:nvPr/>
        </p:nvPicPr>
        <p:blipFill>
          <a:blip r:embed="rId1" cstate="print"/>
          <a:srcRect/>
          <a:stretch>
            <a:fillRect/>
          </a:stretch>
        </p:blipFill>
        <p:spPr bwMode="auto">
          <a:xfrm>
            <a:off x="2040309" y="1845246"/>
            <a:ext cx="6478381" cy="4248050"/>
          </a:xfrm>
          <a:prstGeom prst="rect">
            <a:avLst/>
          </a:prstGeom>
          <a:noFill/>
          <a:ln w="9525">
            <a:noFill/>
            <a:miter lim="800000"/>
            <a:headEnd/>
            <a:tailEnd/>
          </a:ln>
          <a:effectLst/>
        </p:spPr>
      </p:pic>
      <p:sp>
        <p:nvSpPr>
          <p:cNvPr id="364573" name="AutoShape 29"/>
          <p:cNvSpPr>
            <a:spLocks noChangeArrowheads="1"/>
          </p:cNvSpPr>
          <p:nvPr/>
        </p:nvSpPr>
        <p:spPr bwMode="auto">
          <a:xfrm>
            <a:off x="2149834" y="4714884"/>
            <a:ext cx="6368856" cy="1234396"/>
          </a:xfrm>
          <a:prstGeom prst="flowChartAlternateProcess">
            <a:avLst/>
          </a:prstGeom>
          <a:noFill/>
          <a:ln w="38100">
            <a:solidFill>
              <a:schemeClr val="hlink"/>
            </a:solidFill>
            <a:prstDash val="dash"/>
            <a:miter lim="800000"/>
          </a:ln>
          <a:effectLst/>
        </p:spPr>
        <p:txBody>
          <a:bodyPr wrap="none" lIns="107950" tIns="53975" rIns="107950" bIns="53975" anchor="ctr"/>
          <a:lstStyle/>
          <a:p>
            <a:endParaRPr lang="en-US"/>
          </a:p>
        </p:txBody>
      </p:sp>
      <p:sp>
        <p:nvSpPr>
          <p:cNvPr id="364574" name="AutoShape 30"/>
          <p:cNvSpPr>
            <a:spLocks noChangeArrowheads="1"/>
          </p:cNvSpPr>
          <p:nvPr/>
        </p:nvSpPr>
        <p:spPr bwMode="auto">
          <a:xfrm>
            <a:off x="2059360" y="1828800"/>
            <a:ext cx="6459330" cy="2886084"/>
          </a:xfrm>
          <a:prstGeom prst="flowChartAlternateProcess">
            <a:avLst/>
          </a:prstGeom>
          <a:noFill/>
          <a:ln w="38100">
            <a:solidFill>
              <a:schemeClr val="hlink"/>
            </a:solidFill>
            <a:prstDash val="dash"/>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a:xfrm>
            <a:off x="611560" y="1357298"/>
            <a:ext cx="8075240" cy="4572000"/>
          </a:xfrm>
        </p:spPr>
        <p:txBody>
          <a:bodyPr/>
          <a:lstStyle/>
          <a:p>
            <a:r>
              <a:rPr lang="en-US" altLang="zh-CN" dirty="0">
                <a:ea typeface="宋体" panose="02010600030101010101" pitchFamily="2" charset="-122"/>
              </a:rPr>
              <a:t>Software architecture encompasses a set of significant decisions about the organization of a software system.</a:t>
            </a:r>
            <a:endParaRPr lang="en-US" altLang="zh-CN" dirty="0">
              <a:ea typeface="宋体" panose="02010600030101010101" pitchFamily="2" charset="-122"/>
            </a:endParaRPr>
          </a:p>
          <a:p>
            <a:pPr lvl="1"/>
            <a:r>
              <a:rPr lang="en-US" altLang="zh-CN" dirty="0">
                <a:ea typeface="宋体" panose="02010600030101010101" pitchFamily="2" charset="-122"/>
              </a:rPr>
              <a:t>Selection of the structural elements and their interfaces by which a system is composed</a:t>
            </a:r>
            <a:endParaRPr lang="en-US" altLang="zh-CN" dirty="0">
              <a:ea typeface="宋体" panose="02010600030101010101" pitchFamily="2" charset="-122"/>
            </a:endParaRPr>
          </a:p>
          <a:p>
            <a:pPr lvl="1"/>
            <a:r>
              <a:rPr lang="en-US" altLang="zh-CN" dirty="0">
                <a:ea typeface="宋体" panose="02010600030101010101" pitchFamily="2" charset="-122"/>
              </a:rPr>
              <a:t>Behavior as specified in collaborations among those elements</a:t>
            </a:r>
            <a:endParaRPr lang="en-US" altLang="zh-CN" dirty="0">
              <a:ea typeface="宋体" panose="02010600030101010101" pitchFamily="2" charset="-122"/>
            </a:endParaRPr>
          </a:p>
          <a:p>
            <a:pPr lvl="1"/>
            <a:r>
              <a:rPr lang="en-US" altLang="zh-CN" dirty="0">
                <a:ea typeface="宋体" panose="02010600030101010101" pitchFamily="2" charset="-122"/>
              </a:rPr>
              <a:t>Composition of these structural and behavioral elements into larger subsystems</a:t>
            </a:r>
            <a:endParaRPr lang="en-US" altLang="zh-CN" dirty="0">
              <a:ea typeface="宋体" panose="02010600030101010101" pitchFamily="2" charset="-122"/>
            </a:endParaRPr>
          </a:p>
          <a:p>
            <a:pPr lvl="1"/>
            <a:r>
              <a:rPr lang="en-US" altLang="zh-CN" dirty="0">
                <a:ea typeface="宋体" panose="02010600030101010101" pitchFamily="2" charset="-122"/>
              </a:rPr>
              <a:t>Architectural style that guides this organization</a:t>
            </a:r>
            <a:endParaRPr lang="en-US" altLang="zh-CN" dirty="0">
              <a:ea typeface="宋体" panose="02010600030101010101" pitchFamily="2" charset="-122"/>
            </a:endParaRPr>
          </a:p>
        </p:txBody>
      </p:sp>
      <p:sp>
        <p:nvSpPr>
          <p:cNvPr id="352258" name="Rectangle 2"/>
          <p:cNvSpPr>
            <a:spLocks noGrp="1" noChangeArrowheads="1"/>
          </p:cNvSpPr>
          <p:nvPr>
            <p:ph type="title"/>
          </p:nvPr>
        </p:nvSpPr>
        <p:spPr/>
        <p:txBody>
          <a:bodyPr/>
          <a:lstStyle/>
          <a:p>
            <a:r>
              <a:rPr lang="en-US" altLang="zh-CN">
                <a:ea typeface="宋体" panose="02010600030101010101" pitchFamily="2" charset="-122"/>
              </a:rPr>
              <a:t>What Is Architecture?</a:t>
            </a:r>
            <a:endParaRPr lang="en-US" altLang="zh-CN">
              <a:ea typeface="宋体" panose="02010600030101010101" pitchFamily="2" charset="-122"/>
            </a:endParaRPr>
          </a:p>
        </p:txBody>
      </p:sp>
      <p:sp>
        <p:nvSpPr>
          <p:cNvPr id="352260" name="Rectangle 4" descr="50%"/>
          <p:cNvSpPr>
            <a:spLocks noChangeArrowheads="1"/>
          </p:cNvSpPr>
          <p:nvPr/>
        </p:nvSpPr>
        <p:spPr bwMode="auto">
          <a:xfrm>
            <a:off x="466725" y="6311924"/>
            <a:ext cx="6010275" cy="546100"/>
          </a:xfrm>
          <a:prstGeom prst="rect">
            <a:avLst/>
          </a:prstGeom>
          <a:noFill/>
          <a:ln w="25400">
            <a:noFill/>
            <a:miter lim="800000"/>
          </a:ln>
          <a:effectLst/>
        </p:spPr>
        <p:txBody>
          <a:bodyPr wrap="none" lIns="90488" tIns="44450" rIns="90488" bIns="44450">
            <a:spAutoFit/>
          </a:bodyPr>
          <a:lstStyle/>
          <a:p>
            <a:pPr algn="l"/>
            <a:r>
              <a:rPr lang="en-US" altLang="zh-CN" sz="1500" i="1" dirty="0">
                <a:solidFill>
                  <a:srgbClr val="00CCFF"/>
                </a:solidFill>
                <a:ea typeface="宋体" panose="02010600030101010101" pitchFamily="2" charset="-122"/>
              </a:rPr>
              <a:t>Grady </a:t>
            </a:r>
            <a:r>
              <a:rPr lang="en-US" altLang="zh-CN" sz="1500" i="1" dirty="0" err="1">
                <a:solidFill>
                  <a:srgbClr val="00CCFF"/>
                </a:solidFill>
                <a:ea typeface="宋体" panose="02010600030101010101" pitchFamily="2" charset="-122"/>
              </a:rPr>
              <a:t>Booch</a:t>
            </a:r>
            <a:r>
              <a:rPr lang="en-US" altLang="zh-CN" sz="1500" i="1" dirty="0">
                <a:solidFill>
                  <a:srgbClr val="00CCFF"/>
                </a:solidFill>
                <a:ea typeface="宋体" panose="02010600030101010101" pitchFamily="2" charset="-122"/>
              </a:rPr>
              <a:t>, Philippe </a:t>
            </a:r>
            <a:r>
              <a:rPr lang="en-US" altLang="zh-CN" sz="1500" i="1" dirty="0" err="1">
                <a:solidFill>
                  <a:srgbClr val="00CCFF"/>
                </a:solidFill>
                <a:ea typeface="宋体" panose="02010600030101010101" pitchFamily="2" charset="-122"/>
              </a:rPr>
              <a:t>Kruchten</a:t>
            </a:r>
            <a:r>
              <a:rPr lang="en-US" altLang="zh-CN" sz="1500" i="1" dirty="0">
                <a:solidFill>
                  <a:srgbClr val="00CCFF"/>
                </a:solidFill>
                <a:ea typeface="宋体" panose="02010600030101010101" pitchFamily="2" charset="-122"/>
              </a:rPr>
              <a:t>, Rich </a:t>
            </a:r>
            <a:r>
              <a:rPr lang="en-US" altLang="zh-CN" sz="1500" i="1" dirty="0" err="1">
                <a:solidFill>
                  <a:srgbClr val="00CCFF"/>
                </a:solidFill>
                <a:ea typeface="宋体" panose="02010600030101010101" pitchFamily="2" charset="-122"/>
              </a:rPr>
              <a:t>Reitman</a:t>
            </a:r>
            <a:r>
              <a:rPr lang="en-US" altLang="zh-CN" sz="1500" i="1" dirty="0">
                <a:solidFill>
                  <a:srgbClr val="00CCFF"/>
                </a:solidFill>
                <a:ea typeface="宋体" panose="02010600030101010101" pitchFamily="2" charset="-122"/>
              </a:rPr>
              <a:t>, Kurt Bittner; </a:t>
            </a:r>
            <a:r>
              <a:rPr lang="en-US" altLang="zh-CN" sz="1500" dirty="0">
                <a:solidFill>
                  <a:srgbClr val="00CCFF"/>
                </a:solidFill>
                <a:ea typeface="宋体" panose="02010600030101010101" pitchFamily="2" charset="-122"/>
              </a:rPr>
              <a:t>Rational</a:t>
            </a:r>
            <a:endParaRPr lang="en-US" altLang="zh-CN" sz="1500" dirty="0">
              <a:solidFill>
                <a:srgbClr val="00CCFF"/>
              </a:solidFill>
              <a:ea typeface="宋体" panose="02010600030101010101" pitchFamily="2" charset="-122"/>
            </a:endParaRPr>
          </a:p>
          <a:p>
            <a:pPr algn="l"/>
            <a:r>
              <a:rPr lang="en-US" altLang="zh-CN" sz="1500" i="1" dirty="0">
                <a:solidFill>
                  <a:srgbClr val="00CCFF"/>
                </a:solidFill>
                <a:ea typeface="宋体" panose="02010600030101010101" pitchFamily="2" charset="-122"/>
              </a:rPr>
              <a:t>(derived from Mary Shaw)</a:t>
            </a:r>
            <a:endParaRPr lang="en-US" altLang="zh-CN" sz="1500" b="1" dirty="0">
              <a:solidFill>
                <a:srgbClr val="00CC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5" name="Rectangle 45"/>
          <p:cNvSpPr>
            <a:spLocks noGrp="1" noChangeArrowheads="1"/>
          </p:cNvSpPr>
          <p:nvPr>
            <p:ph type="title"/>
          </p:nvPr>
        </p:nvSpPr>
        <p:spPr/>
        <p:txBody>
          <a:bodyPr>
            <a:normAutofit fontScale="90000"/>
          </a:bodyPr>
          <a:lstStyle/>
          <a:p>
            <a:r>
              <a:rPr lang="en-US" altLang="ko-KR" dirty="0">
                <a:ea typeface="Gulim" panose="020B0600000101010101" charset="-127"/>
              </a:rPr>
              <a:t>Software Architecture: The “4+1 View” Model</a:t>
            </a:r>
            <a:endParaRPr lang="en-US" altLang="ko-KR" dirty="0">
              <a:ea typeface="Gulim" panose="020B0600000101010101" charset="-127"/>
            </a:endParaRPr>
          </a:p>
        </p:txBody>
      </p:sp>
      <p:grpSp>
        <p:nvGrpSpPr>
          <p:cNvPr id="2" name="Group 47"/>
          <p:cNvGrpSpPr/>
          <p:nvPr/>
        </p:nvGrpSpPr>
        <p:grpSpPr bwMode="auto">
          <a:xfrm>
            <a:off x="1295400" y="2022539"/>
            <a:ext cx="3217863" cy="1992313"/>
            <a:chOff x="2832" y="1944"/>
            <a:chExt cx="1632" cy="1011"/>
          </a:xfrm>
        </p:grpSpPr>
        <p:sp>
          <p:nvSpPr>
            <p:cNvPr id="358448" name="Rectangle 48"/>
            <p:cNvSpPr>
              <a:spLocks noChangeArrowheads="1"/>
            </p:cNvSpPr>
            <p:nvPr/>
          </p:nvSpPr>
          <p:spPr bwMode="auto">
            <a:xfrm>
              <a:off x="2832" y="1944"/>
              <a:ext cx="1632" cy="1011"/>
            </a:xfrm>
            <a:prstGeom prst="rect">
              <a:avLst/>
            </a:prstGeom>
            <a:solidFill>
              <a:srgbClr val="FFFFFF"/>
            </a:solidFill>
            <a:ln w="9525">
              <a:noFill/>
              <a:miter lim="800000"/>
            </a:ln>
          </p:spPr>
          <p:txBody>
            <a:bodyPr/>
            <a:lstStyle/>
            <a:p>
              <a:endParaRPr lang="en-US"/>
            </a:p>
          </p:txBody>
        </p:sp>
        <p:sp>
          <p:nvSpPr>
            <p:cNvPr id="358449" name="Rectangle 49"/>
            <p:cNvSpPr>
              <a:spLocks noChangeArrowheads="1"/>
            </p:cNvSpPr>
            <p:nvPr/>
          </p:nvSpPr>
          <p:spPr bwMode="auto">
            <a:xfrm>
              <a:off x="2832" y="1944"/>
              <a:ext cx="1632" cy="1011"/>
            </a:xfrm>
            <a:prstGeom prst="rect">
              <a:avLst/>
            </a:prstGeom>
            <a:noFill/>
            <a:ln w="12700">
              <a:solidFill>
                <a:srgbClr val="5F5F5F"/>
              </a:solidFill>
              <a:miter lim="800000"/>
            </a:ln>
          </p:spPr>
          <p:txBody>
            <a:bodyPr/>
            <a:lstStyle/>
            <a:p>
              <a:endParaRPr lang="en-US"/>
            </a:p>
          </p:txBody>
        </p:sp>
      </p:grpSp>
      <p:grpSp>
        <p:nvGrpSpPr>
          <p:cNvPr id="3" name="Group 50"/>
          <p:cNvGrpSpPr/>
          <p:nvPr/>
        </p:nvGrpSpPr>
        <p:grpSpPr bwMode="auto">
          <a:xfrm>
            <a:off x="1295400" y="4079893"/>
            <a:ext cx="3217863" cy="1992313"/>
            <a:chOff x="2832" y="1944"/>
            <a:chExt cx="1632" cy="1011"/>
          </a:xfrm>
        </p:grpSpPr>
        <p:sp>
          <p:nvSpPr>
            <p:cNvPr id="358451" name="Rectangle 51"/>
            <p:cNvSpPr>
              <a:spLocks noChangeArrowheads="1"/>
            </p:cNvSpPr>
            <p:nvPr/>
          </p:nvSpPr>
          <p:spPr bwMode="auto">
            <a:xfrm>
              <a:off x="2832" y="1944"/>
              <a:ext cx="1632" cy="1011"/>
            </a:xfrm>
            <a:prstGeom prst="rect">
              <a:avLst/>
            </a:prstGeom>
            <a:solidFill>
              <a:srgbClr val="FFFFFF"/>
            </a:solidFill>
            <a:ln w="9525">
              <a:noFill/>
              <a:miter lim="800000"/>
            </a:ln>
          </p:spPr>
          <p:txBody>
            <a:bodyPr/>
            <a:lstStyle/>
            <a:p>
              <a:endParaRPr lang="en-US"/>
            </a:p>
          </p:txBody>
        </p:sp>
        <p:sp>
          <p:nvSpPr>
            <p:cNvPr id="358452" name="Rectangle 52"/>
            <p:cNvSpPr>
              <a:spLocks noChangeArrowheads="1"/>
            </p:cNvSpPr>
            <p:nvPr/>
          </p:nvSpPr>
          <p:spPr bwMode="auto">
            <a:xfrm>
              <a:off x="2832" y="1944"/>
              <a:ext cx="1632" cy="1011"/>
            </a:xfrm>
            <a:prstGeom prst="rect">
              <a:avLst/>
            </a:prstGeom>
            <a:noFill/>
            <a:ln w="12700">
              <a:solidFill>
                <a:srgbClr val="5F5F5F"/>
              </a:solidFill>
              <a:miter lim="800000"/>
            </a:ln>
          </p:spPr>
          <p:txBody>
            <a:bodyPr/>
            <a:lstStyle/>
            <a:p>
              <a:endParaRPr lang="en-US"/>
            </a:p>
          </p:txBody>
        </p:sp>
      </p:grpSp>
      <p:grpSp>
        <p:nvGrpSpPr>
          <p:cNvPr id="4" name="Group 53"/>
          <p:cNvGrpSpPr/>
          <p:nvPr/>
        </p:nvGrpSpPr>
        <p:grpSpPr bwMode="auto">
          <a:xfrm>
            <a:off x="4554538" y="4057714"/>
            <a:ext cx="3217862" cy="1992313"/>
            <a:chOff x="2832" y="1944"/>
            <a:chExt cx="1632" cy="1011"/>
          </a:xfrm>
        </p:grpSpPr>
        <p:sp>
          <p:nvSpPr>
            <p:cNvPr id="358454" name="Rectangle 54"/>
            <p:cNvSpPr>
              <a:spLocks noChangeArrowheads="1"/>
            </p:cNvSpPr>
            <p:nvPr/>
          </p:nvSpPr>
          <p:spPr bwMode="auto">
            <a:xfrm>
              <a:off x="2832" y="1944"/>
              <a:ext cx="1632" cy="1011"/>
            </a:xfrm>
            <a:prstGeom prst="rect">
              <a:avLst/>
            </a:prstGeom>
            <a:solidFill>
              <a:srgbClr val="FFFFFF"/>
            </a:solidFill>
            <a:ln w="9525">
              <a:noFill/>
              <a:miter lim="800000"/>
            </a:ln>
          </p:spPr>
          <p:txBody>
            <a:bodyPr/>
            <a:lstStyle/>
            <a:p>
              <a:endParaRPr lang="en-US"/>
            </a:p>
          </p:txBody>
        </p:sp>
        <p:sp>
          <p:nvSpPr>
            <p:cNvPr id="358455" name="Rectangle 55"/>
            <p:cNvSpPr>
              <a:spLocks noChangeArrowheads="1"/>
            </p:cNvSpPr>
            <p:nvPr/>
          </p:nvSpPr>
          <p:spPr bwMode="auto">
            <a:xfrm>
              <a:off x="2832" y="1944"/>
              <a:ext cx="1632" cy="1011"/>
            </a:xfrm>
            <a:prstGeom prst="rect">
              <a:avLst/>
            </a:prstGeom>
            <a:noFill/>
            <a:ln w="12700">
              <a:solidFill>
                <a:srgbClr val="5F5F5F"/>
              </a:solidFill>
              <a:miter lim="800000"/>
            </a:ln>
          </p:spPr>
          <p:txBody>
            <a:bodyPr/>
            <a:lstStyle/>
            <a:p>
              <a:endParaRPr lang="en-US"/>
            </a:p>
          </p:txBody>
        </p:sp>
      </p:grpSp>
      <p:grpSp>
        <p:nvGrpSpPr>
          <p:cNvPr id="5" name="Group 56"/>
          <p:cNvGrpSpPr/>
          <p:nvPr/>
        </p:nvGrpSpPr>
        <p:grpSpPr bwMode="auto">
          <a:xfrm>
            <a:off x="4554538" y="2022539"/>
            <a:ext cx="3217862" cy="1992313"/>
            <a:chOff x="2832" y="1944"/>
            <a:chExt cx="1632" cy="1011"/>
          </a:xfrm>
        </p:grpSpPr>
        <p:sp>
          <p:nvSpPr>
            <p:cNvPr id="358457" name="Rectangle 57"/>
            <p:cNvSpPr>
              <a:spLocks noChangeArrowheads="1"/>
            </p:cNvSpPr>
            <p:nvPr/>
          </p:nvSpPr>
          <p:spPr bwMode="auto">
            <a:xfrm>
              <a:off x="2832" y="1944"/>
              <a:ext cx="1632" cy="1011"/>
            </a:xfrm>
            <a:prstGeom prst="rect">
              <a:avLst/>
            </a:prstGeom>
            <a:solidFill>
              <a:srgbClr val="FFFFFF"/>
            </a:solidFill>
            <a:ln w="9525">
              <a:noFill/>
              <a:miter lim="800000"/>
            </a:ln>
          </p:spPr>
          <p:txBody>
            <a:bodyPr/>
            <a:lstStyle/>
            <a:p>
              <a:endParaRPr lang="en-US"/>
            </a:p>
          </p:txBody>
        </p:sp>
        <p:sp>
          <p:nvSpPr>
            <p:cNvPr id="358458" name="Rectangle 58"/>
            <p:cNvSpPr>
              <a:spLocks noChangeArrowheads="1"/>
            </p:cNvSpPr>
            <p:nvPr/>
          </p:nvSpPr>
          <p:spPr bwMode="auto">
            <a:xfrm>
              <a:off x="2832" y="1944"/>
              <a:ext cx="1632" cy="1011"/>
            </a:xfrm>
            <a:prstGeom prst="rect">
              <a:avLst/>
            </a:prstGeom>
            <a:noFill/>
            <a:ln w="12700">
              <a:solidFill>
                <a:srgbClr val="5F5F5F"/>
              </a:solidFill>
              <a:miter lim="800000"/>
            </a:ln>
          </p:spPr>
          <p:txBody>
            <a:bodyPr/>
            <a:lstStyle/>
            <a:p>
              <a:endParaRPr lang="en-US"/>
            </a:p>
          </p:txBody>
        </p:sp>
      </p:grpSp>
      <p:sp>
        <p:nvSpPr>
          <p:cNvPr id="358459" name="Rectangle 59"/>
          <p:cNvSpPr>
            <a:spLocks noChangeArrowheads="1"/>
          </p:cNvSpPr>
          <p:nvPr/>
        </p:nvSpPr>
        <p:spPr bwMode="auto">
          <a:xfrm>
            <a:off x="2695575" y="4797489"/>
            <a:ext cx="1144588" cy="214313"/>
          </a:xfrm>
          <a:prstGeom prst="rect">
            <a:avLst/>
          </a:prstGeom>
          <a:noFill/>
          <a:ln w="9525">
            <a:noFill/>
            <a:miter lim="800000"/>
          </a:ln>
        </p:spPr>
        <p:txBody>
          <a:bodyPr wrap="none" lIns="0" tIns="0" rIns="0" bIns="0">
            <a:spAutoFit/>
          </a:bodyPr>
          <a:lstStyle/>
          <a:p>
            <a:pPr algn="l"/>
            <a:r>
              <a:rPr lang="en-US" altLang="zh-CN" sz="1400" b="1">
                <a:solidFill>
                  <a:srgbClr val="000000"/>
                </a:solidFill>
                <a:ea typeface="宋体" panose="02010600030101010101" pitchFamily="2" charset="-122"/>
              </a:rPr>
              <a:t>Process View</a:t>
            </a:r>
            <a:endParaRPr lang="en-US" altLang="zh-CN">
              <a:ea typeface="宋体" panose="02010600030101010101" pitchFamily="2" charset="-122"/>
            </a:endParaRPr>
          </a:p>
        </p:txBody>
      </p:sp>
      <p:sp>
        <p:nvSpPr>
          <p:cNvPr id="358460" name="Rectangle 60"/>
          <p:cNvSpPr>
            <a:spLocks noChangeArrowheads="1"/>
          </p:cNvSpPr>
          <p:nvPr/>
        </p:nvSpPr>
        <p:spPr bwMode="auto">
          <a:xfrm>
            <a:off x="4913313" y="4797489"/>
            <a:ext cx="1468437" cy="214313"/>
          </a:xfrm>
          <a:prstGeom prst="rect">
            <a:avLst/>
          </a:prstGeom>
          <a:noFill/>
          <a:ln w="9525">
            <a:noFill/>
            <a:miter lim="800000"/>
          </a:ln>
        </p:spPr>
        <p:txBody>
          <a:bodyPr wrap="none" lIns="0" tIns="0" rIns="0" bIns="0">
            <a:spAutoFit/>
          </a:bodyPr>
          <a:lstStyle/>
          <a:p>
            <a:pPr algn="l"/>
            <a:r>
              <a:rPr lang="en-US" altLang="zh-CN" sz="1400" b="1">
                <a:solidFill>
                  <a:srgbClr val="000000"/>
                </a:solidFill>
                <a:ea typeface="宋体" panose="02010600030101010101" pitchFamily="2" charset="-122"/>
              </a:rPr>
              <a:t>Deployment View</a:t>
            </a:r>
            <a:endParaRPr lang="en-US" altLang="zh-CN">
              <a:ea typeface="宋体" panose="02010600030101010101" pitchFamily="2" charset="-122"/>
            </a:endParaRPr>
          </a:p>
        </p:txBody>
      </p:sp>
      <p:sp>
        <p:nvSpPr>
          <p:cNvPr id="358461" name="Rectangle 61"/>
          <p:cNvSpPr>
            <a:spLocks noChangeArrowheads="1"/>
          </p:cNvSpPr>
          <p:nvPr/>
        </p:nvSpPr>
        <p:spPr bwMode="auto">
          <a:xfrm>
            <a:off x="2695575" y="2794064"/>
            <a:ext cx="1071563" cy="212725"/>
          </a:xfrm>
          <a:prstGeom prst="rect">
            <a:avLst/>
          </a:prstGeom>
          <a:noFill/>
          <a:ln w="9525">
            <a:noFill/>
            <a:miter lim="800000"/>
          </a:ln>
        </p:spPr>
        <p:txBody>
          <a:bodyPr wrap="none" lIns="0" tIns="0" rIns="0" bIns="0">
            <a:spAutoFit/>
          </a:bodyPr>
          <a:lstStyle/>
          <a:p>
            <a:pPr algn="l"/>
            <a:r>
              <a:rPr lang="en-US" altLang="zh-CN" sz="1400" b="1">
                <a:solidFill>
                  <a:srgbClr val="000000"/>
                </a:solidFill>
                <a:ea typeface="宋体" panose="02010600030101010101" pitchFamily="2" charset="-122"/>
              </a:rPr>
              <a:t>Logical View</a:t>
            </a:r>
            <a:endParaRPr lang="en-US" altLang="zh-CN">
              <a:ea typeface="宋体" panose="02010600030101010101" pitchFamily="2" charset="-122"/>
            </a:endParaRPr>
          </a:p>
        </p:txBody>
      </p:sp>
      <p:sp>
        <p:nvSpPr>
          <p:cNvPr id="358462" name="Freeform 62"/>
          <p:cNvSpPr/>
          <p:nvPr/>
        </p:nvSpPr>
        <p:spPr bwMode="auto">
          <a:xfrm>
            <a:off x="3292475" y="3276664"/>
            <a:ext cx="2498725" cy="1474788"/>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w="9525">
            <a:noFill/>
            <a:round/>
          </a:ln>
        </p:spPr>
        <p:txBody>
          <a:bodyPr/>
          <a:lstStyle/>
          <a:p>
            <a:endParaRPr lang="en-US"/>
          </a:p>
        </p:txBody>
      </p:sp>
      <p:sp>
        <p:nvSpPr>
          <p:cNvPr id="358463" name="Freeform 63"/>
          <p:cNvSpPr/>
          <p:nvPr/>
        </p:nvSpPr>
        <p:spPr bwMode="auto">
          <a:xfrm>
            <a:off x="3300413" y="3270314"/>
            <a:ext cx="2498725" cy="1474788"/>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ln>
        </p:spPr>
        <p:txBody>
          <a:bodyPr/>
          <a:lstStyle/>
          <a:p>
            <a:endParaRPr lang="en-US"/>
          </a:p>
        </p:txBody>
      </p:sp>
      <p:sp>
        <p:nvSpPr>
          <p:cNvPr id="358464" name="Rectangle 64"/>
          <p:cNvSpPr>
            <a:spLocks noChangeArrowheads="1"/>
          </p:cNvSpPr>
          <p:nvPr/>
        </p:nvSpPr>
        <p:spPr bwMode="auto">
          <a:xfrm>
            <a:off x="3749675" y="3878327"/>
            <a:ext cx="1262063" cy="212725"/>
          </a:xfrm>
          <a:prstGeom prst="rect">
            <a:avLst/>
          </a:prstGeom>
          <a:noFill/>
          <a:ln w="9525">
            <a:noFill/>
            <a:miter lim="800000"/>
          </a:ln>
        </p:spPr>
        <p:txBody>
          <a:bodyPr wrap="none" lIns="0" tIns="0" rIns="0" bIns="0">
            <a:spAutoFit/>
          </a:bodyPr>
          <a:lstStyle/>
          <a:p>
            <a:pPr algn="l"/>
            <a:r>
              <a:rPr lang="en-US" altLang="zh-CN" sz="1400" b="1" dirty="0">
                <a:solidFill>
                  <a:srgbClr val="000000"/>
                </a:solidFill>
                <a:ea typeface="宋体" panose="02010600030101010101" pitchFamily="2" charset="-122"/>
              </a:rPr>
              <a:t>Use-Case View</a:t>
            </a:r>
            <a:endParaRPr lang="en-US" altLang="zh-CN" dirty="0">
              <a:ea typeface="宋体" panose="02010600030101010101" pitchFamily="2" charset="-122"/>
            </a:endParaRPr>
          </a:p>
        </p:txBody>
      </p:sp>
      <p:sp>
        <p:nvSpPr>
          <p:cNvPr id="358465" name="Freeform 65"/>
          <p:cNvSpPr/>
          <p:nvPr/>
        </p:nvSpPr>
        <p:spPr bwMode="auto">
          <a:xfrm>
            <a:off x="3944938" y="3513202"/>
            <a:ext cx="79375" cy="85725"/>
          </a:xfrm>
          <a:custGeom>
            <a:avLst/>
            <a:gdLst/>
            <a:ahLst/>
            <a:cxnLst>
              <a:cxn ang="0">
                <a:pos x="21" y="0"/>
              </a:cxn>
              <a:cxn ang="0">
                <a:pos x="28" y="2"/>
              </a:cxn>
              <a:cxn ang="0">
                <a:pos x="34" y="8"/>
              </a:cxn>
              <a:cxn ang="0">
                <a:pos x="38" y="14"/>
              </a:cxn>
              <a:cxn ang="0">
                <a:pos x="40" y="23"/>
              </a:cxn>
              <a:cxn ang="0">
                <a:pos x="38" y="31"/>
              </a:cxn>
              <a:cxn ang="0">
                <a:pos x="34" y="38"/>
              </a:cxn>
              <a:cxn ang="0">
                <a:pos x="28" y="42"/>
              </a:cxn>
              <a:cxn ang="0">
                <a:pos x="21" y="44"/>
              </a:cxn>
              <a:cxn ang="0">
                <a:pos x="13" y="42"/>
              </a:cxn>
              <a:cxn ang="0">
                <a:pos x="5" y="38"/>
              </a:cxn>
              <a:cxn ang="0">
                <a:pos x="2" y="31"/>
              </a:cxn>
              <a:cxn ang="0">
                <a:pos x="0" y="23"/>
              </a:cxn>
              <a:cxn ang="0">
                <a:pos x="2" y="14"/>
              </a:cxn>
              <a:cxn ang="0">
                <a:pos x="5" y="8"/>
              </a:cxn>
              <a:cxn ang="0">
                <a:pos x="13" y="2"/>
              </a:cxn>
              <a:cxn ang="0">
                <a:pos x="21" y="0"/>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ln>
        </p:spPr>
        <p:txBody>
          <a:bodyPr/>
          <a:lstStyle/>
          <a:p>
            <a:endParaRPr lang="en-US"/>
          </a:p>
        </p:txBody>
      </p:sp>
      <p:sp>
        <p:nvSpPr>
          <p:cNvPr id="358466" name="Freeform 66"/>
          <p:cNvSpPr/>
          <p:nvPr/>
        </p:nvSpPr>
        <p:spPr bwMode="auto">
          <a:xfrm>
            <a:off x="3910013" y="3606864"/>
            <a:ext cx="79375" cy="168275"/>
          </a:xfrm>
          <a:custGeom>
            <a:avLst/>
            <a:gdLst/>
            <a:ahLst/>
            <a:cxnLst>
              <a:cxn ang="0">
                <a:pos x="40" y="0"/>
              </a:cxn>
              <a:cxn ang="0">
                <a:pos x="40" y="40"/>
              </a:cxn>
              <a:cxn ang="0">
                <a:pos x="0" y="85"/>
              </a:cxn>
            </a:cxnLst>
            <a:rect l="0" t="0" r="r" b="b"/>
            <a:pathLst>
              <a:path w="40" h="85">
                <a:moveTo>
                  <a:pt x="40" y="0"/>
                </a:moveTo>
                <a:lnTo>
                  <a:pt x="40" y="40"/>
                </a:lnTo>
                <a:lnTo>
                  <a:pt x="0" y="85"/>
                </a:lnTo>
              </a:path>
            </a:pathLst>
          </a:custGeom>
          <a:noFill/>
          <a:ln w="3175">
            <a:solidFill>
              <a:srgbClr val="000000"/>
            </a:solidFill>
            <a:prstDash val="solid"/>
            <a:round/>
          </a:ln>
        </p:spPr>
        <p:txBody>
          <a:bodyPr/>
          <a:lstStyle/>
          <a:p>
            <a:endParaRPr lang="en-US"/>
          </a:p>
        </p:txBody>
      </p:sp>
      <p:sp>
        <p:nvSpPr>
          <p:cNvPr id="358467" name="Line 67"/>
          <p:cNvSpPr>
            <a:spLocks noChangeShapeType="1"/>
          </p:cNvSpPr>
          <p:nvPr/>
        </p:nvSpPr>
        <p:spPr bwMode="auto">
          <a:xfrm>
            <a:off x="4005263" y="3702114"/>
            <a:ext cx="77787" cy="92075"/>
          </a:xfrm>
          <a:prstGeom prst="line">
            <a:avLst/>
          </a:prstGeom>
          <a:noFill/>
          <a:ln w="3175">
            <a:solidFill>
              <a:srgbClr val="000000"/>
            </a:solidFill>
            <a:round/>
          </a:ln>
        </p:spPr>
        <p:txBody>
          <a:bodyPr/>
          <a:lstStyle/>
          <a:p>
            <a:endParaRPr lang="en-US"/>
          </a:p>
        </p:txBody>
      </p:sp>
      <p:grpSp>
        <p:nvGrpSpPr>
          <p:cNvPr id="6" name="Group 68"/>
          <p:cNvGrpSpPr/>
          <p:nvPr/>
        </p:nvGrpSpPr>
        <p:grpSpPr bwMode="auto">
          <a:xfrm>
            <a:off x="4306888" y="3302064"/>
            <a:ext cx="831850" cy="530225"/>
            <a:chOff x="2736" y="2410"/>
            <a:chExt cx="422" cy="269"/>
          </a:xfrm>
        </p:grpSpPr>
        <p:sp>
          <p:nvSpPr>
            <p:cNvPr id="358469" name="Line 69"/>
            <p:cNvSpPr>
              <a:spLocks noChangeShapeType="1"/>
            </p:cNvSpPr>
            <p:nvPr/>
          </p:nvSpPr>
          <p:spPr bwMode="auto">
            <a:xfrm>
              <a:off x="2883" y="2520"/>
              <a:ext cx="31" cy="27"/>
            </a:xfrm>
            <a:prstGeom prst="line">
              <a:avLst/>
            </a:prstGeom>
            <a:noFill/>
            <a:ln w="3175">
              <a:solidFill>
                <a:srgbClr val="CCCCCC"/>
              </a:solidFill>
              <a:round/>
            </a:ln>
          </p:spPr>
          <p:txBody>
            <a:bodyPr/>
            <a:lstStyle/>
            <a:p>
              <a:endParaRPr lang="en-US"/>
            </a:p>
          </p:txBody>
        </p:sp>
        <p:sp>
          <p:nvSpPr>
            <p:cNvPr id="358470" name="Line 70"/>
            <p:cNvSpPr>
              <a:spLocks noChangeShapeType="1"/>
            </p:cNvSpPr>
            <p:nvPr/>
          </p:nvSpPr>
          <p:spPr bwMode="auto">
            <a:xfrm flipH="1">
              <a:off x="2991" y="2518"/>
              <a:ext cx="29" cy="29"/>
            </a:xfrm>
            <a:prstGeom prst="line">
              <a:avLst/>
            </a:prstGeom>
            <a:noFill/>
            <a:ln w="3175">
              <a:solidFill>
                <a:srgbClr val="CCCCCC"/>
              </a:solidFill>
              <a:round/>
            </a:ln>
          </p:spPr>
          <p:txBody>
            <a:bodyPr/>
            <a:lstStyle/>
            <a:p>
              <a:endParaRPr lang="en-US"/>
            </a:p>
          </p:txBody>
        </p:sp>
        <p:sp>
          <p:nvSpPr>
            <p:cNvPr id="358471" name="Freeform 71"/>
            <p:cNvSpPr/>
            <p:nvPr/>
          </p:nvSpPr>
          <p:spPr bwMode="auto">
            <a:xfrm>
              <a:off x="2862" y="2425"/>
              <a:ext cx="177" cy="80"/>
            </a:xfrm>
            <a:custGeom>
              <a:avLst/>
              <a:gdLst/>
              <a:ahLst/>
              <a:cxnLst>
                <a:cxn ang="0">
                  <a:pos x="96" y="0"/>
                </a:cxn>
                <a:cxn ang="0">
                  <a:pos x="110" y="2"/>
                </a:cxn>
                <a:cxn ang="0">
                  <a:pos x="123" y="4"/>
                </a:cxn>
                <a:cxn ang="0">
                  <a:pos x="133" y="6"/>
                </a:cxn>
                <a:cxn ang="0">
                  <a:pos x="144" y="10"/>
                </a:cxn>
                <a:cxn ang="0">
                  <a:pos x="154" y="14"/>
                </a:cxn>
                <a:cxn ang="0">
                  <a:pos x="162" y="19"/>
                </a:cxn>
                <a:cxn ang="0">
                  <a:pos x="167" y="23"/>
                </a:cxn>
                <a:cxn ang="0">
                  <a:pos x="173" y="29"/>
                </a:cxn>
                <a:cxn ang="0">
                  <a:pos x="175" y="33"/>
                </a:cxn>
                <a:cxn ang="0">
                  <a:pos x="177" y="40"/>
                </a:cxn>
                <a:cxn ang="0">
                  <a:pos x="175" y="46"/>
                </a:cxn>
                <a:cxn ang="0">
                  <a:pos x="173" y="53"/>
                </a:cxn>
                <a:cxn ang="0">
                  <a:pos x="167" y="57"/>
                </a:cxn>
                <a:cxn ang="0">
                  <a:pos x="162" y="63"/>
                </a:cxn>
                <a:cxn ang="0">
                  <a:pos x="154" y="67"/>
                </a:cxn>
                <a:cxn ang="0">
                  <a:pos x="144" y="72"/>
                </a:cxn>
                <a:cxn ang="0">
                  <a:pos x="133" y="74"/>
                </a:cxn>
                <a:cxn ang="0">
                  <a:pos x="123" y="78"/>
                </a:cxn>
                <a:cxn ang="0">
                  <a:pos x="110" y="80"/>
                </a:cxn>
                <a:cxn ang="0">
                  <a:pos x="96" y="80"/>
                </a:cxn>
                <a:cxn ang="0">
                  <a:pos x="83" y="80"/>
                </a:cxn>
                <a:cxn ang="0">
                  <a:pos x="69" y="80"/>
                </a:cxn>
                <a:cxn ang="0">
                  <a:pos x="58" y="78"/>
                </a:cxn>
                <a:cxn ang="0">
                  <a:pos x="46" y="76"/>
                </a:cxn>
                <a:cxn ang="0">
                  <a:pos x="35" y="72"/>
                </a:cxn>
                <a:cxn ang="0">
                  <a:pos x="25" y="69"/>
                </a:cxn>
                <a:cxn ang="0">
                  <a:pos x="18" y="65"/>
                </a:cxn>
                <a:cxn ang="0">
                  <a:pos x="10" y="59"/>
                </a:cxn>
                <a:cxn ang="0">
                  <a:pos x="4" y="55"/>
                </a:cxn>
                <a:cxn ang="0">
                  <a:pos x="2" y="48"/>
                </a:cxn>
                <a:cxn ang="0">
                  <a:pos x="0" y="42"/>
                </a:cxn>
                <a:cxn ang="0">
                  <a:pos x="0" y="36"/>
                </a:cxn>
                <a:cxn ang="0">
                  <a:pos x="4" y="29"/>
                </a:cxn>
                <a:cxn ang="0">
                  <a:pos x="8" y="23"/>
                </a:cxn>
                <a:cxn ang="0">
                  <a:pos x="16" y="19"/>
                </a:cxn>
                <a:cxn ang="0">
                  <a:pos x="23" y="14"/>
                </a:cxn>
                <a:cxn ang="0">
                  <a:pos x="31" y="10"/>
                </a:cxn>
                <a:cxn ang="0">
                  <a:pos x="43" y="6"/>
                </a:cxn>
                <a:cxn ang="0">
                  <a:pos x="54" y="4"/>
                </a:cxn>
                <a:cxn ang="0">
                  <a:pos x="66" y="2"/>
                </a:cxn>
                <a:cxn ang="0">
                  <a:pos x="79" y="0"/>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w="9525">
              <a:noFill/>
              <a:round/>
            </a:ln>
          </p:spPr>
          <p:txBody>
            <a:bodyPr/>
            <a:lstStyle/>
            <a:p>
              <a:endParaRPr lang="en-US"/>
            </a:p>
          </p:txBody>
        </p:sp>
        <p:sp>
          <p:nvSpPr>
            <p:cNvPr id="358472" name="Freeform 72"/>
            <p:cNvSpPr/>
            <p:nvPr/>
          </p:nvSpPr>
          <p:spPr bwMode="auto">
            <a:xfrm>
              <a:off x="2862" y="2425"/>
              <a:ext cx="177" cy="80"/>
            </a:xfrm>
            <a:custGeom>
              <a:avLst/>
              <a:gdLst/>
              <a:ahLst/>
              <a:cxnLst>
                <a:cxn ang="0">
                  <a:pos x="89" y="0"/>
                </a:cxn>
                <a:cxn ang="0">
                  <a:pos x="106" y="2"/>
                </a:cxn>
                <a:cxn ang="0">
                  <a:pos x="123" y="4"/>
                </a:cxn>
                <a:cxn ang="0">
                  <a:pos x="137" y="8"/>
                </a:cxn>
                <a:cxn ang="0">
                  <a:pos x="150" y="12"/>
                </a:cxn>
                <a:cxn ang="0">
                  <a:pos x="162" y="19"/>
                </a:cxn>
                <a:cxn ang="0">
                  <a:pos x="169" y="25"/>
                </a:cxn>
                <a:cxn ang="0">
                  <a:pos x="175" y="31"/>
                </a:cxn>
                <a:cxn ang="0">
                  <a:pos x="177" y="40"/>
                </a:cxn>
                <a:cxn ang="0">
                  <a:pos x="175" y="48"/>
                </a:cxn>
                <a:cxn ang="0">
                  <a:pos x="169" y="57"/>
                </a:cxn>
                <a:cxn ang="0">
                  <a:pos x="162" y="63"/>
                </a:cxn>
                <a:cxn ang="0">
                  <a:pos x="150" y="69"/>
                </a:cxn>
                <a:cxn ang="0">
                  <a:pos x="137" y="74"/>
                </a:cxn>
                <a:cxn ang="0">
                  <a:pos x="123" y="78"/>
                </a:cxn>
                <a:cxn ang="0">
                  <a:pos x="106" y="80"/>
                </a:cxn>
                <a:cxn ang="0">
                  <a:pos x="89" y="80"/>
                </a:cxn>
                <a:cxn ang="0">
                  <a:pos x="69" y="80"/>
                </a:cxn>
                <a:cxn ang="0">
                  <a:pos x="54" y="78"/>
                </a:cxn>
                <a:cxn ang="0">
                  <a:pos x="39" y="74"/>
                </a:cxn>
                <a:cxn ang="0">
                  <a:pos x="25" y="69"/>
                </a:cxn>
                <a:cxn ang="0">
                  <a:pos x="16" y="63"/>
                </a:cxn>
                <a:cxn ang="0">
                  <a:pos x="6" y="57"/>
                </a:cxn>
                <a:cxn ang="0">
                  <a:pos x="2" y="48"/>
                </a:cxn>
                <a:cxn ang="0">
                  <a:pos x="0" y="40"/>
                </a:cxn>
                <a:cxn ang="0">
                  <a:pos x="2" y="31"/>
                </a:cxn>
                <a:cxn ang="0">
                  <a:pos x="6" y="25"/>
                </a:cxn>
                <a:cxn ang="0">
                  <a:pos x="16" y="19"/>
                </a:cxn>
                <a:cxn ang="0">
                  <a:pos x="25" y="12"/>
                </a:cxn>
                <a:cxn ang="0">
                  <a:pos x="39" y="8"/>
                </a:cxn>
                <a:cxn ang="0">
                  <a:pos x="54" y="4"/>
                </a:cxn>
                <a:cxn ang="0">
                  <a:pos x="69" y="2"/>
                </a:cxn>
                <a:cxn ang="0">
                  <a:pos x="89" y="0"/>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ln>
          </p:spPr>
          <p:txBody>
            <a:bodyPr/>
            <a:lstStyle/>
            <a:p>
              <a:endParaRPr lang="en-US"/>
            </a:p>
          </p:txBody>
        </p:sp>
        <p:sp>
          <p:nvSpPr>
            <p:cNvPr id="358473" name="Freeform 73"/>
            <p:cNvSpPr/>
            <p:nvPr/>
          </p:nvSpPr>
          <p:spPr bwMode="auto">
            <a:xfrm>
              <a:off x="2883" y="2507"/>
              <a:ext cx="37" cy="43"/>
            </a:xfrm>
            <a:custGeom>
              <a:avLst/>
              <a:gdLst/>
              <a:ahLst/>
              <a:cxnLst>
                <a:cxn ang="0">
                  <a:pos x="0" y="13"/>
                </a:cxn>
                <a:cxn ang="0">
                  <a:pos x="37" y="0"/>
                </a:cxn>
                <a:cxn ang="0">
                  <a:pos x="31" y="43"/>
                </a:cxn>
              </a:cxnLst>
              <a:rect l="0" t="0" r="r" b="b"/>
              <a:pathLst>
                <a:path w="37" h="43">
                  <a:moveTo>
                    <a:pt x="0" y="13"/>
                  </a:moveTo>
                  <a:lnTo>
                    <a:pt x="37" y="0"/>
                  </a:lnTo>
                  <a:lnTo>
                    <a:pt x="31" y="43"/>
                  </a:lnTo>
                </a:path>
              </a:pathLst>
            </a:custGeom>
            <a:noFill/>
            <a:ln w="3175">
              <a:solidFill>
                <a:srgbClr val="CCCCCC"/>
              </a:solidFill>
              <a:prstDash val="solid"/>
              <a:round/>
            </a:ln>
          </p:spPr>
          <p:txBody>
            <a:bodyPr/>
            <a:lstStyle/>
            <a:p>
              <a:endParaRPr lang="en-US"/>
            </a:p>
          </p:txBody>
        </p:sp>
        <p:sp>
          <p:nvSpPr>
            <p:cNvPr id="358474" name="Line 74"/>
            <p:cNvSpPr>
              <a:spLocks noChangeShapeType="1"/>
            </p:cNvSpPr>
            <p:nvPr/>
          </p:nvSpPr>
          <p:spPr bwMode="auto">
            <a:xfrm flipH="1" flipV="1">
              <a:off x="2987" y="2514"/>
              <a:ext cx="94" cy="112"/>
            </a:xfrm>
            <a:prstGeom prst="line">
              <a:avLst/>
            </a:prstGeom>
            <a:noFill/>
            <a:ln w="3175">
              <a:solidFill>
                <a:srgbClr val="CCCCCC"/>
              </a:solidFill>
              <a:round/>
            </a:ln>
          </p:spPr>
          <p:txBody>
            <a:bodyPr/>
            <a:lstStyle/>
            <a:p>
              <a:endParaRPr lang="en-US"/>
            </a:p>
          </p:txBody>
        </p:sp>
        <p:sp>
          <p:nvSpPr>
            <p:cNvPr id="358475" name="Freeform 75"/>
            <p:cNvSpPr/>
            <p:nvPr/>
          </p:nvSpPr>
          <p:spPr bwMode="auto">
            <a:xfrm>
              <a:off x="2983" y="2507"/>
              <a:ext cx="37" cy="43"/>
            </a:xfrm>
            <a:custGeom>
              <a:avLst/>
              <a:gdLst/>
              <a:ahLst/>
              <a:cxnLst>
                <a:cxn ang="0">
                  <a:pos x="6" y="43"/>
                </a:cxn>
                <a:cxn ang="0">
                  <a:pos x="0" y="0"/>
                </a:cxn>
                <a:cxn ang="0">
                  <a:pos x="37" y="11"/>
                </a:cxn>
              </a:cxnLst>
              <a:rect l="0" t="0" r="r" b="b"/>
              <a:pathLst>
                <a:path w="37" h="43">
                  <a:moveTo>
                    <a:pt x="6" y="43"/>
                  </a:moveTo>
                  <a:lnTo>
                    <a:pt x="0" y="0"/>
                  </a:lnTo>
                  <a:lnTo>
                    <a:pt x="37" y="11"/>
                  </a:lnTo>
                </a:path>
              </a:pathLst>
            </a:custGeom>
            <a:noFill/>
            <a:ln w="3175">
              <a:solidFill>
                <a:srgbClr val="CCCCCC"/>
              </a:solidFill>
              <a:prstDash val="solid"/>
              <a:round/>
            </a:ln>
          </p:spPr>
          <p:txBody>
            <a:bodyPr/>
            <a:lstStyle/>
            <a:p>
              <a:endParaRPr lang="en-US"/>
            </a:p>
          </p:txBody>
        </p:sp>
        <p:sp>
          <p:nvSpPr>
            <p:cNvPr id="358476" name="Freeform 76"/>
            <p:cNvSpPr/>
            <p:nvPr/>
          </p:nvSpPr>
          <p:spPr bwMode="auto">
            <a:xfrm>
              <a:off x="2983" y="2594"/>
              <a:ext cx="175" cy="81"/>
            </a:xfrm>
            <a:custGeom>
              <a:avLst/>
              <a:gdLst/>
              <a:ahLst/>
              <a:cxnLst>
                <a:cxn ang="0">
                  <a:pos x="92" y="0"/>
                </a:cxn>
                <a:cxn ang="0">
                  <a:pos x="102" y="0"/>
                </a:cxn>
                <a:cxn ang="0">
                  <a:pos x="110" y="0"/>
                </a:cxn>
                <a:cxn ang="0">
                  <a:pos x="117" y="2"/>
                </a:cxn>
                <a:cxn ang="0">
                  <a:pos x="125" y="4"/>
                </a:cxn>
                <a:cxn ang="0">
                  <a:pos x="133" y="4"/>
                </a:cxn>
                <a:cxn ang="0">
                  <a:pos x="140" y="6"/>
                </a:cxn>
                <a:cxn ang="0">
                  <a:pos x="146" y="11"/>
                </a:cxn>
                <a:cxn ang="0">
                  <a:pos x="154" y="13"/>
                </a:cxn>
                <a:cxn ang="0">
                  <a:pos x="158" y="15"/>
                </a:cxn>
                <a:cxn ang="0">
                  <a:pos x="163" y="19"/>
                </a:cxn>
                <a:cxn ang="0">
                  <a:pos x="167" y="21"/>
                </a:cxn>
                <a:cxn ang="0">
                  <a:pos x="171" y="26"/>
                </a:cxn>
                <a:cxn ang="0">
                  <a:pos x="173" y="30"/>
                </a:cxn>
                <a:cxn ang="0">
                  <a:pos x="175" y="34"/>
                </a:cxn>
                <a:cxn ang="0">
                  <a:pos x="175" y="38"/>
                </a:cxn>
                <a:cxn ang="0">
                  <a:pos x="175" y="43"/>
                </a:cxn>
                <a:cxn ang="0">
                  <a:pos x="175" y="47"/>
                </a:cxn>
                <a:cxn ang="0">
                  <a:pos x="171" y="51"/>
                </a:cxn>
                <a:cxn ang="0">
                  <a:pos x="169" y="55"/>
                </a:cxn>
                <a:cxn ang="0">
                  <a:pos x="165" y="59"/>
                </a:cxn>
                <a:cxn ang="0">
                  <a:pos x="161" y="62"/>
                </a:cxn>
                <a:cxn ang="0">
                  <a:pos x="156" y="66"/>
                </a:cxn>
                <a:cxn ang="0">
                  <a:pos x="150" y="68"/>
                </a:cxn>
                <a:cxn ang="0">
                  <a:pos x="144" y="70"/>
                </a:cxn>
                <a:cxn ang="0">
                  <a:pos x="137" y="72"/>
                </a:cxn>
                <a:cxn ang="0">
                  <a:pos x="129" y="74"/>
                </a:cxn>
                <a:cxn ang="0">
                  <a:pos x="121" y="76"/>
                </a:cxn>
                <a:cxn ang="0">
                  <a:pos x="113" y="79"/>
                </a:cxn>
                <a:cxn ang="0">
                  <a:pos x="106" y="79"/>
                </a:cxn>
                <a:cxn ang="0">
                  <a:pos x="96" y="79"/>
                </a:cxn>
                <a:cxn ang="0">
                  <a:pos x="89" y="81"/>
                </a:cxn>
                <a:cxn ang="0">
                  <a:pos x="79" y="79"/>
                </a:cxn>
                <a:cxn ang="0">
                  <a:pos x="69" y="79"/>
                </a:cxn>
                <a:cxn ang="0">
                  <a:pos x="62" y="79"/>
                </a:cxn>
                <a:cxn ang="0">
                  <a:pos x="54" y="76"/>
                </a:cxn>
                <a:cxn ang="0">
                  <a:pos x="46" y="74"/>
                </a:cxn>
                <a:cxn ang="0">
                  <a:pos x="39" y="72"/>
                </a:cxn>
                <a:cxn ang="0">
                  <a:pos x="31" y="70"/>
                </a:cxn>
                <a:cxn ang="0">
                  <a:pos x="25" y="68"/>
                </a:cxn>
                <a:cxn ang="0">
                  <a:pos x="19" y="66"/>
                </a:cxn>
                <a:cxn ang="0">
                  <a:pos x="14" y="62"/>
                </a:cxn>
                <a:cxn ang="0">
                  <a:pos x="10" y="59"/>
                </a:cxn>
                <a:cxn ang="0">
                  <a:pos x="6" y="55"/>
                </a:cxn>
                <a:cxn ang="0">
                  <a:pos x="4" y="51"/>
                </a:cxn>
                <a:cxn ang="0">
                  <a:pos x="2" y="47"/>
                </a:cxn>
                <a:cxn ang="0">
                  <a:pos x="0" y="43"/>
                </a:cxn>
                <a:cxn ang="0">
                  <a:pos x="0" y="38"/>
                </a:cxn>
                <a:cxn ang="0">
                  <a:pos x="0" y="34"/>
                </a:cxn>
                <a:cxn ang="0">
                  <a:pos x="2" y="30"/>
                </a:cxn>
                <a:cxn ang="0">
                  <a:pos x="4" y="26"/>
                </a:cxn>
                <a:cxn ang="0">
                  <a:pos x="8" y="21"/>
                </a:cxn>
                <a:cxn ang="0">
                  <a:pos x="12" y="19"/>
                </a:cxn>
                <a:cxn ang="0">
                  <a:pos x="18" y="15"/>
                </a:cxn>
                <a:cxn ang="0">
                  <a:pos x="23" y="13"/>
                </a:cxn>
                <a:cxn ang="0">
                  <a:pos x="29" y="11"/>
                </a:cxn>
                <a:cxn ang="0">
                  <a:pos x="35" y="6"/>
                </a:cxn>
                <a:cxn ang="0">
                  <a:pos x="42" y="4"/>
                </a:cxn>
                <a:cxn ang="0">
                  <a:pos x="50" y="4"/>
                </a:cxn>
                <a:cxn ang="0">
                  <a:pos x="58" y="2"/>
                </a:cxn>
                <a:cxn ang="0">
                  <a:pos x="65" y="0"/>
                </a:cxn>
                <a:cxn ang="0">
                  <a:pos x="75" y="0"/>
                </a:cxn>
                <a:cxn ang="0">
                  <a:pos x="83" y="0"/>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w="9525">
              <a:noFill/>
              <a:round/>
            </a:ln>
          </p:spPr>
          <p:txBody>
            <a:bodyPr/>
            <a:lstStyle/>
            <a:p>
              <a:endParaRPr lang="en-US"/>
            </a:p>
          </p:txBody>
        </p:sp>
        <p:sp>
          <p:nvSpPr>
            <p:cNvPr id="358477" name="Freeform 77"/>
            <p:cNvSpPr/>
            <p:nvPr/>
          </p:nvSpPr>
          <p:spPr bwMode="auto">
            <a:xfrm>
              <a:off x="2983" y="2594"/>
              <a:ext cx="175" cy="81"/>
            </a:xfrm>
            <a:custGeom>
              <a:avLst/>
              <a:gdLst/>
              <a:ahLst/>
              <a:cxnLst>
                <a:cxn ang="0">
                  <a:pos x="89" y="0"/>
                </a:cxn>
                <a:cxn ang="0">
                  <a:pos x="106" y="0"/>
                </a:cxn>
                <a:cxn ang="0">
                  <a:pos x="121" y="2"/>
                </a:cxn>
                <a:cxn ang="0">
                  <a:pos x="137" y="6"/>
                </a:cxn>
                <a:cxn ang="0">
                  <a:pos x="150" y="11"/>
                </a:cxn>
                <a:cxn ang="0">
                  <a:pos x="161" y="17"/>
                </a:cxn>
                <a:cxn ang="0">
                  <a:pos x="169" y="23"/>
                </a:cxn>
                <a:cxn ang="0">
                  <a:pos x="175" y="32"/>
                </a:cxn>
                <a:cxn ang="0">
                  <a:pos x="175" y="40"/>
                </a:cxn>
                <a:cxn ang="0">
                  <a:pos x="175" y="47"/>
                </a:cxn>
                <a:cxn ang="0">
                  <a:pos x="169" y="55"/>
                </a:cxn>
                <a:cxn ang="0">
                  <a:pos x="161" y="62"/>
                </a:cxn>
                <a:cxn ang="0">
                  <a:pos x="150" y="68"/>
                </a:cxn>
                <a:cxn ang="0">
                  <a:pos x="137" y="72"/>
                </a:cxn>
                <a:cxn ang="0">
                  <a:pos x="121" y="76"/>
                </a:cxn>
                <a:cxn ang="0">
                  <a:pos x="106" y="79"/>
                </a:cxn>
                <a:cxn ang="0">
                  <a:pos x="89" y="81"/>
                </a:cxn>
                <a:cxn ang="0">
                  <a:pos x="69" y="79"/>
                </a:cxn>
                <a:cxn ang="0">
                  <a:pos x="54" y="76"/>
                </a:cxn>
                <a:cxn ang="0">
                  <a:pos x="39" y="72"/>
                </a:cxn>
                <a:cxn ang="0">
                  <a:pos x="25" y="68"/>
                </a:cxn>
                <a:cxn ang="0">
                  <a:pos x="14" y="62"/>
                </a:cxn>
                <a:cxn ang="0">
                  <a:pos x="6" y="55"/>
                </a:cxn>
                <a:cxn ang="0">
                  <a:pos x="2" y="47"/>
                </a:cxn>
                <a:cxn ang="0">
                  <a:pos x="0" y="40"/>
                </a:cxn>
                <a:cxn ang="0">
                  <a:pos x="2" y="32"/>
                </a:cxn>
                <a:cxn ang="0">
                  <a:pos x="6" y="23"/>
                </a:cxn>
                <a:cxn ang="0">
                  <a:pos x="14" y="17"/>
                </a:cxn>
                <a:cxn ang="0">
                  <a:pos x="25" y="11"/>
                </a:cxn>
                <a:cxn ang="0">
                  <a:pos x="39" y="6"/>
                </a:cxn>
                <a:cxn ang="0">
                  <a:pos x="54" y="2"/>
                </a:cxn>
                <a:cxn ang="0">
                  <a:pos x="69" y="0"/>
                </a:cxn>
                <a:cxn ang="0">
                  <a:pos x="89" y="0"/>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ln>
          </p:spPr>
          <p:txBody>
            <a:bodyPr/>
            <a:lstStyle/>
            <a:p>
              <a:endParaRPr lang="en-US"/>
            </a:p>
          </p:txBody>
        </p:sp>
        <p:sp>
          <p:nvSpPr>
            <p:cNvPr id="358478" name="Freeform 78"/>
            <p:cNvSpPr/>
            <p:nvPr/>
          </p:nvSpPr>
          <p:spPr bwMode="auto">
            <a:xfrm>
              <a:off x="2741" y="2594"/>
              <a:ext cx="177" cy="81"/>
            </a:xfrm>
            <a:custGeom>
              <a:avLst/>
              <a:gdLst/>
              <a:ahLst/>
              <a:cxnLst>
                <a:cxn ang="0">
                  <a:pos x="96" y="0"/>
                </a:cxn>
                <a:cxn ang="0">
                  <a:pos x="110" y="0"/>
                </a:cxn>
                <a:cxn ang="0">
                  <a:pos x="123" y="2"/>
                </a:cxn>
                <a:cxn ang="0">
                  <a:pos x="135" y="4"/>
                </a:cxn>
                <a:cxn ang="0">
                  <a:pos x="144" y="9"/>
                </a:cxn>
                <a:cxn ang="0">
                  <a:pos x="154" y="13"/>
                </a:cxn>
                <a:cxn ang="0">
                  <a:pos x="162" y="17"/>
                </a:cxn>
                <a:cxn ang="0">
                  <a:pos x="167" y="21"/>
                </a:cxn>
                <a:cxn ang="0">
                  <a:pos x="173" y="28"/>
                </a:cxn>
                <a:cxn ang="0">
                  <a:pos x="175" y="34"/>
                </a:cxn>
                <a:cxn ang="0">
                  <a:pos x="177" y="40"/>
                </a:cxn>
                <a:cxn ang="0">
                  <a:pos x="175" y="45"/>
                </a:cxn>
                <a:cxn ang="0">
                  <a:pos x="173" y="51"/>
                </a:cxn>
                <a:cxn ang="0">
                  <a:pos x="167" y="57"/>
                </a:cxn>
                <a:cxn ang="0">
                  <a:pos x="162" y="62"/>
                </a:cxn>
                <a:cxn ang="0">
                  <a:pos x="154" y="66"/>
                </a:cxn>
                <a:cxn ang="0">
                  <a:pos x="144" y="70"/>
                </a:cxn>
                <a:cxn ang="0">
                  <a:pos x="135" y="74"/>
                </a:cxn>
                <a:cxn ang="0">
                  <a:pos x="123" y="76"/>
                </a:cxn>
                <a:cxn ang="0">
                  <a:pos x="110" y="79"/>
                </a:cxn>
                <a:cxn ang="0">
                  <a:pos x="96" y="79"/>
                </a:cxn>
                <a:cxn ang="0">
                  <a:pos x="83" y="79"/>
                </a:cxn>
                <a:cxn ang="0">
                  <a:pos x="71" y="79"/>
                </a:cxn>
                <a:cxn ang="0">
                  <a:pos x="58" y="76"/>
                </a:cxn>
                <a:cxn ang="0">
                  <a:pos x="46" y="74"/>
                </a:cxn>
                <a:cxn ang="0">
                  <a:pos x="35" y="72"/>
                </a:cxn>
                <a:cxn ang="0">
                  <a:pos x="25" y="68"/>
                </a:cxn>
                <a:cxn ang="0">
                  <a:pos x="18" y="64"/>
                </a:cxn>
                <a:cxn ang="0">
                  <a:pos x="10" y="59"/>
                </a:cxn>
                <a:cxn ang="0">
                  <a:pos x="6" y="53"/>
                </a:cxn>
                <a:cxn ang="0">
                  <a:pos x="2" y="47"/>
                </a:cxn>
                <a:cxn ang="0">
                  <a:pos x="0" y="40"/>
                </a:cxn>
                <a:cxn ang="0">
                  <a:pos x="0" y="34"/>
                </a:cxn>
                <a:cxn ang="0">
                  <a:pos x="4" y="28"/>
                </a:cxn>
                <a:cxn ang="0">
                  <a:pos x="8" y="21"/>
                </a:cxn>
                <a:cxn ang="0">
                  <a:pos x="16" y="17"/>
                </a:cxn>
                <a:cxn ang="0">
                  <a:pos x="23" y="13"/>
                </a:cxn>
                <a:cxn ang="0">
                  <a:pos x="33" y="9"/>
                </a:cxn>
                <a:cxn ang="0">
                  <a:pos x="43" y="4"/>
                </a:cxn>
                <a:cxn ang="0">
                  <a:pos x="54" y="2"/>
                </a:cxn>
                <a:cxn ang="0">
                  <a:pos x="66" y="0"/>
                </a:cxn>
                <a:cxn ang="0">
                  <a:pos x="79" y="0"/>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w="9525">
              <a:noFill/>
              <a:round/>
            </a:ln>
          </p:spPr>
          <p:txBody>
            <a:bodyPr/>
            <a:lstStyle/>
            <a:p>
              <a:endParaRPr lang="en-US"/>
            </a:p>
          </p:txBody>
        </p:sp>
        <p:sp>
          <p:nvSpPr>
            <p:cNvPr id="358479" name="Freeform 79"/>
            <p:cNvSpPr/>
            <p:nvPr/>
          </p:nvSpPr>
          <p:spPr bwMode="auto">
            <a:xfrm>
              <a:off x="2741" y="2594"/>
              <a:ext cx="177" cy="81"/>
            </a:xfrm>
            <a:custGeom>
              <a:avLst/>
              <a:gdLst/>
              <a:ahLst/>
              <a:cxnLst>
                <a:cxn ang="0">
                  <a:pos x="89" y="0"/>
                </a:cxn>
                <a:cxn ang="0">
                  <a:pos x="106" y="0"/>
                </a:cxn>
                <a:cxn ang="0">
                  <a:pos x="123" y="2"/>
                </a:cxn>
                <a:cxn ang="0">
                  <a:pos x="137" y="6"/>
                </a:cxn>
                <a:cxn ang="0">
                  <a:pos x="150" y="11"/>
                </a:cxn>
                <a:cxn ang="0">
                  <a:pos x="162" y="17"/>
                </a:cxn>
                <a:cxn ang="0">
                  <a:pos x="169" y="23"/>
                </a:cxn>
                <a:cxn ang="0">
                  <a:pos x="175" y="32"/>
                </a:cxn>
                <a:cxn ang="0">
                  <a:pos x="177" y="40"/>
                </a:cxn>
                <a:cxn ang="0">
                  <a:pos x="175" y="47"/>
                </a:cxn>
                <a:cxn ang="0">
                  <a:pos x="169" y="55"/>
                </a:cxn>
                <a:cxn ang="0">
                  <a:pos x="162" y="62"/>
                </a:cxn>
                <a:cxn ang="0">
                  <a:pos x="150" y="68"/>
                </a:cxn>
                <a:cxn ang="0">
                  <a:pos x="137" y="72"/>
                </a:cxn>
                <a:cxn ang="0">
                  <a:pos x="123" y="76"/>
                </a:cxn>
                <a:cxn ang="0">
                  <a:pos x="106" y="79"/>
                </a:cxn>
                <a:cxn ang="0">
                  <a:pos x="89" y="81"/>
                </a:cxn>
                <a:cxn ang="0">
                  <a:pos x="71" y="79"/>
                </a:cxn>
                <a:cxn ang="0">
                  <a:pos x="54" y="76"/>
                </a:cxn>
                <a:cxn ang="0">
                  <a:pos x="39" y="72"/>
                </a:cxn>
                <a:cxn ang="0">
                  <a:pos x="25" y="68"/>
                </a:cxn>
                <a:cxn ang="0">
                  <a:pos x="16" y="62"/>
                </a:cxn>
                <a:cxn ang="0">
                  <a:pos x="6" y="55"/>
                </a:cxn>
                <a:cxn ang="0">
                  <a:pos x="2" y="47"/>
                </a:cxn>
                <a:cxn ang="0">
                  <a:pos x="0" y="40"/>
                </a:cxn>
                <a:cxn ang="0">
                  <a:pos x="2" y="32"/>
                </a:cxn>
                <a:cxn ang="0">
                  <a:pos x="6" y="23"/>
                </a:cxn>
                <a:cxn ang="0">
                  <a:pos x="16" y="17"/>
                </a:cxn>
                <a:cxn ang="0">
                  <a:pos x="25" y="11"/>
                </a:cxn>
                <a:cxn ang="0">
                  <a:pos x="39" y="6"/>
                </a:cxn>
                <a:cxn ang="0">
                  <a:pos x="54" y="2"/>
                </a:cxn>
                <a:cxn ang="0">
                  <a:pos x="71" y="0"/>
                </a:cxn>
                <a:cxn ang="0">
                  <a:pos x="89" y="0"/>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ln>
          </p:spPr>
          <p:txBody>
            <a:bodyPr/>
            <a:lstStyle/>
            <a:p>
              <a:endParaRPr lang="en-US"/>
            </a:p>
          </p:txBody>
        </p:sp>
        <p:sp>
          <p:nvSpPr>
            <p:cNvPr id="358480" name="Freeform 80"/>
            <p:cNvSpPr/>
            <p:nvPr/>
          </p:nvSpPr>
          <p:spPr bwMode="auto">
            <a:xfrm>
              <a:off x="2850" y="2412"/>
              <a:ext cx="177" cy="80"/>
            </a:xfrm>
            <a:custGeom>
              <a:avLst/>
              <a:gdLst/>
              <a:ahLst/>
              <a:cxnLst>
                <a:cxn ang="0">
                  <a:pos x="92" y="0"/>
                </a:cxn>
                <a:cxn ang="0">
                  <a:pos x="102" y="0"/>
                </a:cxn>
                <a:cxn ang="0">
                  <a:pos x="111" y="0"/>
                </a:cxn>
                <a:cxn ang="0">
                  <a:pos x="119" y="2"/>
                </a:cxn>
                <a:cxn ang="0">
                  <a:pos x="127" y="4"/>
                </a:cxn>
                <a:cxn ang="0">
                  <a:pos x="134" y="6"/>
                </a:cxn>
                <a:cxn ang="0">
                  <a:pos x="142" y="8"/>
                </a:cxn>
                <a:cxn ang="0">
                  <a:pos x="148" y="10"/>
                </a:cxn>
                <a:cxn ang="0">
                  <a:pos x="154" y="12"/>
                </a:cxn>
                <a:cxn ang="0">
                  <a:pos x="159" y="15"/>
                </a:cxn>
                <a:cxn ang="0">
                  <a:pos x="163" y="19"/>
                </a:cxn>
                <a:cxn ang="0">
                  <a:pos x="169" y="23"/>
                </a:cxn>
                <a:cxn ang="0">
                  <a:pos x="173" y="27"/>
                </a:cxn>
                <a:cxn ang="0">
                  <a:pos x="175" y="31"/>
                </a:cxn>
                <a:cxn ang="0">
                  <a:pos x="177" y="36"/>
                </a:cxn>
                <a:cxn ang="0">
                  <a:pos x="177" y="40"/>
                </a:cxn>
                <a:cxn ang="0">
                  <a:pos x="177" y="44"/>
                </a:cxn>
                <a:cxn ang="0">
                  <a:pos x="175" y="48"/>
                </a:cxn>
                <a:cxn ang="0">
                  <a:pos x="171" y="53"/>
                </a:cxn>
                <a:cxn ang="0">
                  <a:pos x="169" y="57"/>
                </a:cxn>
                <a:cxn ang="0">
                  <a:pos x="163" y="61"/>
                </a:cxn>
                <a:cxn ang="0">
                  <a:pos x="159" y="63"/>
                </a:cxn>
                <a:cxn ang="0">
                  <a:pos x="154" y="65"/>
                </a:cxn>
                <a:cxn ang="0">
                  <a:pos x="148" y="70"/>
                </a:cxn>
                <a:cxn ang="0">
                  <a:pos x="142" y="72"/>
                </a:cxn>
                <a:cxn ang="0">
                  <a:pos x="134" y="74"/>
                </a:cxn>
                <a:cxn ang="0">
                  <a:pos x="127" y="76"/>
                </a:cxn>
                <a:cxn ang="0">
                  <a:pos x="119" y="78"/>
                </a:cxn>
                <a:cxn ang="0">
                  <a:pos x="111" y="78"/>
                </a:cxn>
                <a:cxn ang="0">
                  <a:pos x="102" y="78"/>
                </a:cxn>
                <a:cxn ang="0">
                  <a:pos x="92" y="80"/>
                </a:cxn>
                <a:cxn ang="0">
                  <a:pos x="84" y="80"/>
                </a:cxn>
                <a:cxn ang="0">
                  <a:pos x="75" y="78"/>
                </a:cxn>
                <a:cxn ang="0">
                  <a:pos x="67" y="78"/>
                </a:cxn>
                <a:cxn ang="0">
                  <a:pos x="58" y="78"/>
                </a:cxn>
                <a:cxn ang="0">
                  <a:pos x="50" y="76"/>
                </a:cxn>
                <a:cxn ang="0">
                  <a:pos x="42" y="74"/>
                </a:cxn>
                <a:cxn ang="0">
                  <a:pos x="36" y="72"/>
                </a:cxn>
                <a:cxn ang="0">
                  <a:pos x="29" y="70"/>
                </a:cxn>
                <a:cxn ang="0">
                  <a:pos x="23" y="65"/>
                </a:cxn>
                <a:cxn ang="0">
                  <a:pos x="17" y="63"/>
                </a:cxn>
                <a:cxn ang="0">
                  <a:pos x="13" y="61"/>
                </a:cxn>
                <a:cxn ang="0">
                  <a:pos x="10" y="57"/>
                </a:cxn>
                <a:cxn ang="0">
                  <a:pos x="6" y="53"/>
                </a:cxn>
                <a:cxn ang="0">
                  <a:pos x="4" y="48"/>
                </a:cxn>
                <a:cxn ang="0">
                  <a:pos x="2" y="46"/>
                </a:cxn>
                <a:cxn ang="0">
                  <a:pos x="0" y="42"/>
                </a:cxn>
                <a:cxn ang="0">
                  <a:pos x="0" y="38"/>
                </a:cxn>
                <a:cxn ang="0">
                  <a:pos x="2" y="34"/>
                </a:cxn>
                <a:cxn ang="0">
                  <a:pos x="4" y="29"/>
                </a:cxn>
                <a:cxn ang="0">
                  <a:pos x="6" y="25"/>
                </a:cxn>
                <a:cxn ang="0">
                  <a:pos x="10" y="23"/>
                </a:cxn>
                <a:cxn ang="0">
                  <a:pos x="13" y="19"/>
                </a:cxn>
                <a:cxn ang="0">
                  <a:pos x="17" y="15"/>
                </a:cxn>
                <a:cxn ang="0">
                  <a:pos x="23" y="12"/>
                </a:cxn>
                <a:cxn ang="0">
                  <a:pos x="29" y="10"/>
                </a:cxn>
                <a:cxn ang="0">
                  <a:pos x="36" y="8"/>
                </a:cxn>
                <a:cxn ang="0">
                  <a:pos x="42" y="6"/>
                </a:cxn>
                <a:cxn ang="0">
                  <a:pos x="50" y="4"/>
                </a:cxn>
                <a:cxn ang="0">
                  <a:pos x="58" y="2"/>
                </a:cxn>
                <a:cxn ang="0">
                  <a:pos x="67" y="0"/>
                </a:cxn>
                <a:cxn ang="0">
                  <a:pos x="75" y="0"/>
                </a:cxn>
                <a:cxn ang="0">
                  <a:pos x="84" y="0"/>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w="9525">
              <a:noFill/>
              <a:round/>
            </a:ln>
          </p:spPr>
          <p:txBody>
            <a:bodyPr/>
            <a:lstStyle/>
            <a:p>
              <a:endParaRPr lang="en-US"/>
            </a:p>
          </p:txBody>
        </p:sp>
        <p:sp>
          <p:nvSpPr>
            <p:cNvPr id="358481" name="Freeform 81"/>
            <p:cNvSpPr/>
            <p:nvPr/>
          </p:nvSpPr>
          <p:spPr bwMode="auto">
            <a:xfrm>
              <a:off x="2847" y="2410"/>
              <a:ext cx="177" cy="80"/>
            </a:xfrm>
            <a:custGeom>
              <a:avLst/>
              <a:gdLst/>
              <a:ahLst/>
              <a:cxnLst>
                <a:cxn ang="0">
                  <a:pos x="88" y="0"/>
                </a:cxn>
                <a:cxn ang="0">
                  <a:pos x="106" y="0"/>
                </a:cxn>
                <a:cxn ang="0">
                  <a:pos x="123" y="2"/>
                </a:cxn>
                <a:cxn ang="0">
                  <a:pos x="138" y="6"/>
                </a:cxn>
                <a:cxn ang="0">
                  <a:pos x="152" y="10"/>
                </a:cxn>
                <a:cxn ang="0">
                  <a:pos x="161" y="17"/>
                </a:cxn>
                <a:cxn ang="0">
                  <a:pos x="169" y="23"/>
                </a:cxn>
                <a:cxn ang="0">
                  <a:pos x="175" y="31"/>
                </a:cxn>
                <a:cxn ang="0">
                  <a:pos x="177" y="40"/>
                </a:cxn>
                <a:cxn ang="0">
                  <a:pos x="175" y="48"/>
                </a:cxn>
                <a:cxn ang="0">
                  <a:pos x="169" y="55"/>
                </a:cxn>
                <a:cxn ang="0">
                  <a:pos x="161" y="61"/>
                </a:cxn>
                <a:cxn ang="0">
                  <a:pos x="152" y="68"/>
                </a:cxn>
                <a:cxn ang="0">
                  <a:pos x="138" y="72"/>
                </a:cxn>
                <a:cxn ang="0">
                  <a:pos x="123" y="76"/>
                </a:cxn>
                <a:cxn ang="0">
                  <a:pos x="106" y="78"/>
                </a:cxn>
                <a:cxn ang="0">
                  <a:pos x="88" y="80"/>
                </a:cxn>
                <a:cxn ang="0">
                  <a:pos x="71" y="78"/>
                </a:cxn>
                <a:cxn ang="0">
                  <a:pos x="54" y="76"/>
                </a:cxn>
                <a:cxn ang="0">
                  <a:pos x="38" y="72"/>
                </a:cxn>
                <a:cxn ang="0">
                  <a:pos x="27" y="68"/>
                </a:cxn>
                <a:cxn ang="0">
                  <a:pos x="15" y="61"/>
                </a:cxn>
                <a:cxn ang="0">
                  <a:pos x="8" y="55"/>
                </a:cxn>
                <a:cxn ang="0">
                  <a:pos x="2" y="48"/>
                </a:cxn>
                <a:cxn ang="0">
                  <a:pos x="0" y="40"/>
                </a:cxn>
                <a:cxn ang="0">
                  <a:pos x="2" y="31"/>
                </a:cxn>
                <a:cxn ang="0">
                  <a:pos x="8" y="23"/>
                </a:cxn>
                <a:cxn ang="0">
                  <a:pos x="15" y="17"/>
                </a:cxn>
                <a:cxn ang="0">
                  <a:pos x="27" y="10"/>
                </a:cxn>
                <a:cxn ang="0">
                  <a:pos x="38" y="6"/>
                </a:cxn>
                <a:cxn ang="0">
                  <a:pos x="54" y="2"/>
                </a:cxn>
                <a:cxn ang="0">
                  <a:pos x="71" y="0"/>
                </a:cxn>
                <a:cxn ang="0">
                  <a:pos x="88" y="0"/>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ln>
          </p:spPr>
          <p:txBody>
            <a:bodyPr/>
            <a:lstStyle/>
            <a:p>
              <a:endParaRPr lang="en-US"/>
            </a:p>
          </p:txBody>
        </p:sp>
        <p:sp>
          <p:nvSpPr>
            <p:cNvPr id="358482" name="Line 82"/>
            <p:cNvSpPr>
              <a:spLocks noChangeShapeType="1"/>
            </p:cNvSpPr>
            <p:nvPr/>
          </p:nvSpPr>
          <p:spPr bwMode="auto">
            <a:xfrm flipV="1">
              <a:off x="2816" y="2497"/>
              <a:ext cx="85" cy="108"/>
            </a:xfrm>
            <a:prstGeom prst="line">
              <a:avLst/>
            </a:prstGeom>
            <a:noFill/>
            <a:ln w="3175">
              <a:solidFill>
                <a:srgbClr val="000000"/>
              </a:solidFill>
              <a:round/>
            </a:ln>
          </p:spPr>
          <p:txBody>
            <a:bodyPr/>
            <a:lstStyle/>
            <a:p>
              <a:endParaRPr lang="en-US"/>
            </a:p>
          </p:txBody>
        </p:sp>
        <p:sp>
          <p:nvSpPr>
            <p:cNvPr id="358483" name="Freeform 83"/>
            <p:cNvSpPr/>
            <p:nvPr/>
          </p:nvSpPr>
          <p:spPr bwMode="auto">
            <a:xfrm>
              <a:off x="2868" y="2492"/>
              <a:ext cx="37" cy="41"/>
            </a:xfrm>
            <a:custGeom>
              <a:avLst/>
              <a:gdLst/>
              <a:ahLst/>
              <a:cxnLst>
                <a:cxn ang="0">
                  <a:pos x="0" y="11"/>
                </a:cxn>
                <a:cxn ang="0">
                  <a:pos x="37" y="0"/>
                </a:cxn>
                <a:cxn ang="0">
                  <a:pos x="31" y="41"/>
                </a:cxn>
              </a:cxnLst>
              <a:rect l="0" t="0" r="r" b="b"/>
              <a:pathLst>
                <a:path w="37" h="41">
                  <a:moveTo>
                    <a:pt x="0" y="11"/>
                  </a:moveTo>
                  <a:lnTo>
                    <a:pt x="37" y="0"/>
                  </a:lnTo>
                  <a:lnTo>
                    <a:pt x="31" y="41"/>
                  </a:lnTo>
                </a:path>
              </a:pathLst>
            </a:custGeom>
            <a:noFill/>
            <a:ln w="3175">
              <a:solidFill>
                <a:srgbClr val="000000"/>
              </a:solidFill>
              <a:prstDash val="solid"/>
              <a:round/>
            </a:ln>
          </p:spPr>
          <p:txBody>
            <a:bodyPr/>
            <a:lstStyle/>
            <a:p>
              <a:endParaRPr lang="en-US"/>
            </a:p>
          </p:txBody>
        </p:sp>
        <p:sp>
          <p:nvSpPr>
            <p:cNvPr id="358484" name="Freeform 84"/>
            <p:cNvSpPr/>
            <p:nvPr/>
          </p:nvSpPr>
          <p:spPr bwMode="auto">
            <a:xfrm>
              <a:off x="2980" y="2589"/>
              <a:ext cx="176" cy="81"/>
            </a:xfrm>
            <a:custGeom>
              <a:avLst/>
              <a:gdLst/>
              <a:ahLst/>
              <a:cxnLst>
                <a:cxn ang="0">
                  <a:pos x="98" y="0"/>
                </a:cxn>
                <a:cxn ang="0">
                  <a:pos x="109" y="2"/>
                </a:cxn>
                <a:cxn ang="0">
                  <a:pos x="123" y="4"/>
                </a:cxn>
                <a:cxn ang="0">
                  <a:pos x="134" y="7"/>
                </a:cxn>
                <a:cxn ang="0">
                  <a:pos x="144" y="9"/>
                </a:cxn>
                <a:cxn ang="0">
                  <a:pos x="153" y="13"/>
                </a:cxn>
                <a:cxn ang="0">
                  <a:pos x="161" y="17"/>
                </a:cxn>
                <a:cxn ang="0">
                  <a:pos x="167" y="23"/>
                </a:cxn>
                <a:cxn ang="0">
                  <a:pos x="173" y="28"/>
                </a:cxn>
                <a:cxn ang="0">
                  <a:pos x="175" y="34"/>
                </a:cxn>
                <a:cxn ang="0">
                  <a:pos x="176" y="40"/>
                </a:cxn>
                <a:cxn ang="0">
                  <a:pos x="175" y="47"/>
                </a:cxn>
                <a:cxn ang="0">
                  <a:pos x="173" y="53"/>
                </a:cxn>
                <a:cxn ang="0">
                  <a:pos x="167" y="57"/>
                </a:cxn>
                <a:cxn ang="0">
                  <a:pos x="161" y="64"/>
                </a:cxn>
                <a:cxn ang="0">
                  <a:pos x="153" y="68"/>
                </a:cxn>
                <a:cxn ang="0">
                  <a:pos x="144" y="72"/>
                </a:cxn>
                <a:cxn ang="0">
                  <a:pos x="134" y="74"/>
                </a:cxn>
                <a:cxn ang="0">
                  <a:pos x="123" y="76"/>
                </a:cxn>
                <a:cxn ang="0">
                  <a:pos x="109" y="79"/>
                </a:cxn>
                <a:cxn ang="0">
                  <a:pos x="98" y="81"/>
                </a:cxn>
                <a:cxn ang="0">
                  <a:pos x="84" y="81"/>
                </a:cxn>
                <a:cxn ang="0">
                  <a:pos x="71" y="81"/>
                </a:cxn>
                <a:cxn ang="0">
                  <a:pos x="57" y="79"/>
                </a:cxn>
                <a:cxn ang="0">
                  <a:pos x="46" y="76"/>
                </a:cxn>
                <a:cxn ang="0">
                  <a:pos x="36" y="72"/>
                </a:cxn>
                <a:cxn ang="0">
                  <a:pos x="27" y="68"/>
                </a:cxn>
                <a:cxn ang="0">
                  <a:pos x="17" y="64"/>
                </a:cxn>
                <a:cxn ang="0">
                  <a:pos x="11" y="60"/>
                </a:cxn>
                <a:cxn ang="0">
                  <a:pos x="6" y="55"/>
                </a:cxn>
                <a:cxn ang="0">
                  <a:pos x="2" y="49"/>
                </a:cxn>
                <a:cxn ang="0">
                  <a:pos x="0" y="43"/>
                </a:cxn>
                <a:cxn ang="0">
                  <a:pos x="0" y="36"/>
                </a:cxn>
                <a:cxn ang="0">
                  <a:pos x="2" y="30"/>
                </a:cxn>
                <a:cxn ang="0">
                  <a:pos x="8" y="26"/>
                </a:cxn>
                <a:cxn ang="0">
                  <a:pos x="13" y="19"/>
                </a:cxn>
                <a:cxn ang="0">
                  <a:pos x="21" y="15"/>
                </a:cxn>
                <a:cxn ang="0">
                  <a:pos x="29" y="11"/>
                </a:cxn>
                <a:cxn ang="0">
                  <a:pos x="38" y="7"/>
                </a:cxn>
                <a:cxn ang="0">
                  <a:pos x="50" y="4"/>
                </a:cxn>
                <a:cxn ang="0">
                  <a:pos x="61" y="2"/>
                </a:cxn>
                <a:cxn ang="0">
                  <a:pos x="75" y="0"/>
                </a:cxn>
                <a:cxn ang="0">
                  <a:pos x="88" y="0"/>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w="9525">
              <a:noFill/>
              <a:round/>
            </a:ln>
          </p:spPr>
          <p:txBody>
            <a:bodyPr/>
            <a:lstStyle/>
            <a:p>
              <a:endParaRPr lang="en-US"/>
            </a:p>
          </p:txBody>
        </p:sp>
        <p:sp>
          <p:nvSpPr>
            <p:cNvPr id="358485" name="Freeform 85"/>
            <p:cNvSpPr/>
            <p:nvPr/>
          </p:nvSpPr>
          <p:spPr bwMode="auto">
            <a:xfrm>
              <a:off x="2974" y="2583"/>
              <a:ext cx="176" cy="81"/>
            </a:xfrm>
            <a:custGeom>
              <a:avLst/>
              <a:gdLst/>
              <a:ahLst/>
              <a:cxnLst>
                <a:cxn ang="0">
                  <a:pos x="88" y="0"/>
                </a:cxn>
                <a:cxn ang="0">
                  <a:pos x="105" y="2"/>
                </a:cxn>
                <a:cxn ang="0">
                  <a:pos x="123" y="4"/>
                </a:cxn>
                <a:cxn ang="0">
                  <a:pos x="138" y="7"/>
                </a:cxn>
                <a:cxn ang="0">
                  <a:pos x="150" y="13"/>
                </a:cxn>
                <a:cxn ang="0">
                  <a:pos x="161" y="17"/>
                </a:cxn>
                <a:cxn ang="0">
                  <a:pos x="169" y="26"/>
                </a:cxn>
                <a:cxn ang="0">
                  <a:pos x="175" y="32"/>
                </a:cxn>
                <a:cxn ang="0">
                  <a:pos x="176" y="40"/>
                </a:cxn>
                <a:cxn ang="0">
                  <a:pos x="175" y="49"/>
                </a:cxn>
                <a:cxn ang="0">
                  <a:pos x="169" y="55"/>
                </a:cxn>
                <a:cxn ang="0">
                  <a:pos x="161" y="64"/>
                </a:cxn>
                <a:cxn ang="0">
                  <a:pos x="150" y="68"/>
                </a:cxn>
                <a:cxn ang="0">
                  <a:pos x="138" y="74"/>
                </a:cxn>
                <a:cxn ang="0">
                  <a:pos x="123" y="76"/>
                </a:cxn>
                <a:cxn ang="0">
                  <a:pos x="105" y="81"/>
                </a:cxn>
                <a:cxn ang="0">
                  <a:pos x="88" y="81"/>
                </a:cxn>
                <a:cxn ang="0">
                  <a:pos x="71" y="81"/>
                </a:cxn>
                <a:cxn ang="0">
                  <a:pos x="54" y="76"/>
                </a:cxn>
                <a:cxn ang="0">
                  <a:pos x="38" y="74"/>
                </a:cxn>
                <a:cxn ang="0">
                  <a:pos x="27" y="68"/>
                </a:cxn>
                <a:cxn ang="0">
                  <a:pos x="15" y="64"/>
                </a:cxn>
                <a:cxn ang="0">
                  <a:pos x="8" y="55"/>
                </a:cxn>
                <a:cxn ang="0">
                  <a:pos x="2" y="49"/>
                </a:cxn>
                <a:cxn ang="0">
                  <a:pos x="0" y="40"/>
                </a:cxn>
                <a:cxn ang="0">
                  <a:pos x="2" y="32"/>
                </a:cxn>
                <a:cxn ang="0">
                  <a:pos x="8" y="26"/>
                </a:cxn>
                <a:cxn ang="0">
                  <a:pos x="15" y="17"/>
                </a:cxn>
                <a:cxn ang="0">
                  <a:pos x="27" y="13"/>
                </a:cxn>
                <a:cxn ang="0">
                  <a:pos x="38" y="7"/>
                </a:cxn>
                <a:cxn ang="0">
                  <a:pos x="54" y="4"/>
                </a:cxn>
                <a:cxn ang="0">
                  <a:pos x="71" y="2"/>
                </a:cxn>
                <a:cxn ang="0">
                  <a:pos x="88" y="0"/>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ln>
          </p:spPr>
          <p:txBody>
            <a:bodyPr/>
            <a:lstStyle/>
            <a:p>
              <a:endParaRPr lang="en-US"/>
            </a:p>
          </p:txBody>
        </p:sp>
        <p:sp>
          <p:nvSpPr>
            <p:cNvPr id="358486" name="Freeform 86"/>
            <p:cNvSpPr/>
            <p:nvPr/>
          </p:nvSpPr>
          <p:spPr bwMode="auto">
            <a:xfrm>
              <a:off x="2748" y="2598"/>
              <a:ext cx="177" cy="81"/>
            </a:xfrm>
            <a:custGeom>
              <a:avLst/>
              <a:gdLst/>
              <a:ahLst/>
              <a:cxnLst>
                <a:cxn ang="0">
                  <a:pos x="98" y="0"/>
                </a:cxn>
                <a:cxn ang="0">
                  <a:pos x="111" y="2"/>
                </a:cxn>
                <a:cxn ang="0">
                  <a:pos x="123" y="4"/>
                </a:cxn>
                <a:cxn ang="0">
                  <a:pos x="134" y="7"/>
                </a:cxn>
                <a:cxn ang="0">
                  <a:pos x="144" y="9"/>
                </a:cxn>
                <a:cxn ang="0">
                  <a:pos x="154" y="13"/>
                </a:cxn>
                <a:cxn ang="0">
                  <a:pos x="161" y="17"/>
                </a:cxn>
                <a:cxn ang="0">
                  <a:pos x="169" y="23"/>
                </a:cxn>
                <a:cxn ang="0">
                  <a:pos x="173" y="28"/>
                </a:cxn>
                <a:cxn ang="0">
                  <a:pos x="177" y="34"/>
                </a:cxn>
                <a:cxn ang="0">
                  <a:pos x="177" y="40"/>
                </a:cxn>
                <a:cxn ang="0">
                  <a:pos x="177" y="47"/>
                </a:cxn>
                <a:cxn ang="0">
                  <a:pos x="173" y="53"/>
                </a:cxn>
                <a:cxn ang="0">
                  <a:pos x="167" y="60"/>
                </a:cxn>
                <a:cxn ang="0">
                  <a:pos x="159" y="64"/>
                </a:cxn>
                <a:cxn ang="0">
                  <a:pos x="152" y="68"/>
                </a:cxn>
                <a:cxn ang="0">
                  <a:pos x="142" y="72"/>
                </a:cxn>
                <a:cxn ang="0">
                  <a:pos x="131" y="76"/>
                </a:cxn>
                <a:cxn ang="0">
                  <a:pos x="119" y="79"/>
                </a:cxn>
                <a:cxn ang="0">
                  <a:pos x="106" y="81"/>
                </a:cxn>
                <a:cxn ang="0">
                  <a:pos x="94" y="81"/>
                </a:cxn>
                <a:cxn ang="0">
                  <a:pos x="81" y="81"/>
                </a:cxn>
                <a:cxn ang="0">
                  <a:pos x="67" y="79"/>
                </a:cxn>
                <a:cxn ang="0">
                  <a:pos x="54" y="76"/>
                </a:cxn>
                <a:cxn ang="0">
                  <a:pos x="42" y="74"/>
                </a:cxn>
                <a:cxn ang="0">
                  <a:pos x="33" y="72"/>
                </a:cxn>
                <a:cxn ang="0">
                  <a:pos x="23" y="68"/>
                </a:cxn>
                <a:cxn ang="0">
                  <a:pos x="15" y="64"/>
                </a:cxn>
                <a:cxn ang="0">
                  <a:pos x="10" y="57"/>
                </a:cxn>
                <a:cxn ang="0">
                  <a:pos x="4" y="53"/>
                </a:cxn>
                <a:cxn ang="0">
                  <a:pos x="2" y="47"/>
                </a:cxn>
                <a:cxn ang="0">
                  <a:pos x="0" y="40"/>
                </a:cxn>
                <a:cxn ang="0">
                  <a:pos x="2" y="34"/>
                </a:cxn>
                <a:cxn ang="0">
                  <a:pos x="4" y="28"/>
                </a:cxn>
                <a:cxn ang="0">
                  <a:pos x="10" y="23"/>
                </a:cxn>
                <a:cxn ang="0">
                  <a:pos x="15" y="17"/>
                </a:cxn>
                <a:cxn ang="0">
                  <a:pos x="23" y="13"/>
                </a:cxn>
                <a:cxn ang="0">
                  <a:pos x="33" y="9"/>
                </a:cxn>
                <a:cxn ang="0">
                  <a:pos x="42" y="7"/>
                </a:cxn>
                <a:cxn ang="0">
                  <a:pos x="54" y="4"/>
                </a:cxn>
                <a:cxn ang="0">
                  <a:pos x="67" y="2"/>
                </a:cxn>
                <a:cxn ang="0">
                  <a:pos x="81" y="0"/>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w="9525">
              <a:noFill/>
              <a:round/>
            </a:ln>
          </p:spPr>
          <p:txBody>
            <a:bodyPr/>
            <a:lstStyle/>
            <a:p>
              <a:endParaRPr lang="en-US"/>
            </a:p>
          </p:txBody>
        </p:sp>
        <p:sp>
          <p:nvSpPr>
            <p:cNvPr id="358487" name="Freeform 87"/>
            <p:cNvSpPr/>
            <p:nvPr/>
          </p:nvSpPr>
          <p:spPr bwMode="auto">
            <a:xfrm>
              <a:off x="2736" y="2592"/>
              <a:ext cx="177" cy="81"/>
            </a:xfrm>
            <a:custGeom>
              <a:avLst/>
              <a:gdLst/>
              <a:ahLst/>
              <a:cxnLst>
                <a:cxn ang="0">
                  <a:pos x="88" y="0"/>
                </a:cxn>
                <a:cxn ang="0">
                  <a:pos x="106" y="2"/>
                </a:cxn>
                <a:cxn ang="0">
                  <a:pos x="123" y="4"/>
                </a:cxn>
                <a:cxn ang="0">
                  <a:pos x="138" y="7"/>
                </a:cxn>
                <a:cxn ang="0">
                  <a:pos x="152" y="13"/>
                </a:cxn>
                <a:cxn ang="0">
                  <a:pos x="161" y="17"/>
                </a:cxn>
                <a:cxn ang="0">
                  <a:pos x="171" y="26"/>
                </a:cxn>
                <a:cxn ang="0">
                  <a:pos x="175" y="32"/>
                </a:cxn>
                <a:cxn ang="0">
                  <a:pos x="177" y="40"/>
                </a:cxn>
                <a:cxn ang="0">
                  <a:pos x="175" y="49"/>
                </a:cxn>
                <a:cxn ang="0">
                  <a:pos x="171" y="55"/>
                </a:cxn>
                <a:cxn ang="0">
                  <a:pos x="161" y="64"/>
                </a:cxn>
                <a:cxn ang="0">
                  <a:pos x="152" y="68"/>
                </a:cxn>
                <a:cxn ang="0">
                  <a:pos x="138" y="74"/>
                </a:cxn>
                <a:cxn ang="0">
                  <a:pos x="123" y="76"/>
                </a:cxn>
                <a:cxn ang="0">
                  <a:pos x="106" y="81"/>
                </a:cxn>
                <a:cxn ang="0">
                  <a:pos x="88" y="81"/>
                </a:cxn>
                <a:cxn ang="0">
                  <a:pos x="71" y="81"/>
                </a:cxn>
                <a:cxn ang="0">
                  <a:pos x="54" y="76"/>
                </a:cxn>
                <a:cxn ang="0">
                  <a:pos x="40" y="74"/>
                </a:cxn>
                <a:cxn ang="0">
                  <a:pos x="27" y="68"/>
                </a:cxn>
                <a:cxn ang="0">
                  <a:pos x="15" y="64"/>
                </a:cxn>
                <a:cxn ang="0">
                  <a:pos x="8" y="55"/>
                </a:cxn>
                <a:cxn ang="0">
                  <a:pos x="2" y="49"/>
                </a:cxn>
                <a:cxn ang="0">
                  <a:pos x="0" y="40"/>
                </a:cxn>
                <a:cxn ang="0">
                  <a:pos x="2" y="32"/>
                </a:cxn>
                <a:cxn ang="0">
                  <a:pos x="8" y="26"/>
                </a:cxn>
                <a:cxn ang="0">
                  <a:pos x="15" y="17"/>
                </a:cxn>
                <a:cxn ang="0">
                  <a:pos x="27" y="13"/>
                </a:cxn>
                <a:cxn ang="0">
                  <a:pos x="40" y="7"/>
                </a:cxn>
                <a:cxn ang="0">
                  <a:pos x="54" y="4"/>
                </a:cxn>
                <a:cxn ang="0">
                  <a:pos x="71" y="2"/>
                </a:cxn>
                <a:cxn ang="0">
                  <a:pos x="88" y="0"/>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ln>
          </p:spPr>
          <p:txBody>
            <a:bodyPr/>
            <a:lstStyle/>
            <a:p>
              <a:endParaRPr lang="en-US"/>
            </a:p>
          </p:txBody>
        </p:sp>
        <p:sp>
          <p:nvSpPr>
            <p:cNvPr id="358488" name="Line 88"/>
            <p:cNvSpPr>
              <a:spLocks noChangeShapeType="1"/>
            </p:cNvSpPr>
            <p:nvPr/>
          </p:nvSpPr>
          <p:spPr bwMode="auto">
            <a:xfrm>
              <a:off x="2870" y="2503"/>
              <a:ext cx="29" cy="30"/>
            </a:xfrm>
            <a:prstGeom prst="line">
              <a:avLst/>
            </a:prstGeom>
            <a:noFill/>
            <a:ln w="3175">
              <a:solidFill>
                <a:srgbClr val="000000"/>
              </a:solidFill>
              <a:round/>
            </a:ln>
          </p:spPr>
          <p:txBody>
            <a:bodyPr/>
            <a:lstStyle/>
            <a:p>
              <a:endParaRPr lang="en-US"/>
            </a:p>
          </p:txBody>
        </p:sp>
        <p:sp>
          <p:nvSpPr>
            <p:cNvPr id="358489" name="Line 89"/>
            <p:cNvSpPr>
              <a:spLocks noChangeShapeType="1"/>
            </p:cNvSpPr>
            <p:nvPr/>
          </p:nvSpPr>
          <p:spPr bwMode="auto">
            <a:xfrm flipH="1">
              <a:off x="2974" y="2501"/>
              <a:ext cx="30" cy="30"/>
            </a:xfrm>
            <a:prstGeom prst="line">
              <a:avLst/>
            </a:prstGeom>
            <a:noFill/>
            <a:ln w="3175">
              <a:solidFill>
                <a:srgbClr val="000000"/>
              </a:solidFill>
              <a:round/>
            </a:ln>
          </p:spPr>
          <p:txBody>
            <a:bodyPr/>
            <a:lstStyle/>
            <a:p>
              <a:endParaRPr lang="en-US"/>
            </a:p>
          </p:txBody>
        </p:sp>
        <p:sp>
          <p:nvSpPr>
            <p:cNvPr id="358490" name="Freeform 90"/>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close/>
                </a:path>
              </a:pathLst>
            </a:custGeom>
            <a:solidFill>
              <a:srgbClr val="FFFFFF"/>
            </a:solidFill>
            <a:ln w="9525">
              <a:noFill/>
              <a:round/>
            </a:ln>
          </p:spPr>
          <p:txBody>
            <a:bodyPr/>
            <a:lstStyle/>
            <a:p>
              <a:endParaRPr lang="en-US"/>
            </a:p>
          </p:txBody>
        </p:sp>
        <p:sp>
          <p:nvSpPr>
            <p:cNvPr id="358491" name="Freeform 91"/>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path>
              </a:pathLst>
            </a:custGeom>
            <a:noFill/>
            <a:ln w="3175">
              <a:solidFill>
                <a:srgbClr val="FFFFFF"/>
              </a:solidFill>
              <a:prstDash val="solid"/>
              <a:round/>
            </a:ln>
          </p:spPr>
          <p:txBody>
            <a:bodyPr/>
            <a:lstStyle/>
            <a:p>
              <a:endParaRPr lang="en-US"/>
            </a:p>
          </p:txBody>
        </p:sp>
        <p:sp>
          <p:nvSpPr>
            <p:cNvPr id="358492" name="Freeform 92"/>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close/>
                </a:path>
              </a:pathLst>
            </a:custGeom>
            <a:solidFill>
              <a:srgbClr val="CCCCCC"/>
            </a:solidFill>
            <a:ln w="9525">
              <a:noFill/>
              <a:round/>
            </a:ln>
          </p:spPr>
          <p:txBody>
            <a:bodyPr/>
            <a:lstStyle/>
            <a:p>
              <a:endParaRPr lang="en-US"/>
            </a:p>
          </p:txBody>
        </p:sp>
        <p:sp>
          <p:nvSpPr>
            <p:cNvPr id="358493" name="Freeform 93"/>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ln>
          </p:spPr>
          <p:txBody>
            <a:bodyPr/>
            <a:lstStyle/>
            <a:p>
              <a:endParaRPr lang="en-US"/>
            </a:p>
          </p:txBody>
        </p:sp>
        <p:sp>
          <p:nvSpPr>
            <p:cNvPr id="358494" name="Freeform 94"/>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close/>
                </a:path>
              </a:pathLst>
            </a:custGeom>
            <a:solidFill>
              <a:srgbClr val="CCCCCC"/>
            </a:solidFill>
            <a:ln w="9525">
              <a:noFill/>
              <a:round/>
            </a:ln>
          </p:spPr>
          <p:txBody>
            <a:bodyPr/>
            <a:lstStyle/>
            <a:p>
              <a:endParaRPr lang="en-US"/>
            </a:p>
          </p:txBody>
        </p:sp>
        <p:sp>
          <p:nvSpPr>
            <p:cNvPr id="358495" name="Freeform 95"/>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ln>
          </p:spPr>
          <p:txBody>
            <a:bodyPr/>
            <a:lstStyle/>
            <a:p>
              <a:endParaRPr lang="en-US"/>
            </a:p>
          </p:txBody>
        </p:sp>
        <p:sp>
          <p:nvSpPr>
            <p:cNvPr id="358496" name="Line 96"/>
            <p:cNvSpPr>
              <a:spLocks noChangeShapeType="1"/>
            </p:cNvSpPr>
            <p:nvPr/>
          </p:nvSpPr>
          <p:spPr bwMode="auto">
            <a:xfrm flipH="1" flipV="1">
              <a:off x="2974" y="2497"/>
              <a:ext cx="63" cy="80"/>
            </a:xfrm>
            <a:prstGeom prst="line">
              <a:avLst/>
            </a:prstGeom>
            <a:noFill/>
            <a:ln w="3175">
              <a:solidFill>
                <a:srgbClr val="000000"/>
              </a:solidFill>
              <a:round/>
            </a:ln>
          </p:spPr>
          <p:txBody>
            <a:bodyPr/>
            <a:lstStyle/>
            <a:p>
              <a:endParaRPr lang="en-US"/>
            </a:p>
          </p:txBody>
        </p:sp>
        <p:sp>
          <p:nvSpPr>
            <p:cNvPr id="358497" name="Freeform 97"/>
            <p:cNvSpPr/>
            <p:nvPr/>
          </p:nvSpPr>
          <p:spPr bwMode="auto">
            <a:xfrm>
              <a:off x="2970" y="2492"/>
              <a:ext cx="36" cy="41"/>
            </a:xfrm>
            <a:custGeom>
              <a:avLst/>
              <a:gdLst/>
              <a:ahLst/>
              <a:cxnLst>
                <a:cxn ang="0">
                  <a:pos x="6" y="41"/>
                </a:cxn>
                <a:cxn ang="0">
                  <a:pos x="0" y="0"/>
                </a:cxn>
                <a:cxn ang="0">
                  <a:pos x="36" y="11"/>
                </a:cxn>
              </a:cxnLst>
              <a:rect l="0" t="0" r="r" b="b"/>
              <a:pathLst>
                <a:path w="36" h="41">
                  <a:moveTo>
                    <a:pt x="6" y="41"/>
                  </a:moveTo>
                  <a:lnTo>
                    <a:pt x="0" y="0"/>
                  </a:lnTo>
                  <a:lnTo>
                    <a:pt x="36" y="11"/>
                  </a:lnTo>
                </a:path>
              </a:pathLst>
            </a:custGeom>
            <a:noFill/>
            <a:ln w="3175">
              <a:solidFill>
                <a:srgbClr val="000000"/>
              </a:solidFill>
              <a:prstDash val="solid"/>
              <a:round/>
            </a:ln>
          </p:spPr>
          <p:txBody>
            <a:bodyPr/>
            <a:lstStyle/>
            <a:p>
              <a:endParaRPr lang="en-US"/>
            </a:p>
          </p:txBody>
        </p:sp>
        <p:sp>
          <p:nvSpPr>
            <p:cNvPr id="358498" name="Freeform 98"/>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close/>
                </a:path>
              </a:pathLst>
            </a:custGeom>
            <a:solidFill>
              <a:srgbClr val="FFFFFF"/>
            </a:solidFill>
            <a:ln w="9525">
              <a:noFill/>
              <a:round/>
            </a:ln>
          </p:spPr>
          <p:txBody>
            <a:bodyPr/>
            <a:lstStyle/>
            <a:p>
              <a:endParaRPr lang="en-US"/>
            </a:p>
          </p:txBody>
        </p:sp>
        <p:sp>
          <p:nvSpPr>
            <p:cNvPr id="358499" name="Freeform 99"/>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path>
              </a:pathLst>
            </a:custGeom>
            <a:noFill/>
            <a:ln w="3175">
              <a:solidFill>
                <a:srgbClr val="FFFFFF"/>
              </a:solidFill>
              <a:prstDash val="solid"/>
              <a:round/>
            </a:ln>
          </p:spPr>
          <p:txBody>
            <a:bodyPr/>
            <a:lstStyle/>
            <a:p>
              <a:endParaRPr lang="en-US"/>
            </a:p>
          </p:txBody>
        </p:sp>
      </p:grpSp>
      <p:sp>
        <p:nvSpPr>
          <p:cNvPr id="358500" name="Rectangle 100"/>
          <p:cNvSpPr>
            <a:spLocks noChangeArrowheads="1"/>
          </p:cNvSpPr>
          <p:nvPr/>
        </p:nvSpPr>
        <p:spPr bwMode="auto">
          <a:xfrm>
            <a:off x="4913313" y="2794064"/>
            <a:ext cx="1762125" cy="212725"/>
          </a:xfrm>
          <a:prstGeom prst="rect">
            <a:avLst/>
          </a:prstGeom>
          <a:noFill/>
          <a:ln w="9525">
            <a:noFill/>
            <a:miter lim="800000"/>
          </a:ln>
        </p:spPr>
        <p:txBody>
          <a:bodyPr wrap="none" lIns="0" tIns="0" rIns="0" bIns="0">
            <a:spAutoFit/>
          </a:bodyPr>
          <a:lstStyle/>
          <a:p>
            <a:pPr algn="l"/>
            <a:r>
              <a:rPr lang="en-US" altLang="zh-CN" sz="1400" b="1">
                <a:solidFill>
                  <a:srgbClr val="000000"/>
                </a:solidFill>
                <a:ea typeface="宋体" panose="02010600030101010101" pitchFamily="2" charset="-122"/>
              </a:rPr>
              <a:t>Implementation View</a:t>
            </a:r>
            <a:endParaRPr lang="en-US" altLang="zh-CN">
              <a:ea typeface="宋体" panose="02010600030101010101" pitchFamily="2" charset="-122"/>
            </a:endParaRPr>
          </a:p>
        </p:txBody>
      </p:sp>
      <p:sp>
        <p:nvSpPr>
          <p:cNvPr id="358501" name="Rectangle 101"/>
          <p:cNvSpPr>
            <a:spLocks noChangeArrowheads="1"/>
          </p:cNvSpPr>
          <p:nvPr/>
        </p:nvSpPr>
        <p:spPr bwMode="auto">
          <a:xfrm>
            <a:off x="4195763" y="4208527"/>
            <a:ext cx="608012" cy="168275"/>
          </a:xfrm>
          <a:prstGeom prst="rect">
            <a:avLst/>
          </a:prstGeom>
          <a:noFill/>
          <a:ln w="9525">
            <a:noFill/>
            <a:miter lim="800000"/>
          </a:ln>
        </p:spPr>
        <p:txBody>
          <a:bodyPr wrap="none" lIns="0" tIns="0" rIns="0" bIns="0">
            <a:spAutoFit/>
          </a:bodyPr>
          <a:lstStyle/>
          <a:p>
            <a:pPr algn="l"/>
            <a:r>
              <a:rPr lang="en-US" altLang="zh-CN" sz="1100" b="1">
                <a:solidFill>
                  <a:srgbClr val="FF3300"/>
                </a:solidFill>
                <a:ea typeface="宋体" panose="02010600030101010101" pitchFamily="2" charset="-122"/>
              </a:rPr>
              <a:t>End-user</a:t>
            </a:r>
            <a:endParaRPr lang="en-US" altLang="zh-CN">
              <a:ea typeface="宋体" panose="02010600030101010101" pitchFamily="2" charset="-122"/>
            </a:endParaRPr>
          </a:p>
        </p:txBody>
      </p:sp>
      <p:sp>
        <p:nvSpPr>
          <p:cNvPr id="358502" name="Rectangle 102"/>
          <p:cNvSpPr>
            <a:spLocks noChangeArrowheads="1"/>
          </p:cNvSpPr>
          <p:nvPr/>
        </p:nvSpPr>
        <p:spPr bwMode="auto">
          <a:xfrm>
            <a:off x="4033838" y="4418077"/>
            <a:ext cx="868362" cy="169862"/>
          </a:xfrm>
          <a:prstGeom prst="rect">
            <a:avLst/>
          </a:prstGeom>
          <a:noFill/>
          <a:ln w="9525">
            <a:noFill/>
            <a:miter lim="800000"/>
          </a:ln>
        </p:spPr>
        <p:txBody>
          <a:bodyPr wrap="none" lIns="0" tIns="0" rIns="0" bIns="0">
            <a:spAutoFit/>
          </a:bodyPr>
          <a:lstStyle/>
          <a:p>
            <a:pPr algn="l"/>
            <a:r>
              <a:rPr lang="en-US" altLang="zh-CN" sz="1100" b="1" i="1" dirty="0">
                <a:solidFill>
                  <a:srgbClr val="000000"/>
                </a:solidFill>
                <a:ea typeface="宋体" panose="02010600030101010101" pitchFamily="2" charset="-122"/>
              </a:rPr>
              <a:t>Functionality</a:t>
            </a:r>
            <a:endParaRPr lang="en-US" altLang="zh-CN" dirty="0">
              <a:ea typeface="宋体" panose="02010600030101010101" pitchFamily="2" charset="-122"/>
            </a:endParaRPr>
          </a:p>
        </p:txBody>
      </p:sp>
      <p:sp>
        <p:nvSpPr>
          <p:cNvPr id="358503" name="Rectangle 103"/>
          <p:cNvSpPr>
            <a:spLocks noChangeArrowheads="1"/>
          </p:cNvSpPr>
          <p:nvPr/>
        </p:nvSpPr>
        <p:spPr bwMode="auto">
          <a:xfrm>
            <a:off x="6351588" y="3000372"/>
            <a:ext cx="909637" cy="168275"/>
          </a:xfrm>
          <a:prstGeom prst="rect">
            <a:avLst/>
          </a:prstGeom>
          <a:noFill/>
          <a:ln w="9525">
            <a:noFill/>
            <a:miter lim="800000"/>
          </a:ln>
        </p:spPr>
        <p:txBody>
          <a:bodyPr wrap="none" lIns="0" tIns="0" rIns="0" bIns="0">
            <a:spAutoFit/>
          </a:bodyPr>
          <a:lstStyle/>
          <a:p>
            <a:pPr algn="l"/>
            <a:r>
              <a:rPr lang="en-US" altLang="zh-CN" sz="1100" b="1" dirty="0">
                <a:solidFill>
                  <a:srgbClr val="FF3300"/>
                </a:solidFill>
                <a:ea typeface="宋体" panose="02010600030101010101" pitchFamily="2" charset="-122"/>
              </a:rPr>
              <a:t>Programmers</a:t>
            </a:r>
            <a:endParaRPr lang="en-US" altLang="zh-CN" dirty="0">
              <a:ea typeface="宋体" panose="02010600030101010101" pitchFamily="2" charset="-122"/>
            </a:endParaRPr>
          </a:p>
        </p:txBody>
      </p:sp>
      <p:sp>
        <p:nvSpPr>
          <p:cNvPr id="358504" name="Rectangle 104"/>
          <p:cNvSpPr>
            <a:spLocks noChangeArrowheads="1"/>
          </p:cNvSpPr>
          <p:nvPr/>
        </p:nvSpPr>
        <p:spPr bwMode="auto">
          <a:xfrm>
            <a:off x="5286380" y="3143248"/>
            <a:ext cx="1350963" cy="152400"/>
          </a:xfrm>
          <a:prstGeom prst="rect">
            <a:avLst/>
          </a:prstGeom>
          <a:noFill/>
          <a:ln w="9525">
            <a:noFill/>
            <a:miter lim="800000"/>
          </a:ln>
        </p:spPr>
        <p:txBody>
          <a:bodyPr wrap="none" lIns="0" tIns="0" rIns="0" bIns="0">
            <a:spAutoFit/>
          </a:bodyPr>
          <a:lstStyle/>
          <a:p>
            <a:pPr algn="l"/>
            <a:r>
              <a:rPr lang="en-US" altLang="zh-CN" b="1" i="1" dirty="0">
                <a:solidFill>
                  <a:srgbClr val="000000"/>
                </a:solidFill>
                <a:ea typeface="宋体" panose="02010600030101010101" pitchFamily="2" charset="-122"/>
              </a:rPr>
              <a:t>Software management</a:t>
            </a:r>
            <a:endParaRPr lang="en-US" altLang="zh-CN" dirty="0">
              <a:ea typeface="宋体" panose="02010600030101010101" pitchFamily="2" charset="-122"/>
            </a:endParaRPr>
          </a:p>
        </p:txBody>
      </p:sp>
      <p:sp>
        <p:nvSpPr>
          <p:cNvPr id="358505" name="Rectangle 105"/>
          <p:cNvSpPr>
            <a:spLocks noChangeArrowheads="1"/>
          </p:cNvSpPr>
          <p:nvPr/>
        </p:nvSpPr>
        <p:spPr bwMode="auto">
          <a:xfrm>
            <a:off x="1408113" y="5500702"/>
            <a:ext cx="2710101" cy="553998"/>
          </a:xfrm>
          <a:prstGeom prst="rect">
            <a:avLst/>
          </a:prstGeom>
          <a:noFill/>
          <a:ln w="9525">
            <a:noFill/>
            <a:miter lim="800000"/>
          </a:ln>
        </p:spPr>
        <p:txBody>
          <a:bodyPr wrap="none" lIns="0" tIns="0" rIns="0" bIns="0">
            <a:spAutoFit/>
          </a:bodyPr>
          <a:lstStyle/>
          <a:p>
            <a:pPr algn="l"/>
            <a:r>
              <a:rPr lang="en-US" altLang="zh-CN" b="1" i="1" dirty="0">
                <a:solidFill>
                  <a:srgbClr val="000000"/>
                </a:solidFill>
                <a:ea typeface="宋体" panose="02010600030101010101" pitchFamily="2" charset="-122"/>
              </a:rPr>
              <a:t>Performance, scalability</a:t>
            </a:r>
            <a:r>
              <a:rPr lang="en-US" altLang="zh-CN" b="1" i="1" dirty="0" smtClean="0">
                <a:solidFill>
                  <a:srgbClr val="000000"/>
                </a:solidFill>
                <a:ea typeface="宋体" panose="02010600030101010101" pitchFamily="2" charset="-122"/>
              </a:rPr>
              <a:t>,</a:t>
            </a:r>
            <a:endParaRPr lang="en-US" altLang="zh-CN" b="1" i="1" dirty="0" smtClean="0">
              <a:solidFill>
                <a:srgbClr val="000000"/>
              </a:solidFill>
              <a:ea typeface="宋体" panose="02010600030101010101" pitchFamily="2" charset="-122"/>
            </a:endParaRPr>
          </a:p>
          <a:p>
            <a:pPr algn="l"/>
            <a:r>
              <a:rPr lang="en-US" altLang="zh-CN" b="1" i="1" dirty="0" smtClean="0">
                <a:solidFill>
                  <a:srgbClr val="000000"/>
                </a:solidFill>
                <a:ea typeface="宋体" panose="02010600030101010101" pitchFamily="2" charset="-122"/>
              </a:rPr>
              <a:t> </a:t>
            </a:r>
            <a:r>
              <a:rPr lang="en-US" altLang="zh-CN" b="1" i="1" dirty="0">
                <a:solidFill>
                  <a:srgbClr val="000000"/>
                </a:solidFill>
                <a:ea typeface="宋体" panose="02010600030101010101" pitchFamily="2" charset="-122"/>
              </a:rPr>
              <a:t>throughput</a:t>
            </a:r>
            <a:endParaRPr lang="en-US" altLang="zh-CN" b="1" i="1" dirty="0">
              <a:solidFill>
                <a:srgbClr val="000000"/>
              </a:solidFill>
              <a:ea typeface="宋体" panose="02010600030101010101" pitchFamily="2" charset="-122"/>
            </a:endParaRPr>
          </a:p>
        </p:txBody>
      </p:sp>
      <p:sp>
        <p:nvSpPr>
          <p:cNvPr id="358506" name="Rectangle 106"/>
          <p:cNvSpPr>
            <a:spLocks noChangeArrowheads="1"/>
          </p:cNvSpPr>
          <p:nvPr/>
        </p:nvSpPr>
        <p:spPr bwMode="auto">
          <a:xfrm>
            <a:off x="1408113" y="5214950"/>
            <a:ext cx="1263650" cy="169862"/>
          </a:xfrm>
          <a:prstGeom prst="rect">
            <a:avLst/>
          </a:prstGeom>
          <a:noFill/>
          <a:ln w="9525">
            <a:noFill/>
            <a:miter lim="800000"/>
          </a:ln>
        </p:spPr>
        <p:txBody>
          <a:bodyPr wrap="none" lIns="0" tIns="0" rIns="0" bIns="0">
            <a:spAutoFit/>
          </a:bodyPr>
          <a:lstStyle/>
          <a:p>
            <a:pPr algn="l"/>
            <a:r>
              <a:rPr lang="en-US" altLang="zh-CN" sz="1100" b="1" dirty="0">
                <a:solidFill>
                  <a:srgbClr val="FF3300"/>
                </a:solidFill>
                <a:ea typeface="宋体" panose="02010600030101010101" pitchFamily="2" charset="-122"/>
              </a:rPr>
              <a:t>System integrators</a:t>
            </a:r>
            <a:endParaRPr lang="en-US" altLang="zh-CN" dirty="0">
              <a:ea typeface="宋体" panose="02010600030101010101" pitchFamily="2" charset="-122"/>
            </a:endParaRPr>
          </a:p>
        </p:txBody>
      </p:sp>
      <p:sp>
        <p:nvSpPr>
          <p:cNvPr id="358507" name="Rectangle 107"/>
          <p:cNvSpPr>
            <a:spLocks noChangeArrowheads="1"/>
          </p:cNvSpPr>
          <p:nvPr/>
        </p:nvSpPr>
        <p:spPr bwMode="auto">
          <a:xfrm>
            <a:off x="4725988" y="5214950"/>
            <a:ext cx="2943225" cy="304800"/>
          </a:xfrm>
          <a:prstGeom prst="rect">
            <a:avLst/>
          </a:prstGeom>
          <a:noFill/>
          <a:ln w="9525">
            <a:noFill/>
            <a:miter lim="800000"/>
          </a:ln>
        </p:spPr>
        <p:txBody>
          <a:bodyPr lIns="0" tIns="0" rIns="0" bIns="0">
            <a:spAutoFit/>
          </a:bodyPr>
          <a:lstStyle/>
          <a:p>
            <a:pPr algn="r"/>
            <a:r>
              <a:rPr lang="en-US" altLang="zh-CN" b="1" i="1" dirty="0">
                <a:solidFill>
                  <a:srgbClr val="000000"/>
                </a:solidFill>
                <a:ea typeface="宋体" panose="02010600030101010101" pitchFamily="2" charset="-122"/>
              </a:rPr>
              <a:t>System topology, delivery, </a:t>
            </a:r>
            <a:endParaRPr lang="en-US" altLang="zh-CN" b="1" i="1" dirty="0">
              <a:solidFill>
                <a:srgbClr val="000000"/>
              </a:solidFill>
              <a:ea typeface="宋体" panose="02010600030101010101" pitchFamily="2" charset="-122"/>
            </a:endParaRPr>
          </a:p>
          <a:p>
            <a:pPr algn="r"/>
            <a:r>
              <a:rPr lang="en-US" altLang="zh-CN" b="1" i="1" dirty="0">
                <a:solidFill>
                  <a:srgbClr val="000000"/>
                </a:solidFill>
                <a:ea typeface="宋体" panose="02010600030101010101" pitchFamily="2" charset="-122"/>
              </a:rPr>
              <a:t>installation, communication</a:t>
            </a:r>
            <a:endParaRPr lang="en-US" altLang="zh-CN" dirty="0">
              <a:ea typeface="宋体" panose="02010600030101010101" pitchFamily="2" charset="-122"/>
            </a:endParaRPr>
          </a:p>
        </p:txBody>
      </p:sp>
      <p:sp>
        <p:nvSpPr>
          <p:cNvPr id="358508" name="Rectangle 108"/>
          <p:cNvSpPr>
            <a:spLocks noChangeArrowheads="1"/>
          </p:cNvSpPr>
          <p:nvPr/>
        </p:nvSpPr>
        <p:spPr bwMode="auto">
          <a:xfrm>
            <a:off x="6021388" y="5072074"/>
            <a:ext cx="1327150" cy="168275"/>
          </a:xfrm>
          <a:prstGeom prst="rect">
            <a:avLst/>
          </a:prstGeom>
          <a:noFill/>
          <a:ln w="9525">
            <a:noFill/>
            <a:miter lim="800000"/>
          </a:ln>
        </p:spPr>
        <p:txBody>
          <a:bodyPr wrap="none" lIns="0" tIns="0" rIns="0" bIns="0">
            <a:spAutoFit/>
          </a:bodyPr>
          <a:lstStyle/>
          <a:p>
            <a:pPr algn="l"/>
            <a:r>
              <a:rPr lang="en-US" altLang="zh-CN" sz="1100" b="1" dirty="0">
                <a:solidFill>
                  <a:srgbClr val="FF3300"/>
                </a:solidFill>
                <a:ea typeface="宋体" panose="02010600030101010101" pitchFamily="2" charset="-122"/>
              </a:rPr>
              <a:t>System engineering</a:t>
            </a:r>
            <a:endParaRPr lang="en-US" altLang="zh-CN" dirty="0">
              <a:ea typeface="宋体" panose="02010600030101010101" pitchFamily="2" charset="-122"/>
            </a:endParaRPr>
          </a:p>
        </p:txBody>
      </p:sp>
      <p:sp>
        <p:nvSpPr>
          <p:cNvPr id="358576" name="Rectangle 176"/>
          <p:cNvSpPr>
            <a:spLocks noChangeArrowheads="1"/>
          </p:cNvSpPr>
          <p:nvPr/>
        </p:nvSpPr>
        <p:spPr bwMode="auto">
          <a:xfrm>
            <a:off x="1431925" y="3394139"/>
            <a:ext cx="1296988" cy="168275"/>
          </a:xfrm>
          <a:prstGeom prst="rect">
            <a:avLst/>
          </a:prstGeom>
          <a:noFill/>
          <a:ln w="9525">
            <a:noFill/>
            <a:miter lim="800000"/>
          </a:ln>
        </p:spPr>
        <p:txBody>
          <a:bodyPr wrap="none" lIns="0" tIns="0" rIns="0" bIns="0">
            <a:spAutoFit/>
          </a:bodyPr>
          <a:lstStyle/>
          <a:p>
            <a:pPr algn="l"/>
            <a:r>
              <a:rPr lang="en-US" altLang="zh-CN" sz="1100" b="1" dirty="0">
                <a:solidFill>
                  <a:srgbClr val="FF0033"/>
                </a:solidFill>
                <a:ea typeface="宋体" panose="02010600030101010101" pitchFamily="2" charset="-122"/>
              </a:rPr>
              <a:t>Analysts/Designers</a:t>
            </a:r>
            <a:endParaRPr lang="en-US" altLang="zh-CN" dirty="0">
              <a:ea typeface="宋体" panose="02010600030101010101" pitchFamily="2" charset="-122"/>
            </a:endParaRPr>
          </a:p>
        </p:txBody>
      </p:sp>
      <p:sp>
        <p:nvSpPr>
          <p:cNvPr id="358577" name="Rectangle 177"/>
          <p:cNvSpPr>
            <a:spLocks noChangeArrowheads="1"/>
          </p:cNvSpPr>
          <p:nvPr/>
        </p:nvSpPr>
        <p:spPr bwMode="auto">
          <a:xfrm>
            <a:off x="1395413" y="3637027"/>
            <a:ext cx="565150" cy="152400"/>
          </a:xfrm>
          <a:prstGeom prst="rect">
            <a:avLst/>
          </a:prstGeom>
          <a:noFill/>
          <a:ln w="9525">
            <a:noFill/>
            <a:miter lim="800000"/>
          </a:ln>
        </p:spPr>
        <p:txBody>
          <a:bodyPr wrap="none" lIns="0" tIns="0" rIns="0" bIns="0">
            <a:spAutoFit/>
          </a:bodyPr>
          <a:lstStyle/>
          <a:p>
            <a:pPr algn="l"/>
            <a:r>
              <a:rPr lang="en-US" altLang="zh-CN" b="1" i="1">
                <a:solidFill>
                  <a:srgbClr val="000000"/>
                </a:solidFill>
                <a:ea typeface="宋体" panose="02010600030101010101" pitchFamily="2" charset="-122"/>
              </a:rPr>
              <a:t>Structure</a:t>
            </a:r>
            <a:endParaRPr lang="en-US" altLang="zh-CN">
              <a:ea typeface="宋体" panose="02010600030101010101" pitchFamily="2" charset="-122"/>
            </a:endParaRPr>
          </a:p>
        </p:txBody>
      </p:sp>
      <p:sp>
        <p:nvSpPr>
          <p:cNvPr id="358578" name="Line 178"/>
          <p:cNvSpPr>
            <a:spLocks noChangeShapeType="1"/>
          </p:cNvSpPr>
          <p:nvPr/>
        </p:nvSpPr>
        <p:spPr bwMode="auto">
          <a:xfrm>
            <a:off x="3910013" y="3654489"/>
            <a:ext cx="188912" cy="0"/>
          </a:xfrm>
          <a:prstGeom prst="line">
            <a:avLst/>
          </a:prstGeom>
          <a:noFill/>
          <a:ln w="9525">
            <a:solidFill>
              <a:schemeClr val="bg2"/>
            </a:solidFill>
            <a:round/>
          </a:ln>
          <a:effectLst/>
        </p:spPr>
        <p:txBody>
          <a:bodyPr lIns="107950" tIns="53975" rIns="107950" bIns="53975"/>
          <a:lstStyle/>
          <a:p>
            <a:endParaRPr lang="en-US"/>
          </a:p>
        </p:txBody>
      </p:sp>
      <p:grpSp>
        <p:nvGrpSpPr>
          <p:cNvPr id="7" name="Group 305"/>
          <p:cNvGrpSpPr/>
          <p:nvPr/>
        </p:nvGrpSpPr>
        <p:grpSpPr bwMode="auto">
          <a:xfrm>
            <a:off x="1606550" y="4468877"/>
            <a:ext cx="808038" cy="563562"/>
            <a:chOff x="1012" y="2597"/>
            <a:chExt cx="509" cy="355"/>
          </a:xfrm>
        </p:grpSpPr>
        <p:sp>
          <p:nvSpPr>
            <p:cNvPr id="358600" name="Line 200"/>
            <p:cNvSpPr>
              <a:spLocks noChangeShapeType="1"/>
            </p:cNvSpPr>
            <p:nvPr/>
          </p:nvSpPr>
          <p:spPr bwMode="auto">
            <a:xfrm flipV="1">
              <a:off x="1104" y="2638"/>
              <a:ext cx="149" cy="60"/>
            </a:xfrm>
            <a:prstGeom prst="line">
              <a:avLst/>
            </a:prstGeom>
            <a:noFill/>
            <a:ln w="3175">
              <a:solidFill>
                <a:srgbClr val="000000"/>
              </a:solidFill>
              <a:round/>
            </a:ln>
          </p:spPr>
          <p:txBody>
            <a:bodyPr/>
            <a:lstStyle/>
            <a:p>
              <a:endParaRPr lang="en-US"/>
            </a:p>
          </p:txBody>
        </p:sp>
        <p:sp>
          <p:nvSpPr>
            <p:cNvPr id="358601" name="Line 201"/>
            <p:cNvSpPr>
              <a:spLocks noChangeShapeType="1"/>
            </p:cNvSpPr>
            <p:nvPr/>
          </p:nvSpPr>
          <p:spPr bwMode="auto">
            <a:xfrm flipH="1">
              <a:off x="1272" y="2689"/>
              <a:ext cx="32" cy="165"/>
            </a:xfrm>
            <a:prstGeom prst="line">
              <a:avLst/>
            </a:prstGeom>
            <a:noFill/>
            <a:ln w="3175">
              <a:solidFill>
                <a:srgbClr val="000000"/>
              </a:solidFill>
              <a:round/>
            </a:ln>
          </p:spPr>
          <p:txBody>
            <a:bodyPr/>
            <a:lstStyle/>
            <a:p>
              <a:endParaRPr lang="en-US"/>
            </a:p>
          </p:txBody>
        </p:sp>
        <p:sp>
          <p:nvSpPr>
            <p:cNvPr id="358602" name="Line 202"/>
            <p:cNvSpPr>
              <a:spLocks noChangeShapeType="1"/>
            </p:cNvSpPr>
            <p:nvPr/>
          </p:nvSpPr>
          <p:spPr bwMode="auto">
            <a:xfrm>
              <a:off x="1072" y="2754"/>
              <a:ext cx="123" cy="104"/>
            </a:xfrm>
            <a:prstGeom prst="line">
              <a:avLst/>
            </a:prstGeom>
            <a:noFill/>
            <a:ln w="3175">
              <a:solidFill>
                <a:srgbClr val="000000"/>
              </a:solidFill>
              <a:round/>
            </a:ln>
          </p:spPr>
          <p:txBody>
            <a:bodyPr/>
            <a:lstStyle/>
            <a:p>
              <a:endParaRPr lang="en-US"/>
            </a:p>
          </p:txBody>
        </p:sp>
        <p:sp>
          <p:nvSpPr>
            <p:cNvPr id="358603" name="Line 203"/>
            <p:cNvSpPr>
              <a:spLocks noChangeShapeType="1"/>
            </p:cNvSpPr>
            <p:nvPr/>
          </p:nvSpPr>
          <p:spPr bwMode="auto">
            <a:xfrm flipV="1">
              <a:off x="1304" y="2865"/>
              <a:ext cx="123" cy="55"/>
            </a:xfrm>
            <a:prstGeom prst="line">
              <a:avLst/>
            </a:prstGeom>
            <a:noFill/>
            <a:ln w="3175">
              <a:solidFill>
                <a:srgbClr val="000000"/>
              </a:solidFill>
              <a:round/>
            </a:ln>
          </p:spPr>
          <p:txBody>
            <a:bodyPr/>
            <a:lstStyle/>
            <a:p>
              <a:endParaRPr lang="en-US"/>
            </a:p>
          </p:txBody>
        </p:sp>
        <p:sp>
          <p:nvSpPr>
            <p:cNvPr id="358604" name="Rectangle 204"/>
            <p:cNvSpPr>
              <a:spLocks noChangeArrowheads="1"/>
            </p:cNvSpPr>
            <p:nvPr/>
          </p:nvSpPr>
          <p:spPr bwMode="auto">
            <a:xfrm>
              <a:off x="1012" y="2665"/>
              <a:ext cx="78" cy="76"/>
            </a:xfrm>
            <a:prstGeom prst="rect">
              <a:avLst/>
            </a:prstGeom>
            <a:solidFill>
              <a:srgbClr val="669999"/>
            </a:solidFill>
            <a:ln w="9525">
              <a:noFill/>
              <a:miter lim="800000"/>
            </a:ln>
          </p:spPr>
          <p:txBody>
            <a:bodyPr/>
            <a:lstStyle/>
            <a:p>
              <a:endParaRPr lang="en-US"/>
            </a:p>
          </p:txBody>
        </p:sp>
        <p:sp>
          <p:nvSpPr>
            <p:cNvPr id="358605" name="Rectangle 205"/>
            <p:cNvSpPr>
              <a:spLocks noChangeArrowheads="1"/>
            </p:cNvSpPr>
            <p:nvPr/>
          </p:nvSpPr>
          <p:spPr bwMode="auto">
            <a:xfrm>
              <a:off x="1012" y="2665"/>
              <a:ext cx="78" cy="76"/>
            </a:xfrm>
            <a:prstGeom prst="rect">
              <a:avLst/>
            </a:prstGeom>
            <a:noFill/>
            <a:ln w="3175">
              <a:solidFill>
                <a:srgbClr val="000000"/>
              </a:solidFill>
              <a:miter lim="800000"/>
            </a:ln>
          </p:spPr>
          <p:txBody>
            <a:bodyPr/>
            <a:lstStyle/>
            <a:p>
              <a:endParaRPr lang="en-US"/>
            </a:p>
          </p:txBody>
        </p:sp>
        <p:sp>
          <p:nvSpPr>
            <p:cNvPr id="358606" name="Line 206"/>
            <p:cNvSpPr>
              <a:spLocks noChangeShapeType="1"/>
            </p:cNvSpPr>
            <p:nvPr/>
          </p:nvSpPr>
          <p:spPr bwMode="auto">
            <a:xfrm>
              <a:off x="1012" y="2694"/>
              <a:ext cx="78" cy="1"/>
            </a:xfrm>
            <a:prstGeom prst="line">
              <a:avLst/>
            </a:prstGeom>
            <a:noFill/>
            <a:ln w="3175">
              <a:solidFill>
                <a:srgbClr val="000000"/>
              </a:solidFill>
              <a:round/>
            </a:ln>
          </p:spPr>
          <p:txBody>
            <a:bodyPr/>
            <a:lstStyle/>
            <a:p>
              <a:endParaRPr lang="en-US"/>
            </a:p>
          </p:txBody>
        </p:sp>
        <p:sp>
          <p:nvSpPr>
            <p:cNvPr id="358607" name="Line 207"/>
            <p:cNvSpPr>
              <a:spLocks noChangeShapeType="1"/>
            </p:cNvSpPr>
            <p:nvPr/>
          </p:nvSpPr>
          <p:spPr bwMode="auto">
            <a:xfrm>
              <a:off x="1012" y="2713"/>
              <a:ext cx="78" cy="1"/>
            </a:xfrm>
            <a:prstGeom prst="line">
              <a:avLst/>
            </a:prstGeom>
            <a:noFill/>
            <a:ln w="3175">
              <a:solidFill>
                <a:srgbClr val="000000"/>
              </a:solidFill>
              <a:round/>
            </a:ln>
          </p:spPr>
          <p:txBody>
            <a:bodyPr/>
            <a:lstStyle/>
            <a:p>
              <a:endParaRPr lang="en-US"/>
            </a:p>
          </p:txBody>
        </p:sp>
        <p:sp>
          <p:nvSpPr>
            <p:cNvPr id="358608" name="Rectangle 208"/>
            <p:cNvSpPr>
              <a:spLocks noChangeArrowheads="1"/>
            </p:cNvSpPr>
            <p:nvPr/>
          </p:nvSpPr>
          <p:spPr bwMode="auto">
            <a:xfrm>
              <a:off x="1438" y="2818"/>
              <a:ext cx="83" cy="76"/>
            </a:xfrm>
            <a:prstGeom prst="rect">
              <a:avLst/>
            </a:prstGeom>
            <a:solidFill>
              <a:srgbClr val="669999"/>
            </a:solidFill>
            <a:ln w="9525">
              <a:noFill/>
              <a:miter lim="800000"/>
            </a:ln>
          </p:spPr>
          <p:txBody>
            <a:bodyPr/>
            <a:lstStyle/>
            <a:p>
              <a:endParaRPr lang="en-US"/>
            </a:p>
          </p:txBody>
        </p:sp>
        <p:sp>
          <p:nvSpPr>
            <p:cNvPr id="358609" name="Rectangle 209"/>
            <p:cNvSpPr>
              <a:spLocks noChangeArrowheads="1"/>
            </p:cNvSpPr>
            <p:nvPr/>
          </p:nvSpPr>
          <p:spPr bwMode="auto">
            <a:xfrm>
              <a:off x="1438" y="2818"/>
              <a:ext cx="83" cy="76"/>
            </a:xfrm>
            <a:prstGeom prst="rect">
              <a:avLst/>
            </a:prstGeom>
            <a:noFill/>
            <a:ln w="3175">
              <a:solidFill>
                <a:srgbClr val="000000"/>
              </a:solidFill>
              <a:miter lim="800000"/>
            </a:ln>
          </p:spPr>
          <p:txBody>
            <a:bodyPr/>
            <a:lstStyle/>
            <a:p>
              <a:endParaRPr lang="en-US"/>
            </a:p>
          </p:txBody>
        </p:sp>
        <p:sp>
          <p:nvSpPr>
            <p:cNvPr id="358610" name="Line 210"/>
            <p:cNvSpPr>
              <a:spLocks noChangeShapeType="1"/>
            </p:cNvSpPr>
            <p:nvPr/>
          </p:nvSpPr>
          <p:spPr bwMode="auto">
            <a:xfrm>
              <a:off x="1438" y="2849"/>
              <a:ext cx="83" cy="1"/>
            </a:xfrm>
            <a:prstGeom prst="line">
              <a:avLst/>
            </a:prstGeom>
            <a:noFill/>
            <a:ln w="3175">
              <a:solidFill>
                <a:srgbClr val="000000"/>
              </a:solidFill>
              <a:round/>
            </a:ln>
          </p:spPr>
          <p:txBody>
            <a:bodyPr/>
            <a:lstStyle/>
            <a:p>
              <a:endParaRPr lang="en-US"/>
            </a:p>
          </p:txBody>
        </p:sp>
        <p:sp>
          <p:nvSpPr>
            <p:cNvPr id="358611" name="Line 211"/>
            <p:cNvSpPr>
              <a:spLocks noChangeShapeType="1"/>
            </p:cNvSpPr>
            <p:nvPr/>
          </p:nvSpPr>
          <p:spPr bwMode="auto">
            <a:xfrm>
              <a:off x="1438" y="2865"/>
              <a:ext cx="83" cy="2"/>
            </a:xfrm>
            <a:prstGeom prst="line">
              <a:avLst/>
            </a:prstGeom>
            <a:noFill/>
            <a:ln w="3175">
              <a:solidFill>
                <a:srgbClr val="000000"/>
              </a:solidFill>
              <a:round/>
            </a:ln>
          </p:spPr>
          <p:txBody>
            <a:bodyPr/>
            <a:lstStyle/>
            <a:p>
              <a:endParaRPr lang="en-US"/>
            </a:p>
          </p:txBody>
        </p:sp>
        <p:sp>
          <p:nvSpPr>
            <p:cNvPr id="358612" name="Rectangle 212"/>
            <p:cNvSpPr>
              <a:spLocks noChangeArrowheads="1"/>
            </p:cNvSpPr>
            <p:nvPr/>
          </p:nvSpPr>
          <p:spPr bwMode="auto">
            <a:xfrm>
              <a:off x="1209" y="2873"/>
              <a:ext cx="81" cy="79"/>
            </a:xfrm>
            <a:prstGeom prst="rect">
              <a:avLst/>
            </a:prstGeom>
            <a:solidFill>
              <a:srgbClr val="669999"/>
            </a:solidFill>
            <a:ln w="9525">
              <a:noFill/>
              <a:miter lim="800000"/>
            </a:ln>
          </p:spPr>
          <p:txBody>
            <a:bodyPr/>
            <a:lstStyle/>
            <a:p>
              <a:endParaRPr lang="en-US"/>
            </a:p>
          </p:txBody>
        </p:sp>
        <p:sp>
          <p:nvSpPr>
            <p:cNvPr id="358613" name="Rectangle 213"/>
            <p:cNvSpPr>
              <a:spLocks noChangeArrowheads="1"/>
            </p:cNvSpPr>
            <p:nvPr/>
          </p:nvSpPr>
          <p:spPr bwMode="auto">
            <a:xfrm>
              <a:off x="1209" y="2873"/>
              <a:ext cx="81" cy="79"/>
            </a:xfrm>
            <a:prstGeom prst="rect">
              <a:avLst/>
            </a:prstGeom>
            <a:noFill/>
            <a:ln w="3175">
              <a:solidFill>
                <a:srgbClr val="000000"/>
              </a:solidFill>
              <a:miter lim="800000"/>
            </a:ln>
          </p:spPr>
          <p:txBody>
            <a:bodyPr/>
            <a:lstStyle/>
            <a:p>
              <a:endParaRPr lang="en-US"/>
            </a:p>
          </p:txBody>
        </p:sp>
        <p:sp>
          <p:nvSpPr>
            <p:cNvPr id="358614" name="Line 214"/>
            <p:cNvSpPr>
              <a:spLocks noChangeShapeType="1"/>
            </p:cNvSpPr>
            <p:nvPr/>
          </p:nvSpPr>
          <p:spPr bwMode="auto">
            <a:xfrm>
              <a:off x="1209" y="2901"/>
              <a:ext cx="81" cy="2"/>
            </a:xfrm>
            <a:prstGeom prst="line">
              <a:avLst/>
            </a:prstGeom>
            <a:noFill/>
            <a:ln w="3175">
              <a:solidFill>
                <a:srgbClr val="000000"/>
              </a:solidFill>
              <a:round/>
            </a:ln>
          </p:spPr>
          <p:txBody>
            <a:bodyPr/>
            <a:lstStyle/>
            <a:p>
              <a:endParaRPr lang="en-US"/>
            </a:p>
          </p:txBody>
        </p:sp>
        <p:sp>
          <p:nvSpPr>
            <p:cNvPr id="358615" name="Line 215"/>
            <p:cNvSpPr>
              <a:spLocks noChangeShapeType="1"/>
            </p:cNvSpPr>
            <p:nvPr/>
          </p:nvSpPr>
          <p:spPr bwMode="auto">
            <a:xfrm>
              <a:off x="1209" y="2920"/>
              <a:ext cx="81" cy="1"/>
            </a:xfrm>
            <a:prstGeom prst="line">
              <a:avLst/>
            </a:prstGeom>
            <a:noFill/>
            <a:ln w="3175">
              <a:solidFill>
                <a:srgbClr val="000000"/>
              </a:solidFill>
              <a:round/>
            </a:ln>
          </p:spPr>
          <p:txBody>
            <a:bodyPr/>
            <a:lstStyle/>
            <a:p>
              <a:endParaRPr lang="en-US"/>
            </a:p>
          </p:txBody>
        </p:sp>
        <p:sp>
          <p:nvSpPr>
            <p:cNvPr id="358616" name="Rectangle 216"/>
            <p:cNvSpPr>
              <a:spLocks noChangeArrowheads="1"/>
            </p:cNvSpPr>
            <p:nvPr/>
          </p:nvSpPr>
          <p:spPr bwMode="auto">
            <a:xfrm>
              <a:off x="1269" y="2597"/>
              <a:ext cx="81" cy="78"/>
            </a:xfrm>
            <a:prstGeom prst="rect">
              <a:avLst/>
            </a:prstGeom>
            <a:solidFill>
              <a:srgbClr val="669999"/>
            </a:solidFill>
            <a:ln w="9525">
              <a:noFill/>
              <a:miter lim="800000"/>
            </a:ln>
          </p:spPr>
          <p:txBody>
            <a:bodyPr/>
            <a:lstStyle/>
            <a:p>
              <a:endParaRPr lang="en-US"/>
            </a:p>
          </p:txBody>
        </p:sp>
        <p:sp>
          <p:nvSpPr>
            <p:cNvPr id="358617" name="Rectangle 217"/>
            <p:cNvSpPr>
              <a:spLocks noChangeArrowheads="1"/>
            </p:cNvSpPr>
            <p:nvPr/>
          </p:nvSpPr>
          <p:spPr bwMode="auto">
            <a:xfrm>
              <a:off x="1269" y="2597"/>
              <a:ext cx="81" cy="78"/>
            </a:xfrm>
            <a:prstGeom prst="rect">
              <a:avLst/>
            </a:prstGeom>
            <a:noFill/>
            <a:ln w="3175">
              <a:solidFill>
                <a:srgbClr val="000000"/>
              </a:solidFill>
              <a:miter lim="800000"/>
            </a:ln>
          </p:spPr>
          <p:txBody>
            <a:bodyPr/>
            <a:lstStyle/>
            <a:p>
              <a:endParaRPr lang="en-US"/>
            </a:p>
          </p:txBody>
        </p:sp>
        <p:sp>
          <p:nvSpPr>
            <p:cNvPr id="358618" name="Line 218"/>
            <p:cNvSpPr>
              <a:spLocks noChangeShapeType="1"/>
            </p:cNvSpPr>
            <p:nvPr/>
          </p:nvSpPr>
          <p:spPr bwMode="auto">
            <a:xfrm>
              <a:off x="1269" y="2628"/>
              <a:ext cx="81" cy="1"/>
            </a:xfrm>
            <a:prstGeom prst="line">
              <a:avLst/>
            </a:prstGeom>
            <a:noFill/>
            <a:ln w="3175">
              <a:solidFill>
                <a:srgbClr val="000000"/>
              </a:solidFill>
              <a:round/>
            </a:ln>
          </p:spPr>
          <p:txBody>
            <a:bodyPr/>
            <a:lstStyle/>
            <a:p>
              <a:endParaRPr lang="en-US"/>
            </a:p>
          </p:txBody>
        </p:sp>
        <p:sp>
          <p:nvSpPr>
            <p:cNvPr id="358619" name="Line 219"/>
            <p:cNvSpPr>
              <a:spLocks noChangeShapeType="1"/>
            </p:cNvSpPr>
            <p:nvPr/>
          </p:nvSpPr>
          <p:spPr bwMode="auto">
            <a:xfrm>
              <a:off x="1269" y="2647"/>
              <a:ext cx="81" cy="1"/>
            </a:xfrm>
            <a:prstGeom prst="line">
              <a:avLst/>
            </a:prstGeom>
            <a:noFill/>
            <a:ln w="3175">
              <a:solidFill>
                <a:srgbClr val="000000"/>
              </a:solidFill>
              <a:round/>
            </a:ln>
          </p:spPr>
          <p:txBody>
            <a:bodyPr/>
            <a:lstStyle/>
            <a:p>
              <a:endParaRPr lang="en-US"/>
            </a:p>
          </p:txBody>
        </p:sp>
      </p:grpSp>
      <p:grpSp>
        <p:nvGrpSpPr>
          <p:cNvPr id="8" name="Group 318"/>
          <p:cNvGrpSpPr/>
          <p:nvPr/>
        </p:nvGrpSpPr>
        <p:grpSpPr bwMode="auto">
          <a:xfrm>
            <a:off x="6743700" y="2241614"/>
            <a:ext cx="808038" cy="563563"/>
            <a:chOff x="4248" y="1194"/>
            <a:chExt cx="509" cy="355"/>
          </a:xfrm>
        </p:grpSpPr>
        <p:sp>
          <p:nvSpPr>
            <p:cNvPr id="358641" name="Line 241"/>
            <p:cNvSpPr>
              <a:spLocks noChangeShapeType="1"/>
            </p:cNvSpPr>
            <p:nvPr/>
          </p:nvSpPr>
          <p:spPr bwMode="auto">
            <a:xfrm flipV="1">
              <a:off x="4343" y="1235"/>
              <a:ext cx="146" cy="58"/>
            </a:xfrm>
            <a:prstGeom prst="line">
              <a:avLst/>
            </a:prstGeom>
            <a:noFill/>
            <a:ln w="3175">
              <a:solidFill>
                <a:srgbClr val="000000"/>
              </a:solidFill>
              <a:round/>
            </a:ln>
          </p:spPr>
          <p:txBody>
            <a:bodyPr/>
            <a:lstStyle/>
            <a:p>
              <a:endParaRPr lang="en-US"/>
            </a:p>
          </p:txBody>
        </p:sp>
        <p:sp>
          <p:nvSpPr>
            <p:cNvPr id="358642" name="Line 242"/>
            <p:cNvSpPr>
              <a:spLocks noChangeShapeType="1"/>
            </p:cNvSpPr>
            <p:nvPr/>
          </p:nvSpPr>
          <p:spPr bwMode="auto">
            <a:xfrm flipH="1">
              <a:off x="4508" y="1289"/>
              <a:ext cx="32" cy="162"/>
            </a:xfrm>
            <a:prstGeom prst="line">
              <a:avLst/>
            </a:prstGeom>
            <a:noFill/>
            <a:ln w="3175">
              <a:solidFill>
                <a:srgbClr val="000000"/>
              </a:solidFill>
              <a:round/>
            </a:ln>
          </p:spPr>
          <p:txBody>
            <a:bodyPr/>
            <a:lstStyle/>
            <a:p>
              <a:endParaRPr lang="en-US"/>
            </a:p>
          </p:txBody>
        </p:sp>
        <p:sp>
          <p:nvSpPr>
            <p:cNvPr id="358643" name="Line 243"/>
            <p:cNvSpPr>
              <a:spLocks noChangeShapeType="1"/>
            </p:cNvSpPr>
            <p:nvPr/>
          </p:nvSpPr>
          <p:spPr bwMode="auto">
            <a:xfrm>
              <a:off x="4307" y="1353"/>
              <a:ext cx="124" cy="102"/>
            </a:xfrm>
            <a:prstGeom prst="line">
              <a:avLst/>
            </a:prstGeom>
            <a:noFill/>
            <a:ln w="3175">
              <a:solidFill>
                <a:srgbClr val="000000"/>
              </a:solidFill>
              <a:round/>
            </a:ln>
          </p:spPr>
          <p:txBody>
            <a:bodyPr/>
            <a:lstStyle/>
            <a:p>
              <a:endParaRPr lang="en-US"/>
            </a:p>
          </p:txBody>
        </p:sp>
        <p:sp>
          <p:nvSpPr>
            <p:cNvPr id="358644" name="Line 244"/>
            <p:cNvSpPr>
              <a:spLocks noChangeShapeType="1"/>
            </p:cNvSpPr>
            <p:nvPr/>
          </p:nvSpPr>
          <p:spPr bwMode="auto">
            <a:xfrm flipV="1">
              <a:off x="4543" y="1462"/>
              <a:ext cx="120" cy="57"/>
            </a:xfrm>
            <a:prstGeom prst="line">
              <a:avLst/>
            </a:prstGeom>
            <a:noFill/>
            <a:ln w="3175">
              <a:solidFill>
                <a:srgbClr val="000000"/>
              </a:solidFill>
              <a:round/>
            </a:ln>
          </p:spPr>
          <p:txBody>
            <a:bodyPr/>
            <a:lstStyle/>
            <a:p>
              <a:endParaRPr lang="en-US"/>
            </a:p>
          </p:txBody>
        </p:sp>
        <p:sp>
          <p:nvSpPr>
            <p:cNvPr id="358645" name="Rectangle 245"/>
            <p:cNvSpPr>
              <a:spLocks noChangeArrowheads="1"/>
            </p:cNvSpPr>
            <p:nvPr/>
          </p:nvSpPr>
          <p:spPr bwMode="auto">
            <a:xfrm>
              <a:off x="4248" y="1262"/>
              <a:ext cx="78" cy="76"/>
            </a:xfrm>
            <a:prstGeom prst="rect">
              <a:avLst/>
            </a:prstGeom>
            <a:solidFill>
              <a:srgbClr val="669999"/>
            </a:solidFill>
            <a:ln w="9525">
              <a:noFill/>
              <a:miter lim="800000"/>
            </a:ln>
          </p:spPr>
          <p:txBody>
            <a:bodyPr/>
            <a:lstStyle/>
            <a:p>
              <a:endParaRPr lang="en-US"/>
            </a:p>
          </p:txBody>
        </p:sp>
        <p:sp>
          <p:nvSpPr>
            <p:cNvPr id="358646" name="Rectangle 246"/>
            <p:cNvSpPr>
              <a:spLocks noChangeArrowheads="1"/>
            </p:cNvSpPr>
            <p:nvPr/>
          </p:nvSpPr>
          <p:spPr bwMode="auto">
            <a:xfrm>
              <a:off x="4248" y="1262"/>
              <a:ext cx="78" cy="76"/>
            </a:xfrm>
            <a:prstGeom prst="rect">
              <a:avLst/>
            </a:prstGeom>
            <a:noFill/>
            <a:ln w="3175">
              <a:solidFill>
                <a:srgbClr val="000000"/>
              </a:solidFill>
              <a:miter lim="800000"/>
            </a:ln>
          </p:spPr>
          <p:txBody>
            <a:bodyPr/>
            <a:lstStyle/>
            <a:p>
              <a:endParaRPr lang="en-US"/>
            </a:p>
          </p:txBody>
        </p:sp>
        <p:sp>
          <p:nvSpPr>
            <p:cNvPr id="358649" name="Rectangle 249"/>
            <p:cNvSpPr>
              <a:spLocks noChangeArrowheads="1"/>
            </p:cNvSpPr>
            <p:nvPr/>
          </p:nvSpPr>
          <p:spPr bwMode="auto">
            <a:xfrm>
              <a:off x="4674" y="1415"/>
              <a:ext cx="83" cy="76"/>
            </a:xfrm>
            <a:prstGeom prst="rect">
              <a:avLst/>
            </a:prstGeom>
            <a:solidFill>
              <a:srgbClr val="669999"/>
            </a:solidFill>
            <a:ln w="9525">
              <a:noFill/>
              <a:miter lim="800000"/>
            </a:ln>
          </p:spPr>
          <p:txBody>
            <a:bodyPr/>
            <a:lstStyle/>
            <a:p>
              <a:endParaRPr lang="en-US"/>
            </a:p>
          </p:txBody>
        </p:sp>
        <p:sp>
          <p:nvSpPr>
            <p:cNvPr id="358650" name="Rectangle 250"/>
            <p:cNvSpPr>
              <a:spLocks noChangeArrowheads="1"/>
            </p:cNvSpPr>
            <p:nvPr/>
          </p:nvSpPr>
          <p:spPr bwMode="auto">
            <a:xfrm>
              <a:off x="4674" y="1415"/>
              <a:ext cx="83" cy="76"/>
            </a:xfrm>
            <a:prstGeom prst="rect">
              <a:avLst/>
            </a:prstGeom>
            <a:noFill/>
            <a:ln w="3175">
              <a:solidFill>
                <a:srgbClr val="000000"/>
              </a:solidFill>
              <a:miter lim="800000"/>
            </a:ln>
          </p:spPr>
          <p:txBody>
            <a:bodyPr/>
            <a:lstStyle/>
            <a:p>
              <a:endParaRPr lang="en-US"/>
            </a:p>
          </p:txBody>
        </p:sp>
        <p:sp>
          <p:nvSpPr>
            <p:cNvPr id="358653" name="Rectangle 253"/>
            <p:cNvSpPr>
              <a:spLocks noChangeArrowheads="1"/>
            </p:cNvSpPr>
            <p:nvPr/>
          </p:nvSpPr>
          <p:spPr bwMode="auto">
            <a:xfrm>
              <a:off x="4445" y="1470"/>
              <a:ext cx="81" cy="79"/>
            </a:xfrm>
            <a:prstGeom prst="rect">
              <a:avLst/>
            </a:prstGeom>
            <a:solidFill>
              <a:srgbClr val="669999"/>
            </a:solidFill>
            <a:ln w="9525">
              <a:noFill/>
              <a:miter lim="800000"/>
            </a:ln>
          </p:spPr>
          <p:txBody>
            <a:bodyPr/>
            <a:lstStyle/>
            <a:p>
              <a:endParaRPr lang="en-US"/>
            </a:p>
          </p:txBody>
        </p:sp>
        <p:sp>
          <p:nvSpPr>
            <p:cNvPr id="358654" name="Rectangle 254"/>
            <p:cNvSpPr>
              <a:spLocks noChangeArrowheads="1"/>
            </p:cNvSpPr>
            <p:nvPr/>
          </p:nvSpPr>
          <p:spPr bwMode="auto">
            <a:xfrm>
              <a:off x="4445" y="1470"/>
              <a:ext cx="81" cy="79"/>
            </a:xfrm>
            <a:prstGeom prst="rect">
              <a:avLst/>
            </a:prstGeom>
            <a:noFill/>
            <a:ln w="3175">
              <a:solidFill>
                <a:srgbClr val="000000"/>
              </a:solidFill>
              <a:miter lim="800000"/>
            </a:ln>
          </p:spPr>
          <p:txBody>
            <a:bodyPr/>
            <a:lstStyle/>
            <a:p>
              <a:endParaRPr lang="en-US"/>
            </a:p>
          </p:txBody>
        </p:sp>
        <p:sp>
          <p:nvSpPr>
            <p:cNvPr id="358657" name="Rectangle 257"/>
            <p:cNvSpPr>
              <a:spLocks noChangeArrowheads="1"/>
            </p:cNvSpPr>
            <p:nvPr/>
          </p:nvSpPr>
          <p:spPr bwMode="auto">
            <a:xfrm>
              <a:off x="4505" y="1194"/>
              <a:ext cx="81" cy="78"/>
            </a:xfrm>
            <a:prstGeom prst="rect">
              <a:avLst/>
            </a:prstGeom>
            <a:solidFill>
              <a:srgbClr val="669999"/>
            </a:solidFill>
            <a:ln w="9525">
              <a:noFill/>
              <a:miter lim="800000"/>
            </a:ln>
          </p:spPr>
          <p:txBody>
            <a:bodyPr/>
            <a:lstStyle/>
            <a:p>
              <a:endParaRPr lang="en-US"/>
            </a:p>
          </p:txBody>
        </p:sp>
        <p:sp>
          <p:nvSpPr>
            <p:cNvPr id="358658" name="Rectangle 258"/>
            <p:cNvSpPr>
              <a:spLocks noChangeArrowheads="1"/>
            </p:cNvSpPr>
            <p:nvPr/>
          </p:nvSpPr>
          <p:spPr bwMode="auto">
            <a:xfrm>
              <a:off x="4505" y="1194"/>
              <a:ext cx="81" cy="78"/>
            </a:xfrm>
            <a:prstGeom prst="rect">
              <a:avLst/>
            </a:prstGeom>
            <a:noFill/>
            <a:ln w="3175">
              <a:solidFill>
                <a:srgbClr val="000000"/>
              </a:solidFill>
              <a:miter lim="800000"/>
            </a:ln>
          </p:spPr>
          <p:txBody>
            <a:bodyPr/>
            <a:lstStyle/>
            <a:p>
              <a:endParaRPr lang="en-US"/>
            </a:p>
          </p:txBody>
        </p:sp>
      </p:grpSp>
      <p:grpSp>
        <p:nvGrpSpPr>
          <p:cNvPr id="9" name="Group 303"/>
          <p:cNvGrpSpPr/>
          <p:nvPr/>
        </p:nvGrpSpPr>
        <p:grpSpPr bwMode="auto">
          <a:xfrm>
            <a:off x="1606550" y="2354327"/>
            <a:ext cx="808038" cy="561975"/>
            <a:chOff x="1012" y="1265"/>
            <a:chExt cx="509" cy="354"/>
          </a:xfrm>
        </p:grpSpPr>
        <p:sp>
          <p:nvSpPr>
            <p:cNvPr id="358682" name="Line 282"/>
            <p:cNvSpPr>
              <a:spLocks noChangeShapeType="1"/>
            </p:cNvSpPr>
            <p:nvPr/>
          </p:nvSpPr>
          <p:spPr bwMode="auto">
            <a:xfrm flipV="1">
              <a:off x="1103" y="1304"/>
              <a:ext cx="154" cy="62"/>
            </a:xfrm>
            <a:prstGeom prst="line">
              <a:avLst/>
            </a:prstGeom>
            <a:noFill/>
            <a:ln w="3175">
              <a:solidFill>
                <a:srgbClr val="000000"/>
              </a:solidFill>
              <a:round/>
            </a:ln>
          </p:spPr>
          <p:txBody>
            <a:bodyPr/>
            <a:lstStyle/>
            <a:p>
              <a:endParaRPr lang="en-US"/>
            </a:p>
          </p:txBody>
        </p:sp>
        <p:sp>
          <p:nvSpPr>
            <p:cNvPr id="358683" name="Line 283"/>
            <p:cNvSpPr>
              <a:spLocks noChangeShapeType="1"/>
            </p:cNvSpPr>
            <p:nvPr/>
          </p:nvSpPr>
          <p:spPr bwMode="auto">
            <a:xfrm flipH="1">
              <a:off x="1272" y="1356"/>
              <a:ext cx="31" cy="172"/>
            </a:xfrm>
            <a:prstGeom prst="line">
              <a:avLst/>
            </a:prstGeom>
            <a:noFill/>
            <a:ln w="3175">
              <a:solidFill>
                <a:srgbClr val="000000"/>
              </a:solidFill>
              <a:round/>
            </a:ln>
          </p:spPr>
          <p:txBody>
            <a:bodyPr/>
            <a:lstStyle/>
            <a:p>
              <a:endParaRPr lang="en-US"/>
            </a:p>
          </p:txBody>
        </p:sp>
        <p:sp>
          <p:nvSpPr>
            <p:cNvPr id="358684" name="Line 284"/>
            <p:cNvSpPr>
              <a:spLocks noChangeShapeType="1"/>
            </p:cNvSpPr>
            <p:nvPr/>
          </p:nvSpPr>
          <p:spPr bwMode="auto">
            <a:xfrm>
              <a:off x="1069" y="1425"/>
              <a:ext cx="128" cy="104"/>
            </a:xfrm>
            <a:prstGeom prst="line">
              <a:avLst/>
            </a:prstGeom>
            <a:noFill/>
            <a:ln w="3175">
              <a:solidFill>
                <a:srgbClr val="000000"/>
              </a:solidFill>
              <a:round/>
            </a:ln>
          </p:spPr>
          <p:txBody>
            <a:bodyPr/>
            <a:lstStyle/>
            <a:p>
              <a:endParaRPr lang="en-US"/>
            </a:p>
          </p:txBody>
        </p:sp>
        <p:sp>
          <p:nvSpPr>
            <p:cNvPr id="358685" name="Line 285"/>
            <p:cNvSpPr>
              <a:spLocks noChangeShapeType="1"/>
            </p:cNvSpPr>
            <p:nvPr/>
          </p:nvSpPr>
          <p:spPr bwMode="auto">
            <a:xfrm flipV="1">
              <a:off x="1304" y="1533"/>
              <a:ext cx="123" cy="56"/>
            </a:xfrm>
            <a:prstGeom prst="line">
              <a:avLst/>
            </a:prstGeom>
            <a:noFill/>
            <a:ln w="3175">
              <a:solidFill>
                <a:srgbClr val="000000"/>
              </a:solidFill>
              <a:round/>
            </a:ln>
          </p:spPr>
          <p:txBody>
            <a:bodyPr/>
            <a:lstStyle/>
            <a:p>
              <a:endParaRPr lang="en-US"/>
            </a:p>
          </p:txBody>
        </p:sp>
        <p:sp>
          <p:nvSpPr>
            <p:cNvPr id="358686" name="Rectangle 286"/>
            <p:cNvSpPr>
              <a:spLocks noChangeArrowheads="1"/>
            </p:cNvSpPr>
            <p:nvPr/>
          </p:nvSpPr>
          <p:spPr bwMode="auto">
            <a:xfrm>
              <a:off x="1012" y="1333"/>
              <a:ext cx="78" cy="76"/>
            </a:xfrm>
            <a:prstGeom prst="rect">
              <a:avLst/>
            </a:prstGeom>
            <a:solidFill>
              <a:srgbClr val="669999"/>
            </a:solidFill>
            <a:ln w="9525">
              <a:noFill/>
              <a:miter lim="800000"/>
            </a:ln>
          </p:spPr>
          <p:txBody>
            <a:bodyPr/>
            <a:lstStyle/>
            <a:p>
              <a:endParaRPr lang="en-US"/>
            </a:p>
          </p:txBody>
        </p:sp>
        <p:sp>
          <p:nvSpPr>
            <p:cNvPr id="358687" name="Rectangle 287"/>
            <p:cNvSpPr>
              <a:spLocks noChangeArrowheads="1"/>
            </p:cNvSpPr>
            <p:nvPr/>
          </p:nvSpPr>
          <p:spPr bwMode="auto">
            <a:xfrm>
              <a:off x="1012" y="1333"/>
              <a:ext cx="78" cy="76"/>
            </a:xfrm>
            <a:prstGeom prst="rect">
              <a:avLst/>
            </a:prstGeom>
            <a:noFill/>
            <a:ln w="3175">
              <a:solidFill>
                <a:srgbClr val="000000"/>
              </a:solidFill>
              <a:miter lim="800000"/>
            </a:ln>
          </p:spPr>
          <p:txBody>
            <a:bodyPr/>
            <a:lstStyle/>
            <a:p>
              <a:endParaRPr lang="en-US"/>
            </a:p>
          </p:txBody>
        </p:sp>
        <p:sp>
          <p:nvSpPr>
            <p:cNvPr id="358688" name="Line 288"/>
            <p:cNvSpPr>
              <a:spLocks noChangeShapeType="1"/>
            </p:cNvSpPr>
            <p:nvPr/>
          </p:nvSpPr>
          <p:spPr bwMode="auto">
            <a:xfrm>
              <a:off x="1012" y="1362"/>
              <a:ext cx="78" cy="1"/>
            </a:xfrm>
            <a:prstGeom prst="line">
              <a:avLst/>
            </a:prstGeom>
            <a:noFill/>
            <a:ln w="3175">
              <a:solidFill>
                <a:srgbClr val="000000"/>
              </a:solidFill>
              <a:round/>
            </a:ln>
          </p:spPr>
          <p:txBody>
            <a:bodyPr/>
            <a:lstStyle/>
            <a:p>
              <a:endParaRPr lang="en-US"/>
            </a:p>
          </p:txBody>
        </p:sp>
        <p:sp>
          <p:nvSpPr>
            <p:cNvPr id="358689" name="Line 289"/>
            <p:cNvSpPr>
              <a:spLocks noChangeShapeType="1"/>
            </p:cNvSpPr>
            <p:nvPr/>
          </p:nvSpPr>
          <p:spPr bwMode="auto">
            <a:xfrm>
              <a:off x="1012" y="1380"/>
              <a:ext cx="78" cy="1"/>
            </a:xfrm>
            <a:prstGeom prst="line">
              <a:avLst/>
            </a:prstGeom>
            <a:noFill/>
            <a:ln w="3175">
              <a:solidFill>
                <a:srgbClr val="000000"/>
              </a:solidFill>
              <a:round/>
            </a:ln>
          </p:spPr>
          <p:txBody>
            <a:bodyPr/>
            <a:lstStyle/>
            <a:p>
              <a:endParaRPr lang="en-US"/>
            </a:p>
          </p:txBody>
        </p:sp>
        <p:sp>
          <p:nvSpPr>
            <p:cNvPr id="358690" name="Rectangle 290"/>
            <p:cNvSpPr>
              <a:spLocks noChangeArrowheads="1"/>
            </p:cNvSpPr>
            <p:nvPr/>
          </p:nvSpPr>
          <p:spPr bwMode="auto">
            <a:xfrm>
              <a:off x="1438" y="1486"/>
              <a:ext cx="83" cy="75"/>
            </a:xfrm>
            <a:prstGeom prst="rect">
              <a:avLst/>
            </a:prstGeom>
            <a:solidFill>
              <a:srgbClr val="669999"/>
            </a:solidFill>
            <a:ln w="9525">
              <a:noFill/>
              <a:miter lim="800000"/>
            </a:ln>
          </p:spPr>
          <p:txBody>
            <a:bodyPr/>
            <a:lstStyle/>
            <a:p>
              <a:endParaRPr lang="en-US"/>
            </a:p>
          </p:txBody>
        </p:sp>
        <p:sp>
          <p:nvSpPr>
            <p:cNvPr id="358691" name="Rectangle 291"/>
            <p:cNvSpPr>
              <a:spLocks noChangeArrowheads="1"/>
            </p:cNvSpPr>
            <p:nvPr/>
          </p:nvSpPr>
          <p:spPr bwMode="auto">
            <a:xfrm>
              <a:off x="1438" y="1486"/>
              <a:ext cx="83" cy="75"/>
            </a:xfrm>
            <a:prstGeom prst="rect">
              <a:avLst/>
            </a:prstGeom>
            <a:noFill/>
            <a:ln w="3175">
              <a:solidFill>
                <a:srgbClr val="000000"/>
              </a:solidFill>
              <a:miter lim="800000"/>
            </a:ln>
          </p:spPr>
          <p:txBody>
            <a:bodyPr/>
            <a:lstStyle/>
            <a:p>
              <a:endParaRPr lang="en-US"/>
            </a:p>
          </p:txBody>
        </p:sp>
        <p:sp>
          <p:nvSpPr>
            <p:cNvPr id="358692" name="Line 292"/>
            <p:cNvSpPr>
              <a:spLocks noChangeShapeType="1"/>
            </p:cNvSpPr>
            <p:nvPr/>
          </p:nvSpPr>
          <p:spPr bwMode="auto">
            <a:xfrm>
              <a:off x="1438" y="1517"/>
              <a:ext cx="83" cy="1"/>
            </a:xfrm>
            <a:prstGeom prst="line">
              <a:avLst/>
            </a:prstGeom>
            <a:noFill/>
            <a:ln w="3175">
              <a:solidFill>
                <a:srgbClr val="000000"/>
              </a:solidFill>
              <a:round/>
            </a:ln>
          </p:spPr>
          <p:txBody>
            <a:bodyPr/>
            <a:lstStyle/>
            <a:p>
              <a:endParaRPr lang="en-US"/>
            </a:p>
          </p:txBody>
        </p:sp>
        <p:sp>
          <p:nvSpPr>
            <p:cNvPr id="358693" name="Line 293"/>
            <p:cNvSpPr>
              <a:spLocks noChangeShapeType="1"/>
            </p:cNvSpPr>
            <p:nvPr/>
          </p:nvSpPr>
          <p:spPr bwMode="auto">
            <a:xfrm>
              <a:off x="1438" y="1533"/>
              <a:ext cx="83" cy="1"/>
            </a:xfrm>
            <a:prstGeom prst="line">
              <a:avLst/>
            </a:prstGeom>
            <a:noFill/>
            <a:ln w="3175">
              <a:solidFill>
                <a:srgbClr val="000000"/>
              </a:solidFill>
              <a:round/>
            </a:ln>
          </p:spPr>
          <p:txBody>
            <a:bodyPr/>
            <a:lstStyle/>
            <a:p>
              <a:endParaRPr lang="en-US"/>
            </a:p>
          </p:txBody>
        </p:sp>
        <p:sp>
          <p:nvSpPr>
            <p:cNvPr id="358694" name="Rectangle 294"/>
            <p:cNvSpPr>
              <a:spLocks noChangeArrowheads="1"/>
            </p:cNvSpPr>
            <p:nvPr/>
          </p:nvSpPr>
          <p:spPr bwMode="auto">
            <a:xfrm>
              <a:off x="1209" y="1540"/>
              <a:ext cx="81" cy="79"/>
            </a:xfrm>
            <a:prstGeom prst="rect">
              <a:avLst/>
            </a:prstGeom>
            <a:solidFill>
              <a:srgbClr val="669999"/>
            </a:solidFill>
            <a:ln w="9525">
              <a:noFill/>
              <a:miter lim="800000"/>
            </a:ln>
          </p:spPr>
          <p:txBody>
            <a:bodyPr/>
            <a:lstStyle/>
            <a:p>
              <a:endParaRPr lang="en-US"/>
            </a:p>
          </p:txBody>
        </p:sp>
        <p:sp>
          <p:nvSpPr>
            <p:cNvPr id="358695" name="Rectangle 295"/>
            <p:cNvSpPr>
              <a:spLocks noChangeArrowheads="1"/>
            </p:cNvSpPr>
            <p:nvPr/>
          </p:nvSpPr>
          <p:spPr bwMode="auto">
            <a:xfrm>
              <a:off x="1209" y="1540"/>
              <a:ext cx="81" cy="79"/>
            </a:xfrm>
            <a:prstGeom prst="rect">
              <a:avLst/>
            </a:prstGeom>
            <a:noFill/>
            <a:ln w="3175">
              <a:solidFill>
                <a:srgbClr val="000000"/>
              </a:solidFill>
              <a:miter lim="800000"/>
            </a:ln>
          </p:spPr>
          <p:txBody>
            <a:bodyPr/>
            <a:lstStyle/>
            <a:p>
              <a:endParaRPr lang="en-US"/>
            </a:p>
          </p:txBody>
        </p:sp>
        <p:sp>
          <p:nvSpPr>
            <p:cNvPr id="358696" name="Line 296"/>
            <p:cNvSpPr>
              <a:spLocks noChangeShapeType="1"/>
            </p:cNvSpPr>
            <p:nvPr/>
          </p:nvSpPr>
          <p:spPr bwMode="auto">
            <a:xfrm>
              <a:off x="1209" y="1569"/>
              <a:ext cx="81" cy="1"/>
            </a:xfrm>
            <a:prstGeom prst="line">
              <a:avLst/>
            </a:prstGeom>
            <a:noFill/>
            <a:ln w="3175">
              <a:solidFill>
                <a:srgbClr val="000000"/>
              </a:solidFill>
              <a:round/>
            </a:ln>
          </p:spPr>
          <p:txBody>
            <a:bodyPr/>
            <a:lstStyle/>
            <a:p>
              <a:endParaRPr lang="en-US"/>
            </a:p>
          </p:txBody>
        </p:sp>
        <p:sp>
          <p:nvSpPr>
            <p:cNvPr id="358697" name="Line 297"/>
            <p:cNvSpPr>
              <a:spLocks noChangeShapeType="1"/>
            </p:cNvSpPr>
            <p:nvPr/>
          </p:nvSpPr>
          <p:spPr bwMode="auto">
            <a:xfrm>
              <a:off x="1209" y="1587"/>
              <a:ext cx="81" cy="1"/>
            </a:xfrm>
            <a:prstGeom prst="line">
              <a:avLst/>
            </a:prstGeom>
            <a:noFill/>
            <a:ln w="3175">
              <a:solidFill>
                <a:srgbClr val="000000"/>
              </a:solidFill>
              <a:round/>
            </a:ln>
          </p:spPr>
          <p:txBody>
            <a:bodyPr/>
            <a:lstStyle/>
            <a:p>
              <a:endParaRPr lang="en-US"/>
            </a:p>
          </p:txBody>
        </p:sp>
        <p:sp>
          <p:nvSpPr>
            <p:cNvPr id="358698" name="Rectangle 298"/>
            <p:cNvSpPr>
              <a:spLocks noChangeArrowheads="1"/>
            </p:cNvSpPr>
            <p:nvPr/>
          </p:nvSpPr>
          <p:spPr bwMode="auto">
            <a:xfrm>
              <a:off x="1269" y="1265"/>
              <a:ext cx="81" cy="78"/>
            </a:xfrm>
            <a:prstGeom prst="rect">
              <a:avLst/>
            </a:prstGeom>
            <a:solidFill>
              <a:srgbClr val="669999"/>
            </a:solidFill>
            <a:ln w="9525">
              <a:noFill/>
              <a:miter lim="800000"/>
            </a:ln>
          </p:spPr>
          <p:txBody>
            <a:bodyPr/>
            <a:lstStyle/>
            <a:p>
              <a:endParaRPr lang="en-US"/>
            </a:p>
          </p:txBody>
        </p:sp>
        <p:sp>
          <p:nvSpPr>
            <p:cNvPr id="358699" name="Rectangle 299"/>
            <p:cNvSpPr>
              <a:spLocks noChangeArrowheads="1"/>
            </p:cNvSpPr>
            <p:nvPr/>
          </p:nvSpPr>
          <p:spPr bwMode="auto">
            <a:xfrm>
              <a:off x="1269" y="1265"/>
              <a:ext cx="81" cy="78"/>
            </a:xfrm>
            <a:prstGeom prst="rect">
              <a:avLst/>
            </a:prstGeom>
            <a:noFill/>
            <a:ln w="3175">
              <a:solidFill>
                <a:srgbClr val="000000"/>
              </a:solidFill>
              <a:miter lim="800000"/>
            </a:ln>
          </p:spPr>
          <p:txBody>
            <a:bodyPr/>
            <a:lstStyle/>
            <a:p>
              <a:endParaRPr lang="en-US"/>
            </a:p>
          </p:txBody>
        </p:sp>
        <p:sp>
          <p:nvSpPr>
            <p:cNvPr id="358700" name="Line 300"/>
            <p:cNvSpPr>
              <a:spLocks noChangeShapeType="1"/>
            </p:cNvSpPr>
            <p:nvPr/>
          </p:nvSpPr>
          <p:spPr bwMode="auto">
            <a:xfrm>
              <a:off x="1269" y="1296"/>
              <a:ext cx="81" cy="1"/>
            </a:xfrm>
            <a:prstGeom prst="line">
              <a:avLst/>
            </a:prstGeom>
            <a:noFill/>
            <a:ln w="3175">
              <a:solidFill>
                <a:srgbClr val="000000"/>
              </a:solidFill>
              <a:round/>
            </a:ln>
          </p:spPr>
          <p:txBody>
            <a:bodyPr/>
            <a:lstStyle/>
            <a:p>
              <a:endParaRPr lang="en-US"/>
            </a:p>
          </p:txBody>
        </p:sp>
        <p:sp>
          <p:nvSpPr>
            <p:cNvPr id="358701" name="Line 301"/>
            <p:cNvSpPr>
              <a:spLocks noChangeShapeType="1"/>
            </p:cNvSpPr>
            <p:nvPr/>
          </p:nvSpPr>
          <p:spPr bwMode="auto">
            <a:xfrm>
              <a:off x="1269" y="1315"/>
              <a:ext cx="81" cy="1"/>
            </a:xfrm>
            <a:prstGeom prst="line">
              <a:avLst/>
            </a:prstGeom>
            <a:noFill/>
            <a:ln w="3175">
              <a:solidFill>
                <a:srgbClr val="000000"/>
              </a:solidFill>
              <a:round/>
            </a:ln>
          </p:spPr>
          <p:txBody>
            <a:bodyPr/>
            <a:lstStyle/>
            <a:p>
              <a:endParaRPr lang="en-US"/>
            </a:p>
          </p:txBody>
        </p:sp>
      </p:grpSp>
      <p:grpSp>
        <p:nvGrpSpPr>
          <p:cNvPr id="10" name="Group 317"/>
          <p:cNvGrpSpPr/>
          <p:nvPr/>
        </p:nvGrpSpPr>
        <p:grpSpPr bwMode="auto">
          <a:xfrm>
            <a:off x="6754813" y="4284727"/>
            <a:ext cx="785812" cy="615950"/>
            <a:chOff x="4255" y="2481"/>
            <a:chExt cx="495" cy="388"/>
          </a:xfrm>
        </p:grpSpPr>
        <p:sp>
          <p:nvSpPr>
            <p:cNvPr id="358706" name="Line 306"/>
            <p:cNvSpPr>
              <a:spLocks noChangeShapeType="1"/>
            </p:cNvSpPr>
            <p:nvPr/>
          </p:nvSpPr>
          <p:spPr bwMode="auto">
            <a:xfrm flipV="1">
              <a:off x="4397" y="2527"/>
              <a:ext cx="106" cy="42"/>
            </a:xfrm>
            <a:prstGeom prst="line">
              <a:avLst/>
            </a:prstGeom>
            <a:noFill/>
            <a:ln w="3175">
              <a:solidFill>
                <a:srgbClr val="000000"/>
              </a:solidFill>
              <a:round/>
            </a:ln>
          </p:spPr>
          <p:txBody>
            <a:bodyPr/>
            <a:lstStyle/>
            <a:p>
              <a:endParaRPr lang="en-US"/>
            </a:p>
          </p:txBody>
        </p:sp>
        <p:sp>
          <p:nvSpPr>
            <p:cNvPr id="358707" name="Line 307"/>
            <p:cNvSpPr>
              <a:spLocks noChangeShapeType="1"/>
            </p:cNvSpPr>
            <p:nvPr/>
          </p:nvSpPr>
          <p:spPr bwMode="auto">
            <a:xfrm flipH="1">
              <a:off x="4522" y="2593"/>
              <a:ext cx="30" cy="150"/>
            </a:xfrm>
            <a:prstGeom prst="line">
              <a:avLst/>
            </a:prstGeom>
            <a:noFill/>
            <a:ln w="3175">
              <a:solidFill>
                <a:srgbClr val="000000"/>
              </a:solidFill>
              <a:round/>
            </a:ln>
          </p:spPr>
          <p:txBody>
            <a:bodyPr/>
            <a:lstStyle/>
            <a:p>
              <a:endParaRPr lang="en-US"/>
            </a:p>
          </p:txBody>
        </p:sp>
        <p:sp>
          <p:nvSpPr>
            <p:cNvPr id="358708" name="Line 308"/>
            <p:cNvSpPr>
              <a:spLocks noChangeShapeType="1"/>
            </p:cNvSpPr>
            <p:nvPr/>
          </p:nvSpPr>
          <p:spPr bwMode="auto">
            <a:xfrm>
              <a:off x="4355" y="2673"/>
              <a:ext cx="90" cy="74"/>
            </a:xfrm>
            <a:prstGeom prst="line">
              <a:avLst/>
            </a:prstGeom>
            <a:noFill/>
            <a:ln w="3175">
              <a:solidFill>
                <a:srgbClr val="000000"/>
              </a:solidFill>
              <a:round/>
            </a:ln>
          </p:spPr>
          <p:txBody>
            <a:bodyPr/>
            <a:lstStyle/>
            <a:p>
              <a:endParaRPr lang="en-US"/>
            </a:p>
          </p:txBody>
        </p:sp>
        <p:sp>
          <p:nvSpPr>
            <p:cNvPr id="358709" name="Line 309"/>
            <p:cNvSpPr>
              <a:spLocks noChangeShapeType="1"/>
            </p:cNvSpPr>
            <p:nvPr/>
          </p:nvSpPr>
          <p:spPr bwMode="auto">
            <a:xfrm flipV="1">
              <a:off x="4567" y="2762"/>
              <a:ext cx="92" cy="45"/>
            </a:xfrm>
            <a:prstGeom prst="line">
              <a:avLst/>
            </a:prstGeom>
            <a:noFill/>
            <a:ln w="3175">
              <a:solidFill>
                <a:srgbClr val="000000"/>
              </a:solidFill>
              <a:round/>
            </a:ln>
          </p:spPr>
          <p:txBody>
            <a:bodyPr/>
            <a:lstStyle/>
            <a:p>
              <a:endParaRPr lang="en-US"/>
            </a:p>
          </p:txBody>
        </p:sp>
        <p:sp>
          <p:nvSpPr>
            <p:cNvPr id="358711" name="Rectangle 311"/>
            <p:cNvSpPr>
              <a:spLocks noChangeArrowheads="1"/>
            </p:cNvSpPr>
            <p:nvPr/>
          </p:nvSpPr>
          <p:spPr bwMode="auto">
            <a:xfrm>
              <a:off x="4255" y="2573"/>
              <a:ext cx="81" cy="94"/>
            </a:xfrm>
            <a:prstGeom prst="rect">
              <a:avLst/>
            </a:prstGeom>
            <a:solidFill>
              <a:srgbClr val="000000"/>
            </a:solidFill>
            <a:ln w="9525">
              <a:noFill/>
              <a:miter lim="800000"/>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58714" name="Rectangle 314"/>
            <p:cNvSpPr>
              <a:spLocks noChangeArrowheads="1"/>
            </p:cNvSpPr>
            <p:nvPr/>
          </p:nvSpPr>
          <p:spPr bwMode="auto">
            <a:xfrm>
              <a:off x="4429" y="2775"/>
              <a:ext cx="81" cy="94"/>
            </a:xfrm>
            <a:prstGeom prst="rect">
              <a:avLst/>
            </a:prstGeom>
            <a:solidFill>
              <a:srgbClr val="000000"/>
            </a:solidFill>
            <a:ln w="9525">
              <a:noFill/>
              <a:miter lim="800000"/>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58715" name="Rectangle 315"/>
            <p:cNvSpPr>
              <a:spLocks noChangeArrowheads="1"/>
            </p:cNvSpPr>
            <p:nvPr/>
          </p:nvSpPr>
          <p:spPr bwMode="auto">
            <a:xfrm>
              <a:off x="4519" y="2481"/>
              <a:ext cx="81" cy="94"/>
            </a:xfrm>
            <a:prstGeom prst="rect">
              <a:avLst/>
            </a:prstGeom>
            <a:solidFill>
              <a:srgbClr val="000000"/>
            </a:solidFill>
            <a:ln w="9525">
              <a:noFill/>
              <a:miter lim="800000"/>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358716" name="Rectangle 316"/>
            <p:cNvSpPr>
              <a:spLocks noChangeArrowheads="1"/>
            </p:cNvSpPr>
            <p:nvPr/>
          </p:nvSpPr>
          <p:spPr bwMode="auto">
            <a:xfrm>
              <a:off x="4669" y="2663"/>
              <a:ext cx="81" cy="94"/>
            </a:xfrm>
            <a:prstGeom prst="rect">
              <a:avLst/>
            </a:prstGeom>
            <a:solidFill>
              <a:srgbClr val="000000"/>
            </a:solidFill>
            <a:ln w="9525">
              <a:noFill/>
              <a:miter lim="800000"/>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pPr marL="609600" indent="-609600"/>
            <a:r>
              <a:rPr lang="en-US" altLang="zh-CN" dirty="0">
                <a:ea typeface="宋体" panose="02010600030101010101" pitchFamily="2" charset="-122"/>
              </a:rPr>
              <a:t>Use </a:t>
            </a:r>
            <a:r>
              <a:rPr lang="en-US" altLang="zh-CN" dirty="0" smtClean="0">
                <a:ea typeface="宋体" panose="02010600030101010101" pitchFamily="2" charset="-122"/>
              </a:rPr>
              <a:t>Case View</a:t>
            </a:r>
            <a:endParaRPr lang="en-US" altLang="zh-CN" dirty="0">
              <a:ea typeface="宋体" panose="02010600030101010101" pitchFamily="2" charset="-122"/>
            </a:endParaRPr>
          </a:p>
        </p:txBody>
      </p:sp>
      <p:sp>
        <p:nvSpPr>
          <p:cNvPr id="79875" name="Rectangle 3"/>
          <p:cNvSpPr>
            <a:spLocks noGrp="1" noChangeArrowheads="1"/>
          </p:cNvSpPr>
          <p:nvPr>
            <p:ph type="body" idx="1"/>
          </p:nvPr>
        </p:nvSpPr>
        <p:spPr>
          <a:xfrm>
            <a:off x="467544" y="1484784"/>
            <a:ext cx="8229600" cy="4624388"/>
          </a:xfrm>
        </p:spPr>
        <p:txBody>
          <a:bodyPr/>
          <a:lstStyle/>
          <a:p>
            <a:r>
              <a:rPr lang="en-US" altLang="zh-CN" sz="2800" dirty="0">
                <a:ea typeface="宋体" panose="02010600030101010101" pitchFamily="2" charset="-122"/>
              </a:rPr>
              <a:t>Use Case Analysis is a technique to capture business process from user’s perspective. </a:t>
            </a:r>
            <a:endParaRPr lang="en-US" altLang="zh-CN" sz="2800" dirty="0">
              <a:ea typeface="宋体" panose="02010600030101010101" pitchFamily="2" charset="-122"/>
            </a:endParaRPr>
          </a:p>
          <a:p>
            <a:r>
              <a:rPr lang="en-US" altLang="zh-CN" sz="2800" dirty="0">
                <a:ea typeface="宋体" panose="02010600030101010101" pitchFamily="2" charset="-122"/>
              </a:rPr>
              <a:t>Encompasses the behavior as seen by users, analysts and testers.</a:t>
            </a:r>
            <a:endParaRPr lang="en-US" altLang="zh-CN" sz="2800" dirty="0">
              <a:ea typeface="宋体" panose="02010600030101010101" pitchFamily="2" charset="-122"/>
            </a:endParaRPr>
          </a:p>
          <a:p>
            <a:r>
              <a:rPr lang="en-US" altLang="zh-CN" sz="2800" dirty="0">
                <a:ea typeface="宋体" panose="02010600030101010101" pitchFamily="2" charset="-122"/>
              </a:rPr>
              <a:t>Specifies forces that shape the architecture.</a:t>
            </a:r>
            <a:endParaRPr lang="en-US" altLang="zh-CN" sz="2800" dirty="0">
              <a:ea typeface="宋体" panose="02010600030101010101" pitchFamily="2" charset="-122"/>
            </a:endParaRPr>
          </a:p>
          <a:p>
            <a:r>
              <a:rPr lang="en-US" altLang="zh-CN" sz="2800" dirty="0">
                <a:solidFill>
                  <a:srgbClr val="FF0000"/>
                </a:solidFill>
                <a:ea typeface="宋体" panose="02010600030101010101" pitchFamily="2" charset="-122"/>
              </a:rPr>
              <a:t>Static</a:t>
            </a:r>
            <a:r>
              <a:rPr lang="en-US" altLang="zh-CN" sz="2800" dirty="0">
                <a:ea typeface="宋体" panose="02010600030101010101" pitchFamily="2" charset="-122"/>
              </a:rPr>
              <a:t> aspects </a:t>
            </a:r>
            <a:r>
              <a:rPr lang="en-US" altLang="zh-CN" sz="2800" dirty="0">
                <a:solidFill>
                  <a:srgbClr val="FF0000"/>
                </a:solidFill>
                <a:ea typeface="宋体" panose="02010600030101010101" pitchFamily="2" charset="-122"/>
              </a:rPr>
              <a:t>in use case </a:t>
            </a:r>
            <a:r>
              <a:rPr lang="en-US" altLang="zh-CN" sz="2800" dirty="0">
                <a:ea typeface="宋体" panose="02010600030101010101" pitchFamily="2" charset="-122"/>
              </a:rPr>
              <a:t>diagrams; </a:t>
            </a:r>
            <a:r>
              <a:rPr lang="en-US" altLang="zh-CN" sz="2800" dirty="0">
                <a:solidFill>
                  <a:srgbClr val="FF0000"/>
                </a:solidFill>
                <a:ea typeface="宋体" panose="02010600030101010101" pitchFamily="2" charset="-122"/>
              </a:rPr>
              <a:t>Dynamic</a:t>
            </a:r>
            <a:r>
              <a:rPr lang="en-US" altLang="zh-CN" sz="2800" dirty="0">
                <a:ea typeface="宋体" panose="02010600030101010101" pitchFamily="2" charset="-122"/>
              </a:rPr>
              <a:t> aspects in </a:t>
            </a:r>
            <a:r>
              <a:rPr lang="en-US" altLang="zh-CN" sz="2800" dirty="0" smtClean="0">
                <a:solidFill>
                  <a:srgbClr val="FF0000"/>
                </a:solidFill>
                <a:ea typeface="宋体" panose="02010600030101010101" pitchFamily="2" charset="-122"/>
              </a:rPr>
              <a:t>activity</a:t>
            </a:r>
            <a:r>
              <a:rPr lang="en-US" altLang="zh-CN" sz="2800" dirty="0" smtClean="0">
                <a:ea typeface="宋体" panose="02010600030101010101" pitchFamily="2" charset="-122"/>
              </a:rPr>
              <a:t> </a:t>
            </a:r>
            <a:r>
              <a:rPr lang="en-US" altLang="zh-CN" sz="2800" dirty="0">
                <a:ea typeface="宋体" panose="02010600030101010101" pitchFamily="2" charset="-122"/>
              </a:rPr>
              <a:t>diagrams.</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marL="609600" indent="-609600"/>
            <a:r>
              <a:rPr lang="en-US" altLang="zh-CN" dirty="0">
                <a:ea typeface="宋体" panose="02010600030101010101" pitchFamily="2" charset="-122"/>
              </a:rPr>
              <a:t>Logical View</a:t>
            </a:r>
            <a:endParaRPr lang="en-US" altLang="zh-CN" dirty="0">
              <a:ea typeface="宋体" panose="02010600030101010101" pitchFamily="2" charset="-122"/>
            </a:endParaRPr>
          </a:p>
        </p:txBody>
      </p:sp>
      <p:sp>
        <p:nvSpPr>
          <p:cNvPr id="71683" name="Rectangle 3"/>
          <p:cNvSpPr>
            <a:spLocks noGrp="1" noChangeArrowheads="1"/>
          </p:cNvSpPr>
          <p:nvPr>
            <p:ph type="body" idx="1"/>
          </p:nvPr>
        </p:nvSpPr>
        <p:spPr>
          <a:xfrm>
            <a:off x="395536" y="1484784"/>
            <a:ext cx="8229600" cy="4624388"/>
          </a:xfrm>
        </p:spPr>
        <p:txBody>
          <a:bodyPr>
            <a:normAutofit/>
          </a:bodyPr>
          <a:lstStyle/>
          <a:p>
            <a:r>
              <a:rPr lang="en-US" altLang="zh-CN" sz="2800" dirty="0">
                <a:ea typeface="宋体" panose="02010600030101010101" pitchFamily="2" charset="-122"/>
              </a:rPr>
              <a:t>Represents functionality elements and it is a module view category. </a:t>
            </a:r>
            <a:endParaRPr lang="en-US" altLang="zh-CN" sz="2800" dirty="0">
              <a:ea typeface="宋体" panose="02010600030101010101" pitchFamily="2" charset="-122"/>
            </a:endParaRPr>
          </a:p>
          <a:p>
            <a:r>
              <a:rPr lang="en-US" altLang="zh-CN" sz="2800" dirty="0">
                <a:ea typeface="宋体" panose="02010600030101010101" pitchFamily="2" charset="-122"/>
              </a:rPr>
              <a:t>Encompasses different view types such as the class and entity-relationship views. </a:t>
            </a:r>
            <a:endParaRPr lang="en-US" altLang="zh-CN" sz="2800" dirty="0">
              <a:ea typeface="宋体" panose="02010600030101010101" pitchFamily="2" charset="-122"/>
            </a:endParaRPr>
          </a:p>
          <a:p>
            <a:r>
              <a:rPr lang="en-US" altLang="zh-CN" sz="2800" dirty="0">
                <a:solidFill>
                  <a:srgbClr val="FF0000"/>
                </a:solidFill>
                <a:ea typeface="宋体" panose="02010600030101010101" pitchFamily="2" charset="-122"/>
              </a:rPr>
              <a:t>Static</a:t>
            </a:r>
            <a:r>
              <a:rPr lang="en-US" altLang="zh-CN" sz="2800" dirty="0">
                <a:ea typeface="宋体" panose="02010600030101010101" pitchFamily="2" charset="-122"/>
              </a:rPr>
              <a:t> structures are represented by </a:t>
            </a:r>
            <a:r>
              <a:rPr lang="en-US" altLang="zh-CN" sz="2800" dirty="0">
                <a:solidFill>
                  <a:srgbClr val="FF0000"/>
                </a:solidFill>
                <a:ea typeface="宋体" panose="02010600030101010101" pitchFamily="2" charset="-122"/>
              </a:rPr>
              <a:t>object and class diagrams</a:t>
            </a:r>
            <a:r>
              <a:rPr lang="en-US" altLang="zh-CN" sz="2800" dirty="0">
                <a:ea typeface="宋体" panose="02010600030101010101" pitchFamily="2" charset="-122"/>
              </a:rPr>
              <a:t>. </a:t>
            </a:r>
            <a:endParaRPr lang="en-US" altLang="zh-CN" sz="2800" dirty="0">
              <a:ea typeface="宋体" panose="02010600030101010101" pitchFamily="2" charset="-122"/>
            </a:endParaRPr>
          </a:p>
          <a:p>
            <a:r>
              <a:rPr lang="en-US" altLang="zh-CN" sz="2800" dirty="0">
                <a:solidFill>
                  <a:srgbClr val="FF0000"/>
                </a:solidFill>
                <a:ea typeface="宋体" panose="02010600030101010101" pitchFamily="2" charset="-122"/>
              </a:rPr>
              <a:t>Dynamic</a:t>
            </a:r>
            <a:r>
              <a:rPr lang="en-US" altLang="zh-CN" sz="2800" dirty="0">
                <a:ea typeface="宋体" panose="02010600030101010101" pitchFamily="2" charset="-122"/>
              </a:rPr>
              <a:t> behavior is represented by </a:t>
            </a:r>
            <a:r>
              <a:rPr lang="en-US" altLang="zh-CN" sz="2800" dirty="0">
                <a:solidFill>
                  <a:srgbClr val="FF0000"/>
                </a:solidFill>
                <a:ea typeface="宋体" panose="02010600030101010101" pitchFamily="2" charset="-122"/>
              </a:rPr>
              <a:t>interaction, state, activity and deployment diagrams</a:t>
            </a:r>
            <a:r>
              <a:rPr lang="en-US" altLang="zh-CN" sz="2800" dirty="0">
                <a:ea typeface="宋体" panose="02010600030101010101" pitchFamily="2" charset="-122"/>
              </a:rPr>
              <a:t>.</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marL="609600" indent="-609600"/>
            <a:r>
              <a:rPr lang="en-US" altLang="zh-CN" dirty="0">
                <a:ea typeface="宋体" panose="02010600030101010101" pitchFamily="2" charset="-122"/>
              </a:rPr>
              <a:t>Process View</a:t>
            </a:r>
            <a:endParaRPr lang="en-US" altLang="zh-CN" dirty="0">
              <a:ea typeface="宋体" panose="02010600030101010101" pitchFamily="2" charset="-122"/>
            </a:endParaRPr>
          </a:p>
        </p:txBody>
      </p:sp>
      <p:sp>
        <p:nvSpPr>
          <p:cNvPr id="74755" name="Rectangle 3"/>
          <p:cNvSpPr>
            <a:spLocks noGrp="1" noChangeArrowheads="1"/>
          </p:cNvSpPr>
          <p:nvPr>
            <p:ph type="body" idx="1"/>
          </p:nvPr>
        </p:nvSpPr>
        <p:spPr>
          <a:xfrm>
            <a:off x="467544" y="1556792"/>
            <a:ext cx="8229600" cy="4624388"/>
          </a:xfrm>
        </p:spPr>
        <p:txBody>
          <a:bodyPr/>
          <a:lstStyle/>
          <a:p>
            <a:pPr marL="609600" indent="-609600">
              <a:buFont typeface="Wingdings" panose="05000000000000000000" pitchFamily="2" charset="2"/>
              <a:buNone/>
            </a:pPr>
            <a:endParaRPr lang="en-US" altLang="zh-CN" sz="1200" u="sng" dirty="0">
              <a:ea typeface="宋体" panose="02010600030101010101" pitchFamily="2" charset="-122"/>
            </a:endParaRPr>
          </a:p>
          <a:p>
            <a:r>
              <a:rPr lang="en-US" altLang="zh-CN" sz="2800" dirty="0">
                <a:ea typeface="宋体" panose="02010600030101010101" pitchFamily="2" charset="-122"/>
              </a:rPr>
              <a:t>Encompasses the threads and processes defining concurrency and synchronization.</a:t>
            </a:r>
            <a:endParaRPr lang="en-US" altLang="zh-CN" sz="2800" dirty="0">
              <a:ea typeface="宋体" panose="02010600030101010101" pitchFamily="2" charset="-122"/>
            </a:endParaRPr>
          </a:p>
          <a:p>
            <a:r>
              <a:rPr lang="en-US" altLang="zh-CN" sz="2800" dirty="0">
                <a:ea typeface="宋体" panose="02010600030101010101" pitchFamily="2" charset="-122"/>
              </a:rPr>
              <a:t>Addresses performance, scalability, and throughput.</a:t>
            </a:r>
            <a:endParaRPr lang="en-US" altLang="zh-CN" sz="2800" dirty="0">
              <a:ea typeface="宋体" panose="02010600030101010101" pitchFamily="2" charset="-122"/>
            </a:endParaRPr>
          </a:p>
          <a:p>
            <a:r>
              <a:rPr lang="en-US" altLang="zh-CN" sz="2800" dirty="0">
                <a:ea typeface="宋体" panose="02010600030101010101" pitchFamily="2" charset="-122"/>
              </a:rPr>
              <a:t>Static and dynamic aspects captured as in design view; emphasis on active classes.</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marL="609600" indent="-609600"/>
            <a:r>
              <a:rPr lang="en-US" altLang="zh-CN" dirty="0">
                <a:ea typeface="宋体" panose="02010600030101010101" pitchFamily="2" charset="-122"/>
              </a:rPr>
              <a:t>Implementation View </a:t>
            </a:r>
            <a:endParaRPr lang="en-US" altLang="zh-CN" dirty="0">
              <a:ea typeface="宋体" panose="02010600030101010101" pitchFamily="2" charset="-122"/>
            </a:endParaRPr>
          </a:p>
        </p:txBody>
      </p:sp>
      <p:sp>
        <p:nvSpPr>
          <p:cNvPr id="76803" name="Rectangle 3"/>
          <p:cNvSpPr>
            <a:spLocks noGrp="1" noChangeArrowheads="1"/>
          </p:cNvSpPr>
          <p:nvPr>
            <p:ph type="body" idx="1"/>
          </p:nvPr>
        </p:nvSpPr>
        <p:spPr>
          <a:xfrm>
            <a:off x="539552" y="1556792"/>
            <a:ext cx="8229600" cy="4624388"/>
          </a:xfrm>
        </p:spPr>
        <p:txBody>
          <a:bodyPr/>
          <a:lstStyle/>
          <a:p>
            <a:pPr marL="342900" indent="-342900">
              <a:spcBef>
                <a:spcPct val="20000"/>
              </a:spcBef>
              <a:buClr>
                <a:schemeClr val="bg2"/>
              </a:buClr>
              <a:buSzPct val="75000"/>
              <a:buFont typeface="Wingdings" panose="05000000000000000000" pitchFamily="2" charset="2"/>
              <a:buChar char="n"/>
            </a:pPr>
            <a:r>
              <a:rPr lang="en-US" altLang="zh-CN" sz="2800" dirty="0" smtClean="0">
                <a:ea typeface="宋体" panose="02010600030101010101" pitchFamily="2" charset="-122"/>
              </a:rPr>
              <a:t>Encompasses </a:t>
            </a:r>
            <a:r>
              <a:rPr lang="en-US" altLang="zh-CN" sz="2800" dirty="0">
                <a:ea typeface="宋体" panose="02010600030101010101" pitchFamily="2" charset="-122"/>
              </a:rPr>
              <a:t>components and files used to assemble and release a physical system.</a:t>
            </a:r>
            <a:endParaRPr lang="en-US" altLang="zh-CN" sz="2800" dirty="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n"/>
            </a:pPr>
            <a:r>
              <a:rPr lang="en-US" altLang="zh-CN" sz="2800" dirty="0">
                <a:ea typeface="宋体" panose="02010600030101010101" pitchFamily="2" charset="-122"/>
              </a:rPr>
              <a:t>Addresses configuration management.</a:t>
            </a:r>
            <a:endParaRPr lang="en-US" altLang="zh-CN" sz="2800" dirty="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n"/>
            </a:pPr>
            <a:r>
              <a:rPr lang="en-US" altLang="zh-CN" sz="2800" dirty="0">
                <a:solidFill>
                  <a:srgbClr val="FF0000"/>
                </a:solidFill>
                <a:ea typeface="宋体" panose="02010600030101010101" pitchFamily="2" charset="-122"/>
              </a:rPr>
              <a:t>Static </a:t>
            </a:r>
            <a:r>
              <a:rPr lang="en-US" altLang="zh-CN" sz="2800" dirty="0">
                <a:ea typeface="宋体" panose="02010600030101010101" pitchFamily="2" charset="-122"/>
              </a:rPr>
              <a:t>aspects in </a:t>
            </a:r>
            <a:r>
              <a:rPr lang="en-US" altLang="zh-CN" sz="2800" dirty="0">
                <a:solidFill>
                  <a:srgbClr val="FF0000"/>
                </a:solidFill>
                <a:ea typeface="宋体" panose="02010600030101010101" pitchFamily="2" charset="-122"/>
              </a:rPr>
              <a:t>component</a:t>
            </a:r>
            <a:r>
              <a:rPr lang="en-US" altLang="zh-CN" sz="2800" dirty="0">
                <a:ea typeface="宋体" panose="02010600030101010101" pitchFamily="2" charset="-122"/>
              </a:rPr>
              <a:t> diagrams; </a:t>
            </a:r>
            <a:r>
              <a:rPr lang="en-US" altLang="zh-CN" sz="2800" dirty="0">
                <a:solidFill>
                  <a:srgbClr val="FF0000"/>
                </a:solidFill>
                <a:ea typeface="宋体" panose="02010600030101010101" pitchFamily="2" charset="-122"/>
              </a:rPr>
              <a:t>Dynamic</a:t>
            </a:r>
            <a:r>
              <a:rPr lang="en-US" altLang="zh-CN" sz="2800" dirty="0">
                <a:ea typeface="宋体" panose="02010600030101010101" pitchFamily="2" charset="-122"/>
              </a:rPr>
              <a:t> aspects in </a:t>
            </a:r>
            <a:r>
              <a:rPr lang="en-US" altLang="zh-CN" sz="2800" dirty="0">
                <a:solidFill>
                  <a:srgbClr val="FF0000"/>
                </a:solidFill>
                <a:ea typeface="宋体" panose="02010600030101010101" pitchFamily="2" charset="-122"/>
              </a:rPr>
              <a:t>interaction</a:t>
            </a:r>
            <a:r>
              <a:rPr lang="en-US" altLang="zh-CN" sz="2800" dirty="0">
                <a:ea typeface="宋体" panose="02010600030101010101" pitchFamily="2" charset="-122"/>
              </a:rPr>
              <a:t> diagrams.</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r>
              <a:rPr lang="en-US" altLang="zh-CN" dirty="0" smtClean="0">
                <a:ea typeface="宋体" panose="02010600030101010101" pitchFamily="2" charset="-122"/>
              </a:rPr>
              <a:t>The key Analysis and Design terms and concepts</a:t>
            </a:r>
            <a:endParaRPr lang="en-US" altLang="zh-CN" dirty="0" smtClean="0">
              <a:ea typeface="宋体" panose="02010600030101010101" pitchFamily="2" charset="-122"/>
            </a:endParaRPr>
          </a:p>
          <a:p>
            <a:r>
              <a:rPr lang="en-US" altLang="zh-CN" dirty="0" smtClean="0">
                <a:ea typeface="宋体" panose="02010600030101010101" pitchFamily="2" charset="-122"/>
              </a:rPr>
              <a:t>Explain the difference between Analysis and Design</a:t>
            </a:r>
            <a:endParaRPr lang="en-US" altLang="zh-CN" dirty="0" smtClean="0">
              <a:ea typeface="宋体" panose="02010600030101010101" pitchFamily="2" charset="-122"/>
            </a:endParaRPr>
          </a:p>
          <a:p>
            <a:r>
              <a:rPr lang="en-US" altLang="zh-CN" dirty="0" smtClean="0">
                <a:ea typeface="宋体" panose="02010600030101010101" pitchFamily="2" charset="-122"/>
              </a:rPr>
              <a:t>Introduce the Analysis and Design process</a:t>
            </a:r>
            <a:endParaRPr lang="en-US" altLang="zh-CN" dirty="0" smtClean="0">
              <a:ea typeface="宋体" panose="02010600030101010101" pitchFamily="2" charset="-122"/>
            </a:endParaRPr>
          </a:p>
          <a:p>
            <a:endParaRPr lang="en-US" altLang="zh-CN" dirty="0" smtClean="0">
              <a:ea typeface="宋体" panose="02010600030101010101" pitchFamily="2" charset="-122"/>
            </a:endParaRPr>
          </a:p>
        </p:txBody>
      </p:sp>
      <p:sp>
        <p:nvSpPr>
          <p:cNvPr id="120834" name="Rectangle 2"/>
          <p:cNvSpPr>
            <a:spLocks noGrp="1" noChangeArrowheads="1"/>
          </p:cNvSpPr>
          <p:nvPr>
            <p:ph type="title"/>
          </p:nvPr>
        </p:nvSpPr>
        <p:spPr/>
        <p:txBody>
          <a:bodyPr/>
          <a:lstStyle/>
          <a:p>
            <a:r>
              <a:rPr lang="en-US" dirty="0" smtClean="0"/>
              <a:t>Contents</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marL="609600" indent="-609600"/>
            <a:r>
              <a:rPr lang="en-US" altLang="zh-CN" dirty="0">
                <a:ea typeface="宋体" panose="02010600030101010101" pitchFamily="2" charset="-122"/>
              </a:rPr>
              <a:t>D</a:t>
            </a:r>
            <a:r>
              <a:rPr lang="en-US" altLang="zh-CN" dirty="0" smtClean="0">
                <a:ea typeface="宋体" panose="02010600030101010101" pitchFamily="2" charset="-122"/>
              </a:rPr>
              <a:t>eployment View</a:t>
            </a:r>
            <a:endParaRPr lang="en-US" altLang="zh-CN" dirty="0">
              <a:ea typeface="宋体" panose="02010600030101010101" pitchFamily="2" charset="-122"/>
            </a:endParaRPr>
          </a:p>
        </p:txBody>
      </p:sp>
      <p:sp>
        <p:nvSpPr>
          <p:cNvPr id="77827" name="Rectangle 3"/>
          <p:cNvSpPr>
            <a:spLocks noGrp="1" noChangeArrowheads="1"/>
          </p:cNvSpPr>
          <p:nvPr>
            <p:ph type="body" idx="1"/>
          </p:nvPr>
        </p:nvSpPr>
        <p:spPr>
          <a:xfrm>
            <a:off x="467544" y="1340768"/>
            <a:ext cx="8229600" cy="4624388"/>
          </a:xfrm>
        </p:spPr>
        <p:txBody>
          <a:bodyPr/>
          <a:lstStyle/>
          <a:p>
            <a:pPr marL="609600" indent="-609600">
              <a:buFont typeface="Wingdings" panose="05000000000000000000" pitchFamily="2" charset="2"/>
              <a:buNone/>
            </a:pPr>
            <a:endParaRPr lang="en-US" altLang="zh-CN" sz="1000" u="sng" dirty="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n"/>
            </a:pPr>
            <a:r>
              <a:rPr lang="en-US" altLang="zh-CN" sz="2800" dirty="0">
                <a:ea typeface="宋体" panose="02010600030101010101" pitchFamily="2" charset="-122"/>
              </a:rPr>
              <a:t>Encompasses the nodes that form the system hardware topology.</a:t>
            </a:r>
            <a:endParaRPr lang="en-US" altLang="zh-CN" sz="2800" dirty="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n"/>
            </a:pPr>
            <a:r>
              <a:rPr lang="en-US" altLang="zh-CN" sz="2800" dirty="0">
                <a:ea typeface="宋体" panose="02010600030101010101" pitchFamily="2" charset="-122"/>
              </a:rPr>
              <a:t>Addresses distribution, delivery, and installation.</a:t>
            </a:r>
            <a:endParaRPr lang="en-US" altLang="zh-CN" sz="2800" dirty="0">
              <a:ea typeface="宋体" panose="02010600030101010101" pitchFamily="2" charset="-122"/>
            </a:endParaRPr>
          </a:p>
          <a:p>
            <a:pPr marL="342900" indent="-342900">
              <a:spcBef>
                <a:spcPct val="20000"/>
              </a:spcBef>
              <a:buClr>
                <a:schemeClr val="bg2"/>
              </a:buClr>
              <a:buSzPct val="75000"/>
              <a:buFont typeface="Wingdings" panose="05000000000000000000" pitchFamily="2" charset="2"/>
              <a:buChar char="n"/>
            </a:pPr>
            <a:r>
              <a:rPr lang="en-US" altLang="zh-CN" sz="2800" dirty="0">
                <a:solidFill>
                  <a:srgbClr val="FF0000"/>
                </a:solidFill>
                <a:ea typeface="宋体" panose="02010600030101010101" pitchFamily="2" charset="-122"/>
              </a:rPr>
              <a:t>Static</a:t>
            </a:r>
            <a:r>
              <a:rPr lang="en-US" altLang="zh-CN" sz="2800" dirty="0">
                <a:ea typeface="宋体" panose="02010600030101010101" pitchFamily="2" charset="-122"/>
              </a:rPr>
              <a:t> aspects in </a:t>
            </a:r>
            <a:r>
              <a:rPr lang="en-US" altLang="zh-CN" sz="2800" dirty="0">
                <a:solidFill>
                  <a:srgbClr val="FF0000"/>
                </a:solidFill>
                <a:ea typeface="宋体" panose="02010600030101010101" pitchFamily="2" charset="-122"/>
              </a:rPr>
              <a:t>deployment</a:t>
            </a:r>
            <a:r>
              <a:rPr lang="en-US" altLang="zh-CN" sz="2800" dirty="0">
                <a:ea typeface="宋体" panose="02010600030101010101" pitchFamily="2" charset="-122"/>
              </a:rPr>
              <a:t> diagrams; </a:t>
            </a:r>
            <a:r>
              <a:rPr lang="en-US" altLang="zh-CN" sz="2800" dirty="0">
                <a:solidFill>
                  <a:srgbClr val="FF0000"/>
                </a:solidFill>
                <a:ea typeface="宋体" panose="02010600030101010101" pitchFamily="2" charset="-122"/>
              </a:rPr>
              <a:t>Dynamic</a:t>
            </a:r>
            <a:r>
              <a:rPr lang="en-US" altLang="zh-CN" sz="2800" dirty="0">
                <a:ea typeface="宋体" panose="02010600030101010101" pitchFamily="2" charset="-122"/>
              </a:rPr>
              <a:t> aspects in </a:t>
            </a:r>
            <a:r>
              <a:rPr lang="en-US" altLang="zh-CN" sz="2800" dirty="0">
                <a:solidFill>
                  <a:srgbClr val="FF0000"/>
                </a:solidFill>
                <a:ea typeface="宋体" panose="02010600030101010101" pitchFamily="2" charset="-122"/>
              </a:rPr>
              <a:t>interaction</a:t>
            </a:r>
            <a:r>
              <a:rPr lang="en-US" altLang="zh-CN" sz="2800" dirty="0">
                <a:ea typeface="宋体" panose="02010600030101010101" pitchFamily="2" charset="-122"/>
              </a:rPr>
              <a:t> diagrams</a:t>
            </a:r>
            <a:r>
              <a:rPr lang="en-US" altLang="zh-CN" sz="3200" dirty="0">
                <a:ea typeface="宋体" panose="02010600030101010101" pitchFamily="2" charset="-122"/>
              </a:rPr>
              <a:t>.</a:t>
            </a:r>
            <a:endParaRPr lang="en-US" altLang="zh-CN" sz="3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264319" y="347382"/>
            <a:ext cx="8999538" cy="533400"/>
          </a:xfrm>
          <a:prstGeom prst="rect">
            <a:avLst/>
          </a:prstGeom>
          <a:noFill/>
          <a:ln w="9525">
            <a:noFill/>
            <a:miter lim="800000"/>
          </a:ln>
          <a:effectLst/>
        </p:spPr>
        <p:txBody>
          <a:bodyPr lIns="92075" tIns="46038" rIns="92075" bIns="46038" anchor="ctr"/>
          <a:lstStyle/>
          <a:p>
            <a:pPr>
              <a:buClr>
                <a:srgbClr val="73E1FF"/>
              </a:buClr>
            </a:pPr>
            <a:r>
              <a:rPr lang="en-US" altLang="zh-CN" sz="2800" spc="-100" dirty="0">
                <a:solidFill>
                  <a:schemeClr val="tx2">
                    <a:satMod val="200000"/>
                  </a:schemeClr>
                </a:solidFill>
                <a:latin typeface="+mj-lt"/>
                <a:ea typeface="宋体" panose="02010600030101010101" pitchFamily="2" charset="-122"/>
                <a:cs typeface="+mj-cs"/>
              </a:rPr>
              <a:t>Review: Analysis and Design Is Use-Case Driven</a:t>
            </a:r>
            <a:endParaRPr lang="en-US" altLang="zh-CN" sz="2800" spc="-100" dirty="0">
              <a:solidFill>
                <a:schemeClr val="tx2">
                  <a:satMod val="200000"/>
                </a:schemeClr>
              </a:solidFill>
              <a:latin typeface="+mj-lt"/>
              <a:ea typeface="宋体" panose="02010600030101010101" pitchFamily="2" charset="-122"/>
              <a:cs typeface="+mj-cs"/>
            </a:endParaRPr>
          </a:p>
        </p:txBody>
      </p:sp>
      <p:sp>
        <p:nvSpPr>
          <p:cNvPr id="376835" name="Rectangle 3"/>
          <p:cNvSpPr>
            <a:spLocks noGrp="1" noChangeArrowheads="1"/>
          </p:cNvSpPr>
          <p:nvPr>
            <p:ph idx="1"/>
          </p:nvPr>
        </p:nvSpPr>
        <p:spPr>
          <a:xfrm>
            <a:off x="361950" y="1052513"/>
            <a:ext cx="8489950" cy="2833687"/>
          </a:xfrm>
          <a:noFill/>
        </p:spPr>
        <p:txBody>
          <a:bodyPr/>
          <a:lstStyle/>
          <a:p>
            <a:pPr fontAlgn="t"/>
            <a:r>
              <a:rPr lang="en-US" altLang="zh-CN" dirty="0">
                <a:ea typeface="宋体" panose="02010600030101010101" pitchFamily="2" charset="-122"/>
              </a:rPr>
              <a:t>Use cases defined for a system are the basis for the entire development process.</a:t>
            </a:r>
            <a:endParaRPr lang="en-US" altLang="zh-CN" dirty="0">
              <a:ea typeface="宋体" panose="02010600030101010101" pitchFamily="2" charset="-122"/>
            </a:endParaRPr>
          </a:p>
          <a:p>
            <a:pPr fontAlgn="t"/>
            <a:r>
              <a:rPr lang="en-US" altLang="zh-CN" dirty="0">
                <a:ea typeface="宋体" panose="02010600030101010101" pitchFamily="2" charset="-122"/>
              </a:rPr>
              <a:t>Benefits of use cases:</a:t>
            </a:r>
            <a:endParaRPr lang="en-US" altLang="zh-CN" dirty="0">
              <a:ea typeface="宋体" panose="02010600030101010101" pitchFamily="2" charset="-122"/>
            </a:endParaRPr>
          </a:p>
          <a:p>
            <a:pPr lvl="1" fontAlgn="t"/>
            <a:r>
              <a:rPr lang="en-US" altLang="zh-CN" sz="2400" dirty="0">
                <a:solidFill>
                  <a:schemeClr val="tx1"/>
                </a:solidFill>
                <a:ea typeface="宋体" panose="02010600030101010101" pitchFamily="2" charset="-122"/>
              </a:rPr>
              <a:t>Concise, simple, and understandable by a wide range of stakeholders.</a:t>
            </a:r>
            <a:endParaRPr lang="en-US" altLang="zh-CN" sz="2400" dirty="0">
              <a:solidFill>
                <a:schemeClr val="tx1"/>
              </a:solidFill>
              <a:ea typeface="宋体" panose="02010600030101010101" pitchFamily="2" charset="-122"/>
            </a:endParaRPr>
          </a:p>
          <a:p>
            <a:pPr lvl="1"/>
            <a:r>
              <a:rPr lang="en-US" altLang="zh-CN" sz="2400" dirty="0">
                <a:ea typeface="宋体" panose="02010600030101010101" pitchFamily="2" charset="-122"/>
              </a:rPr>
              <a:t>Help synchronize the content of different models.</a:t>
            </a:r>
            <a:endParaRPr lang="en-US" altLang="zh-CN" sz="2400" dirty="0">
              <a:ea typeface="宋体" panose="02010600030101010101" pitchFamily="2" charset="-122"/>
            </a:endParaRPr>
          </a:p>
          <a:p>
            <a:pPr lvl="1" fontAlgn="t">
              <a:buFont typeface="Wingdings" panose="05000000000000000000" pitchFamily="2" charset="2"/>
              <a:buNone/>
            </a:pPr>
            <a:endParaRPr lang="zh-CN" altLang="en-US" sz="2400" dirty="0">
              <a:solidFill>
                <a:schemeClr val="tx1"/>
              </a:solidFill>
              <a:ea typeface="宋体" panose="02010600030101010101" pitchFamily="2" charset="-122"/>
            </a:endParaRPr>
          </a:p>
        </p:txBody>
      </p:sp>
      <p:sp>
        <p:nvSpPr>
          <p:cNvPr id="376837" name="Oval 5"/>
          <p:cNvSpPr>
            <a:spLocks noChangeArrowheads="1"/>
          </p:cNvSpPr>
          <p:nvPr/>
        </p:nvSpPr>
        <p:spPr bwMode="auto">
          <a:xfrm>
            <a:off x="4764088" y="5313363"/>
            <a:ext cx="1484312" cy="630237"/>
          </a:xfrm>
          <a:prstGeom prst="ellipse">
            <a:avLst/>
          </a:prstGeom>
          <a:noFill/>
          <a:ln w="38100">
            <a:solidFill>
              <a:schemeClr val="tx1"/>
            </a:solidFill>
            <a:round/>
          </a:ln>
        </p:spPr>
        <p:txBody>
          <a:bodyPr/>
          <a:lstStyle/>
          <a:p>
            <a:endParaRPr lang="en-US"/>
          </a:p>
        </p:txBody>
      </p:sp>
      <p:sp>
        <p:nvSpPr>
          <p:cNvPr id="376838" name="Rectangle 6"/>
          <p:cNvSpPr>
            <a:spLocks noChangeArrowheads="1"/>
          </p:cNvSpPr>
          <p:nvPr/>
        </p:nvSpPr>
        <p:spPr bwMode="auto">
          <a:xfrm>
            <a:off x="4656138" y="5834063"/>
            <a:ext cx="1820862" cy="338137"/>
          </a:xfrm>
          <a:prstGeom prst="rect">
            <a:avLst/>
          </a:prstGeom>
          <a:noFill/>
          <a:ln w="9525">
            <a:noFill/>
            <a:miter lim="800000"/>
          </a:ln>
        </p:spPr>
        <p:txBody>
          <a:bodyPr/>
          <a:lstStyle/>
          <a:p>
            <a:endParaRPr lang="en-US"/>
          </a:p>
        </p:txBody>
      </p:sp>
      <p:sp>
        <p:nvSpPr>
          <p:cNvPr id="376839" name="Rectangle 7"/>
          <p:cNvSpPr>
            <a:spLocks noChangeArrowheads="1"/>
          </p:cNvSpPr>
          <p:nvPr/>
        </p:nvSpPr>
        <p:spPr bwMode="auto">
          <a:xfrm>
            <a:off x="4953000" y="5562600"/>
            <a:ext cx="1223348" cy="184666"/>
          </a:xfrm>
          <a:prstGeom prst="rect">
            <a:avLst/>
          </a:prstGeom>
          <a:noFill/>
          <a:ln w="9525">
            <a:noFill/>
            <a:miter lim="800000"/>
          </a:ln>
        </p:spPr>
        <p:txBody>
          <a:bodyPr wrap="none" lIns="0" tIns="0" rIns="0" bIns="0">
            <a:spAutoFit/>
          </a:bodyPr>
          <a:lstStyle/>
          <a:p>
            <a:pPr algn="l"/>
            <a:r>
              <a:rPr lang="en-US" altLang="zh-CN" sz="1200" b="1" dirty="0">
                <a:ea typeface="宋体" panose="02010600030101010101" pitchFamily="2" charset="-122"/>
              </a:rPr>
              <a:t>Withdraw Money</a:t>
            </a:r>
            <a:endParaRPr lang="en-US" altLang="zh-CN" sz="1200" dirty="0">
              <a:ea typeface="宋体" panose="02010600030101010101" pitchFamily="2" charset="-122"/>
            </a:endParaRPr>
          </a:p>
        </p:txBody>
      </p:sp>
      <p:sp>
        <p:nvSpPr>
          <p:cNvPr id="376841" name="Rectangle 9"/>
          <p:cNvSpPr>
            <a:spLocks noChangeArrowheads="1"/>
          </p:cNvSpPr>
          <p:nvPr/>
        </p:nvSpPr>
        <p:spPr bwMode="auto">
          <a:xfrm>
            <a:off x="4656138" y="5834063"/>
            <a:ext cx="1820862" cy="338137"/>
          </a:xfrm>
          <a:prstGeom prst="rect">
            <a:avLst/>
          </a:prstGeom>
          <a:noFill/>
          <a:ln w="9525">
            <a:noFill/>
            <a:miter lim="800000"/>
          </a:ln>
        </p:spPr>
        <p:txBody>
          <a:bodyPr/>
          <a:lstStyle/>
          <a:p>
            <a:endParaRPr lang="en-US"/>
          </a:p>
        </p:txBody>
      </p:sp>
      <p:sp>
        <p:nvSpPr>
          <p:cNvPr id="376850" name="Oval 18"/>
          <p:cNvSpPr>
            <a:spLocks noChangeArrowheads="1"/>
          </p:cNvSpPr>
          <p:nvPr/>
        </p:nvSpPr>
        <p:spPr bwMode="auto">
          <a:xfrm>
            <a:off x="4692650" y="3886200"/>
            <a:ext cx="1555750" cy="609600"/>
          </a:xfrm>
          <a:prstGeom prst="ellipse">
            <a:avLst/>
          </a:prstGeom>
          <a:noFill/>
          <a:ln w="38100">
            <a:solidFill>
              <a:schemeClr val="tx1"/>
            </a:solidFill>
            <a:round/>
          </a:ln>
        </p:spPr>
        <p:txBody>
          <a:bodyPr/>
          <a:lstStyle/>
          <a:p>
            <a:endParaRPr lang="en-US"/>
          </a:p>
        </p:txBody>
      </p:sp>
      <p:sp>
        <p:nvSpPr>
          <p:cNvPr id="376851" name="Rectangle 19"/>
          <p:cNvSpPr>
            <a:spLocks noChangeArrowheads="1"/>
          </p:cNvSpPr>
          <p:nvPr/>
        </p:nvSpPr>
        <p:spPr bwMode="auto">
          <a:xfrm>
            <a:off x="4572000" y="4406900"/>
            <a:ext cx="1647825" cy="338138"/>
          </a:xfrm>
          <a:prstGeom prst="rect">
            <a:avLst/>
          </a:prstGeom>
          <a:noFill/>
          <a:ln w="9525">
            <a:noFill/>
            <a:miter lim="800000"/>
          </a:ln>
        </p:spPr>
        <p:txBody>
          <a:bodyPr/>
          <a:lstStyle/>
          <a:p>
            <a:endParaRPr lang="en-US"/>
          </a:p>
        </p:txBody>
      </p:sp>
      <p:sp>
        <p:nvSpPr>
          <p:cNvPr id="376852" name="Rectangle 20"/>
          <p:cNvSpPr>
            <a:spLocks noChangeArrowheads="1"/>
          </p:cNvSpPr>
          <p:nvPr/>
        </p:nvSpPr>
        <p:spPr bwMode="auto">
          <a:xfrm>
            <a:off x="4953000" y="4114800"/>
            <a:ext cx="1091646" cy="184666"/>
          </a:xfrm>
          <a:prstGeom prst="rect">
            <a:avLst/>
          </a:prstGeom>
          <a:noFill/>
          <a:ln w="9525">
            <a:noFill/>
            <a:miter lim="800000"/>
          </a:ln>
        </p:spPr>
        <p:txBody>
          <a:bodyPr wrap="none" lIns="0" tIns="0" rIns="0" bIns="0">
            <a:spAutoFit/>
          </a:bodyPr>
          <a:lstStyle/>
          <a:p>
            <a:pPr algn="l"/>
            <a:r>
              <a:rPr lang="en-US" altLang="zh-CN" sz="1200" b="1" dirty="0">
                <a:ea typeface="宋体" panose="02010600030101010101" pitchFamily="2" charset="-122"/>
              </a:rPr>
              <a:t>Check Balance</a:t>
            </a:r>
            <a:endParaRPr lang="en-US" altLang="zh-CN" sz="1200" dirty="0">
              <a:ea typeface="宋体" panose="02010600030101010101" pitchFamily="2" charset="-122"/>
            </a:endParaRPr>
          </a:p>
        </p:txBody>
      </p:sp>
      <p:sp>
        <p:nvSpPr>
          <p:cNvPr id="376854" name="Rectangle 22"/>
          <p:cNvSpPr>
            <a:spLocks noChangeArrowheads="1"/>
          </p:cNvSpPr>
          <p:nvPr/>
        </p:nvSpPr>
        <p:spPr bwMode="auto">
          <a:xfrm>
            <a:off x="4572000" y="4406900"/>
            <a:ext cx="1647825" cy="338138"/>
          </a:xfrm>
          <a:prstGeom prst="rect">
            <a:avLst/>
          </a:prstGeom>
          <a:noFill/>
          <a:ln w="9525">
            <a:noFill/>
            <a:miter lim="800000"/>
          </a:ln>
        </p:spPr>
        <p:txBody>
          <a:bodyPr/>
          <a:lstStyle/>
          <a:p>
            <a:endParaRPr lang="en-US"/>
          </a:p>
        </p:txBody>
      </p:sp>
      <p:grpSp>
        <p:nvGrpSpPr>
          <p:cNvPr id="2" name="Group 33"/>
          <p:cNvGrpSpPr/>
          <p:nvPr/>
        </p:nvGrpSpPr>
        <p:grpSpPr bwMode="auto">
          <a:xfrm>
            <a:off x="2640247" y="4561111"/>
            <a:ext cx="1146175" cy="1100137"/>
            <a:chOff x="1536" y="2544"/>
            <a:chExt cx="722" cy="693"/>
          </a:xfrm>
        </p:grpSpPr>
        <p:sp>
          <p:nvSpPr>
            <p:cNvPr id="376843" name="Rectangle 11"/>
            <p:cNvSpPr>
              <a:spLocks noChangeArrowheads="1"/>
            </p:cNvSpPr>
            <p:nvPr/>
          </p:nvSpPr>
          <p:spPr bwMode="auto">
            <a:xfrm>
              <a:off x="1536" y="3024"/>
              <a:ext cx="722" cy="213"/>
            </a:xfrm>
            <a:prstGeom prst="rect">
              <a:avLst/>
            </a:prstGeom>
            <a:noFill/>
            <a:ln w="9525">
              <a:noFill/>
              <a:miter lim="800000"/>
            </a:ln>
          </p:spPr>
          <p:txBody>
            <a:bodyPr/>
            <a:lstStyle/>
            <a:p>
              <a:endParaRPr lang="en-US"/>
            </a:p>
          </p:txBody>
        </p:sp>
        <p:sp>
          <p:nvSpPr>
            <p:cNvPr id="376844" name="Rectangle 12"/>
            <p:cNvSpPr>
              <a:spLocks noChangeArrowheads="1"/>
            </p:cNvSpPr>
            <p:nvPr/>
          </p:nvSpPr>
          <p:spPr bwMode="auto">
            <a:xfrm>
              <a:off x="1536" y="3024"/>
              <a:ext cx="597" cy="154"/>
            </a:xfrm>
            <a:prstGeom prst="rect">
              <a:avLst/>
            </a:prstGeom>
            <a:noFill/>
            <a:ln w="9525">
              <a:noFill/>
              <a:miter lim="800000"/>
            </a:ln>
          </p:spPr>
          <p:txBody>
            <a:bodyPr wrap="none" lIns="0" tIns="0" rIns="0" bIns="0">
              <a:spAutoFit/>
            </a:bodyPr>
            <a:lstStyle/>
            <a:p>
              <a:pPr algn="l"/>
              <a:r>
                <a:rPr lang="en-US" altLang="zh-CN" sz="1600" b="1">
                  <a:solidFill>
                    <a:srgbClr val="FFFFFF"/>
                  </a:solidFill>
                  <a:ea typeface="宋体" panose="02010600030101010101" pitchFamily="2" charset="-122"/>
                </a:rPr>
                <a:t>Customer</a:t>
              </a:r>
              <a:endParaRPr lang="en-US" altLang="zh-CN">
                <a:ea typeface="宋体" panose="02010600030101010101" pitchFamily="2" charset="-122"/>
              </a:endParaRPr>
            </a:p>
          </p:txBody>
        </p:sp>
        <p:sp>
          <p:nvSpPr>
            <p:cNvPr id="376845" name="Rectangle 13"/>
            <p:cNvSpPr>
              <a:spLocks noChangeArrowheads="1"/>
            </p:cNvSpPr>
            <p:nvPr/>
          </p:nvSpPr>
          <p:spPr bwMode="auto">
            <a:xfrm>
              <a:off x="1536" y="3024"/>
              <a:ext cx="722" cy="213"/>
            </a:xfrm>
            <a:prstGeom prst="rect">
              <a:avLst/>
            </a:prstGeom>
            <a:noFill/>
            <a:ln w="9525">
              <a:noFill/>
              <a:miter lim="800000"/>
            </a:ln>
          </p:spPr>
          <p:txBody>
            <a:bodyPr/>
            <a:lstStyle/>
            <a:p>
              <a:endParaRPr lang="en-US"/>
            </a:p>
          </p:txBody>
        </p:sp>
        <p:grpSp>
          <p:nvGrpSpPr>
            <p:cNvPr id="3" name="Group 32"/>
            <p:cNvGrpSpPr/>
            <p:nvPr/>
          </p:nvGrpSpPr>
          <p:grpSpPr bwMode="auto">
            <a:xfrm>
              <a:off x="1680" y="2544"/>
              <a:ext cx="288" cy="432"/>
              <a:chOff x="1680" y="2544"/>
              <a:chExt cx="288" cy="432"/>
            </a:xfrm>
          </p:grpSpPr>
          <p:sp>
            <p:nvSpPr>
              <p:cNvPr id="376860" name="Oval 28"/>
              <p:cNvSpPr>
                <a:spLocks noChangeArrowheads="1"/>
              </p:cNvSpPr>
              <p:nvPr/>
            </p:nvSpPr>
            <p:spPr bwMode="auto">
              <a:xfrm>
                <a:off x="1734" y="2544"/>
                <a:ext cx="178" cy="143"/>
              </a:xfrm>
              <a:prstGeom prst="ellipse">
                <a:avLst/>
              </a:prstGeom>
              <a:noFill/>
              <a:ln w="28575">
                <a:solidFill>
                  <a:schemeClr val="tx1"/>
                </a:solidFill>
                <a:round/>
              </a:ln>
            </p:spPr>
            <p:txBody>
              <a:bodyPr/>
              <a:lstStyle/>
              <a:p>
                <a:endParaRPr lang="en-US"/>
              </a:p>
            </p:txBody>
          </p:sp>
          <p:sp>
            <p:nvSpPr>
              <p:cNvPr id="376861" name="Line 29"/>
              <p:cNvSpPr>
                <a:spLocks noChangeShapeType="1"/>
              </p:cNvSpPr>
              <p:nvPr/>
            </p:nvSpPr>
            <p:spPr bwMode="auto">
              <a:xfrm flipH="1">
                <a:off x="1823" y="2686"/>
                <a:ext cx="0" cy="152"/>
              </a:xfrm>
              <a:prstGeom prst="line">
                <a:avLst/>
              </a:prstGeom>
              <a:noFill/>
              <a:ln w="28575">
                <a:solidFill>
                  <a:schemeClr val="tx1"/>
                </a:solidFill>
                <a:round/>
              </a:ln>
            </p:spPr>
            <p:txBody>
              <a:bodyPr/>
              <a:lstStyle/>
              <a:p>
                <a:endParaRPr lang="en-US"/>
              </a:p>
            </p:txBody>
          </p:sp>
          <p:sp>
            <p:nvSpPr>
              <p:cNvPr id="376862" name="Line 30"/>
              <p:cNvSpPr>
                <a:spLocks noChangeShapeType="1"/>
              </p:cNvSpPr>
              <p:nvPr/>
            </p:nvSpPr>
            <p:spPr bwMode="auto">
              <a:xfrm>
                <a:off x="1680" y="2735"/>
                <a:ext cx="288" cy="5"/>
              </a:xfrm>
              <a:prstGeom prst="line">
                <a:avLst/>
              </a:prstGeom>
              <a:noFill/>
              <a:ln w="28575">
                <a:solidFill>
                  <a:schemeClr val="tx1"/>
                </a:solidFill>
                <a:round/>
              </a:ln>
            </p:spPr>
            <p:txBody>
              <a:bodyPr/>
              <a:lstStyle/>
              <a:p>
                <a:endParaRPr lang="en-US"/>
              </a:p>
            </p:txBody>
          </p:sp>
          <p:sp>
            <p:nvSpPr>
              <p:cNvPr id="376863" name="Freeform 31"/>
              <p:cNvSpPr/>
              <p:nvPr/>
            </p:nvSpPr>
            <p:spPr bwMode="auto">
              <a:xfrm>
                <a:off x="1716" y="2833"/>
                <a:ext cx="222" cy="143"/>
              </a:xfrm>
              <a:custGeom>
                <a:avLst/>
                <a:gdLst/>
                <a:ahLst/>
                <a:cxnLst>
                  <a:cxn ang="0">
                    <a:pos x="0" y="18"/>
                  </a:cxn>
                  <a:cxn ang="0">
                    <a:pos x="18" y="0"/>
                  </a:cxn>
                  <a:cxn ang="0">
                    <a:pos x="37" y="18"/>
                  </a:cxn>
                </a:cxnLst>
                <a:rect l="0" t="0" r="r" b="b"/>
                <a:pathLst>
                  <a:path w="37" h="18">
                    <a:moveTo>
                      <a:pt x="0" y="18"/>
                    </a:moveTo>
                    <a:lnTo>
                      <a:pt x="18" y="0"/>
                    </a:lnTo>
                    <a:lnTo>
                      <a:pt x="37" y="18"/>
                    </a:lnTo>
                  </a:path>
                </a:pathLst>
              </a:custGeom>
              <a:noFill/>
              <a:ln w="28575" cmpd="sng">
                <a:solidFill>
                  <a:schemeClr val="tx1"/>
                </a:solidFill>
                <a:prstDash val="solid"/>
                <a:round/>
              </a:ln>
            </p:spPr>
            <p:txBody>
              <a:bodyPr/>
              <a:lstStyle/>
              <a:p>
                <a:endParaRPr lang="en-US"/>
              </a:p>
            </p:txBody>
          </p:sp>
        </p:grpSp>
      </p:grpSp>
      <p:sp>
        <p:nvSpPr>
          <p:cNvPr id="376869" name="Line 37"/>
          <p:cNvSpPr>
            <a:spLocks noChangeShapeType="1"/>
          </p:cNvSpPr>
          <p:nvPr/>
        </p:nvSpPr>
        <p:spPr bwMode="auto">
          <a:xfrm rot="12823889" flipH="1">
            <a:off x="3382963" y="5127625"/>
            <a:ext cx="1198562" cy="96838"/>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376870" name="Line 38"/>
          <p:cNvSpPr>
            <a:spLocks noChangeShapeType="1"/>
          </p:cNvSpPr>
          <p:nvPr/>
        </p:nvSpPr>
        <p:spPr bwMode="auto">
          <a:xfrm rot="-12823889" flipH="1" flipV="1">
            <a:off x="3382963" y="4538663"/>
            <a:ext cx="1198562" cy="96837"/>
          </a:xfrm>
          <a:prstGeom prst="line">
            <a:avLst/>
          </a:prstGeom>
          <a:noFill/>
          <a:ln w="28575">
            <a:solidFill>
              <a:schemeClr val="tx1"/>
            </a:solidFill>
            <a:round/>
            <a:headEnd type="none" w="sm" len="sm"/>
            <a:tailEnd type="triangle"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91" name="Rectangle 103"/>
          <p:cNvSpPr>
            <a:spLocks noGrp="1" noChangeArrowheads="1"/>
          </p:cNvSpPr>
          <p:nvPr>
            <p:ph type="title"/>
          </p:nvPr>
        </p:nvSpPr>
        <p:spPr>
          <a:xfrm>
            <a:off x="468282" y="53788"/>
            <a:ext cx="8715436" cy="914400"/>
          </a:xfrm>
        </p:spPr>
        <p:txBody>
          <a:bodyPr/>
          <a:lstStyle/>
          <a:p>
            <a:r>
              <a:rPr lang="en-US" altLang="zh-CN" dirty="0">
                <a:ea typeface="宋体" panose="02010600030101010101" pitchFamily="2" charset="-122"/>
              </a:rPr>
              <a:t>What Is a Use-Case Realization?</a:t>
            </a:r>
            <a:endParaRPr lang="en-US" altLang="zh-CN" dirty="0">
              <a:ea typeface="宋体" panose="02010600030101010101" pitchFamily="2" charset="-122"/>
            </a:endParaRPr>
          </a:p>
        </p:txBody>
      </p:sp>
      <p:sp>
        <p:nvSpPr>
          <p:cNvPr id="370925" name="Oval 237"/>
          <p:cNvSpPr>
            <a:spLocks noChangeArrowheads="1"/>
          </p:cNvSpPr>
          <p:nvPr/>
        </p:nvSpPr>
        <p:spPr bwMode="auto">
          <a:xfrm>
            <a:off x="3429000" y="3124671"/>
            <a:ext cx="5338763" cy="2933700"/>
          </a:xfrm>
          <a:prstGeom prst="ellipse">
            <a:avLst/>
          </a:prstGeom>
          <a:noFill/>
          <a:ln w="28575">
            <a:solidFill>
              <a:schemeClr val="folHlink"/>
            </a:solidFill>
            <a:prstDash val="dash"/>
            <a:round/>
            <a:headEnd type="none" w="sm" len="sm"/>
            <a:tailEnd type="none" w="lg" len="lg"/>
          </a:ln>
          <a:effectLst/>
        </p:spPr>
        <p:txBody>
          <a:bodyPr wrap="none" anchor="ctr"/>
          <a:lstStyle/>
          <a:p>
            <a:endParaRPr lang="en-US"/>
          </a:p>
        </p:txBody>
      </p:sp>
      <p:grpSp>
        <p:nvGrpSpPr>
          <p:cNvPr id="2" name="Group 238"/>
          <p:cNvGrpSpPr/>
          <p:nvPr/>
        </p:nvGrpSpPr>
        <p:grpSpPr bwMode="auto">
          <a:xfrm>
            <a:off x="5224463" y="4897908"/>
            <a:ext cx="1797050" cy="1195388"/>
            <a:chOff x="3231" y="2968"/>
            <a:chExt cx="1132" cy="753"/>
          </a:xfrm>
        </p:grpSpPr>
        <p:grpSp>
          <p:nvGrpSpPr>
            <p:cNvPr id="3" name="Group 239"/>
            <p:cNvGrpSpPr/>
            <p:nvPr/>
          </p:nvGrpSpPr>
          <p:grpSpPr bwMode="auto">
            <a:xfrm>
              <a:off x="3393" y="2968"/>
              <a:ext cx="808" cy="511"/>
              <a:chOff x="1309" y="1072"/>
              <a:chExt cx="1245" cy="766"/>
            </a:xfrm>
          </p:grpSpPr>
          <p:grpSp>
            <p:nvGrpSpPr>
              <p:cNvPr id="4" name="Group 240"/>
              <p:cNvGrpSpPr/>
              <p:nvPr/>
            </p:nvGrpSpPr>
            <p:grpSpPr bwMode="auto">
              <a:xfrm>
                <a:off x="1309" y="1231"/>
                <a:ext cx="302" cy="175"/>
                <a:chOff x="144" y="1440"/>
                <a:chExt cx="881" cy="510"/>
              </a:xfrm>
            </p:grpSpPr>
            <p:sp>
              <p:nvSpPr>
                <p:cNvPr id="370929" name="Rectangle 24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0930" name="Line 24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0931" name="Line 24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5" name="Group 244"/>
              <p:cNvGrpSpPr/>
              <p:nvPr/>
            </p:nvGrpSpPr>
            <p:grpSpPr bwMode="auto">
              <a:xfrm>
                <a:off x="1950" y="1072"/>
                <a:ext cx="302" cy="175"/>
                <a:chOff x="144" y="1440"/>
                <a:chExt cx="881" cy="510"/>
              </a:xfrm>
            </p:grpSpPr>
            <p:sp>
              <p:nvSpPr>
                <p:cNvPr id="370933" name="Rectangle 24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0934" name="Line 24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0935" name="Line 24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6" name="Group 248"/>
              <p:cNvGrpSpPr/>
              <p:nvPr/>
            </p:nvGrpSpPr>
            <p:grpSpPr bwMode="auto">
              <a:xfrm>
                <a:off x="1648" y="1663"/>
                <a:ext cx="302" cy="175"/>
                <a:chOff x="144" y="1440"/>
                <a:chExt cx="881" cy="510"/>
              </a:xfrm>
            </p:grpSpPr>
            <p:sp>
              <p:nvSpPr>
                <p:cNvPr id="370937" name="Rectangle 24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0938" name="Line 25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0939" name="Line 25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7" name="Group 252"/>
              <p:cNvGrpSpPr/>
              <p:nvPr/>
            </p:nvGrpSpPr>
            <p:grpSpPr bwMode="auto">
              <a:xfrm>
                <a:off x="2252" y="1581"/>
                <a:ext cx="302" cy="175"/>
                <a:chOff x="144" y="1440"/>
                <a:chExt cx="881" cy="510"/>
              </a:xfrm>
            </p:grpSpPr>
            <p:sp>
              <p:nvSpPr>
                <p:cNvPr id="370941" name="Rectangle 25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0942" name="Line 25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0943" name="Line 25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70944" name="Line 256"/>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45" name="Line 257"/>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46" name="Line 258"/>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47" name="Line 259"/>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70948" name="Text Box 260"/>
            <p:cNvSpPr txBox="1">
              <a:spLocks noChangeArrowheads="1"/>
            </p:cNvSpPr>
            <p:nvPr/>
          </p:nvSpPr>
          <p:spPr bwMode="auto">
            <a:xfrm>
              <a:off x="3231" y="3490"/>
              <a:ext cx="1132" cy="231"/>
            </a:xfrm>
            <a:prstGeom prst="rect">
              <a:avLst/>
            </a:prstGeom>
            <a:noFill/>
            <a:ln w="28575">
              <a:noFill/>
              <a:miter lim="800000"/>
              <a:headEnd type="none" w="sm" len="sm"/>
              <a:tailEnd type="none" w="lg" len="lg"/>
            </a:ln>
            <a:effectLst/>
          </p:spPr>
          <p:txBody>
            <a:bodyPr wrap="none">
              <a:spAutoFit/>
            </a:bodyPr>
            <a:lstStyle/>
            <a:p>
              <a:r>
                <a:rPr lang="en-US" altLang="zh-CN" sz="1800">
                  <a:ea typeface="宋体" panose="02010600030101010101" pitchFamily="2" charset="-122"/>
                </a:rPr>
                <a:t>Class Diagrams</a:t>
              </a:r>
              <a:endParaRPr lang="en-US" altLang="zh-CN" sz="1800">
                <a:ea typeface="宋体" panose="02010600030101010101" pitchFamily="2" charset="-122"/>
              </a:endParaRPr>
            </a:p>
          </p:txBody>
        </p:sp>
      </p:grpSp>
      <p:sp>
        <p:nvSpPr>
          <p:cNvPr id="370949" name="Oval 261"/>
          <p:cNvSpPr>
            <a:spLocks noChangeArrowheads="1"/>
          </p:cNvSpPr>
          <p:nvPr/>
        </p:nvSpPr>
        <p:spPr bwMode="auto">
          <a:xfrm>
            <a:off x="695325" y="3472333"/>
            <a:ext cx="1222375" cy="584200"/>
          </a:xfrm>
          <a:prstGeom prst="ellipse">
            <a:avLst/>
          </a:prstGeom>
          <a:noFill/>
          <a:ln w="28575">
            <a:solidFill>
              <a:schemeClr val="folHlink"/>
            </a:solidFill>
            <a:round/>
            <a:headEnd type="none" w="sm" len="sm"/>
            <a:tailEnd type="none" w="lg" len="lg"/>
          </a:ln>
          <a:effectLst/>
        </p:spPr>
        <p:txBody>
          <a:bodyPr wrap="none" anchor="ctr"/>
          <a:lstStyle/>
          <a:p>
            <a:endParaRPr lang="en-US"/>
          </a:p>
        </p:txBody>
      </p:sp>
      <p:grpSp>
        <p:nvGrpSpPr>
          <p:cNvPr id="8" name="Group 262"/>
          <p:cNvGrpSpPr/>
          <p:nvPr/>
        </p:nvGrpSpPr>
        <p:grpSpPr bwMode="auto">
          <a:xfrm>
            <a:off x="1325563" y="4056533"/>
            <a:ext cx="846137" cy="1460500"/>
            <a:chOff x="835" y="2408"/>
            <a:chExt cx="533" cy="920"/>
          </a:xfrm>
        </p:grpSpPr>
        <p:sp>
          <p:nvSpPr>
            <p:cNvPr id="370951" name="Rectangle 263"/>
            <p:cNvSpPr>
              <a:spLocks noChangeArrowheads="1"/>
            </p:cNvSpPr>
            <p:nvPr/>
          </p:nvSpPr>
          <p:spPr bwMode="auto">
            <a:xfrm>
              <a:off x="835" y="2408"/>
              <a:ext cx="533" cy="9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70952" name="Line 264"/>
            <p:cNvSpPr>
              <a:spLocks noChangeShapeType="1"/>
            </p:cNvSpPr>
            <p:nvPr/>
          </p:nvSpPr>
          <p:spPr bwMode="auto">
            <a:xfrm>
              <a:off x="1190" y="2408"/>
              <a:ext cx="178" cy="18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53" name="Line 265"/>
            <p:cNvSpPr>
              <a:spLocks noChangeShapeType="1"/>
            </p:cNvSpPr>
            <p:nvPr/>
          </p:nvSpPr>
          <p:spPr bwMode="auto">
            <a:xfrm>
              <a:off x="1190" y="2408"/>
              <a:ext cx="0" cy="18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54" name="Line 266"/>
            <p:cNvSpPr>
              <a:spLocks noChangeShapeType="1"/>
            </p:cNvSpPr>
            <p:nvPr/>
          </p:nvSpPr>
          <p:spPr bwMode="auto">
            <a:xfrm flipH="1">
              <a:off x="1190" y="2592"/>
              <a:ext cx="17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55" name="Line 267"/>
            <p:cNvSpPr>
              <a:spLocks noChangeShapeType="1"/>
            </p:cNvSpPr>
            <p:nvPr/>
          </p:nvSpPr>
          <p:spPr bwMode="auto">
            <a:xfrm>
              <a:off x="894" y="2715"/>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56" name="Line 268"/>
            <p:cNvSpPr>
              <a:spLocks noChangeShapeType="1"/>
            </p:cNvSpPr>
            <p:nvPr/>
          </p:nvSpPr>
          <p:spPr bwMode="auto">
            <a:xfrm>
              <a:off x="894" y="2776"/>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57" name="Line 269"/>
            <p:cNvSpPr>
              <a:spLocks noChangeShapeType="1"/>
            </p:cNvSpPr>
            <p:nvPr/>
          </p:nvSpPr>
          <p:spPr bwMode="auto">
            <a:xfrm>
              <a:off x="894" y="2837"/>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58" name="Line 270"/>
            <p:cNvSpPr>
              <a:spLocks noChangeShapeType="1"/>
            </p:cNvSpPr>
            <p:nvPr/>
          </p:nvSpPr>
          <p:spPr bwMode="auto">
            <a:xfrm>
              <a:off x="894" y="2960"/>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59" name="Line 271"/>
            <p:cNvSpPr>
              <a:spLocks noChangeShapeType="1"/>
            </p:cNvSpPr>
            <p:nvPr/>
          </p:nvSpPr>
          <p:spPr bwMode="auto">
            <a:xfrm>
              <a:off x="894" y="2899"/>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0" name="Line 272"/>
            <p:cNvSpPr>
              <a:spLocks noChangeShapeType="1"/>
            </p:cNvSpPr>
            <p:nvPr/>
          </p:nvSpPr>
          <p:spPr bwMode="auto">
            <a:xfrm>
              <a:off x="894" y="3021"/>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1" name="Line 273"/>
            <p:cNvSpPr>
              <a:spLocks noChangeShapeType="1"/>
            </p:cNvSpPr>
            <p:nvPr/>
          </p:nvSpPr>
          <p:spPr bwMode="auto">
            <a:xfrm>
              <a:off x="894" y="3083"/>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2" name="Line 274"/>
            <p:cNvSpPr>
              <a:spLocks noChangeShapeType="1"/>
            </p:cNvSpPr>
            <p:nvPr/>
          </p:nvSpPr>
          <p:spPr bwMode="auto">
            <a:xfrm>
              <a:off x="894" y="3144"/>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3" name="Line 275"/>
            <p:cNvSpPr>
              <a:spLocks noChangeShapeType="1"/>
            </p:cNvSpPr>
            <p:nvPr/>
          </p:nvSpPr>
          <p:spPr bwMode="auto">
            <a:xfrm>
              <a:off x="894" y="3205"/>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4" name="Line 276"/>
            <p:cNvSpPr>
              <a:spLocks noChangeShapeType="1"/>
            </p:cNvSpPr>
            <p:nvPr/>
          </p:nvSpPr>
          <p:spPr bwMode="auto">
            <a:xfrm>
              <a:off x="894" y="3267"/>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5" name="Line 277"/>
            <p:cNvSpPr>
              <a:spLocks noChangeShapeType="1"/>
            </p:cNvSpPr>
            <p:nvPr/>
          </p:nvSpPr>
          <p:spPr bwMode="auto">
            <a:xfrm>
              <a:off x="894" y="2653"/>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6" name="Line 278"/>
            <p:cNvSpPr>
              <a:spLocks noChangeShapeType="1"/>
            </p:cNvSpPr>
            <p:nvPr/>
          </p:nvSpPr>
          <p:spPr bwMode="auto">
            <a:xfrm>
              <a:off x="894" y="2531"/>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7" name="Line 279"/>
            <p:cNvSpPr>
              <a:spLocks noChangeShapeType="1"/>
            </p:cNvSpPr>
            <p:nvPr/>
          </p:nvSpPr>
          <p:spPr bwMode="auto">
            <a:xfrm>
              <a:off x="894" y="2469"/>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0968" name="Line 280"/>
            <p:cNvSpPr>
              <a:spLocks noChangeShapeType="1"/>
            </p:cNvSpPr>
            <p:nvPr/>
          </p:nvSpPr>
          <p:spPr bwMode="auto">
            <a:xfrm>
              <a:off x="894" y="2592"/>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70969" name="Text Box 281"/>
          <p:cNvSpPr txBox="1">
            <a:spLocks noChangeArrowheads="1"/>
          </p:cNvSpPr>
          <p:nvPr/>
        </p:nvSpPr>
        <p:spPr bwMode="auto">
          <a:xfrm>
            <a:off x="987425" y="5605933"/>
            <a:ext cx="15494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370970" name="Text Box 282"/>
          <p:cNvSpPr txBox="1">
            <a:spLocks noChangeArrowheads="1"/>
          </p:cNvSpPr>
          <p:nvPr/>
        </p:nvSpPr>
        <p:spPr bwMode="auto">
          <a:xfrm>
            <a:off x="6029325" y="4334346"/>
            <a:ext cx="2582863" cy="574675"/>
          </a:xfrm>
          <a:prstGeom prst="rect">
            <a:avLst/>
          </a:prstGeom>
          <a:noFill/>
          <a:ln w="12700">
            <a:noFill/>
            <a:miter lim="800000"/>
            <a:headEnd type="none" w="sm" len="sm"/>
            <a:tailEnd type="none" w="lg" len="lg"/>
          </a:ln>
          <a:effectLst/>
        </p:spPr>
        <p:txBody>
          <a:bodyPr>
            <a:spAutoFit/>
          </a:bodyPr>
          <a:lstStyle/>
          <a:p>
            <a:pPr>
              <a:lnSpc>
                <a:spcPts val="1900"/>
              </a:lnSpc>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grpSp>
        <p:nvGrpSpPr>
          <p:cNvPr id="9" name="Group 283"/>
          <p:cNvGrpSpPr/>
          <p:nvPr/>
        </p:nvGrpSpPr>
        <p:grpSpPr bwMode="auto">
          <a:xfrm>
            <a:off x="6343650" y="3358033"/>
            <a:ext cx="1474788" cy="981075"/>
            <a:chOff x="3996" y="1914"/>
            <a:chExt cx="929" cy="618"/>
          </a:xfrm>
        </p:grpSpPr>
        <p:grpSp>
          <p:nvGrpSpPr>
            <p:cNvPr id="10" name="Group 284"/>
            <p:cNvGrpSpPr/>
            <p:nvPr/>
          </p:nvGrpSpPr>
          <p:grpSpPr bwMode="auto">
            <a:xfrm>
              <a:off x="3996" y="1914"/>
              <a:ext cx="99" cy="148"/>
              <a:chOff x="7654" y="3380"/>
              <a:chExt cx="554" cy="754"/>
            </a:xfrm>
          </p:grpSpPr>
          <p:sp>
            <p:nvSpPr>
              <p:cNvPr id="370973" name="Oval 285"/>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70974" name="Line 286"/>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70975" name="Line 287"/>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70976" name="Freeform 288"/>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70977" name="Line 289"/>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70978" name="Line 290"/>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70979" name="Line 291"/>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70980" name="Line 292"/>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70981" name="Line 293"/>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70982" name="Line 294"/>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70983" name="Rectangle 295"/>
            <p:cNvSpPr>
              <a:spLocks noChangeArrowheads="1"/>
            </p:cNvSpPr>
            <p:nvPr/>
          </p:nvSpPr>
          <p:spPr bwMode="auto">
            <a:xfrm>
              <a:off x="4384" y="1929"/>
              <a:ext cx="121" cy="97"/>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70984" name="Rectangle 296"/>
            <p:cNvSpPr>
              <a:spLocks noChangeArrowheads="1"/>
            </p:cNvSpPr>
            <p:nvPr/>
          </p:nvSpPr>
          <p:spPr bwMode="auto">
            <a:xfrm>
              <a:off x="4233" y="2352"/>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70985" name="Rectangle 297"/>
            <p:cNvSpPr>
              <a:spLocks noChangeArrowheads="1"/>
            </p:cNvSpPr>
            <p:nvPr/>
          </p:nvSpPr>
          <p:spPr bwMode="auto">
            <a:xfrm>
              <a:off x="4677" y="2434"/>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70986" name="Rectangle 298"/>
            <p:cNvSpPr>
              <a:spLocks noChangeArrowheads="1"/>
            </p:cNvSpPr>
            <p:nvPr/>
          </p:nvSpPr>
          <p:spPr bwMode="auto">
            <a:xfrm>
              <a:off x="4713" y="2219"/>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70987" name="Rectangle 299"/>
            <p:cNvSpPr>
              <a:spLocks noChangeArrowheads="1"/>
            </p:cNvSpPr>
            <p:nvPr/>
          </p:nvSpPr>
          <p:spPr bwMode="auto">
            <a:xfrm>
              <a:off x="4804" y="1926"/>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grpSp>
      <p:sp>
        <p:nvSpPr>
          <p:cNvPr id="370988" name="Text Box 300"/>
          <p:cNvSpPr txBox="1">
            <a:spLocks noChangeArrowheads="1"/>
          </p:cNvSpPr>
          <p:nvPr/>
        </p:nvSpPr>
        <p:spPr bwMode="auto">
          <a:xfrm>
            <a:off x="595313" y="1087908"/>
            <a:ext cx="2101850" cy="396875"/>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2000" i="1" dirty="0">
                <a:ea typeface="宋体" panose="02010600030101010101" pitchFamily="2" charset="-122"/>
              </a:rPr>
              <a:t>Use-Case Model</a:t>
            </a:r>
            <a:endParaRPr lang="en-US" altLang="zh-CN" sz="2000" i="1" dirty="0">
              <a:ea typeface="宋体" panose="02010600030101010101" pitchFamily="2" charset="-122"/>
            </a:endParaRPr>
          </a:p>
        </p:txBody>
      </p:sp>
      <p:sp>
        <p:nvSpPr>
          <p:cNvPr id="370989" name="Text Box 301"/>
          <p:cNvSpPr txBox="1">
            <a:spLocks noChangeArrowheads="1"/>
          </p:cNvSpPr>
          <p:nvPr/>
        </p:nvSpPr>
        <p:spPr bwMode="auto">
          <a:xfrm>
            <a:off x="5027613" y="1087908"/>
            <a:ext cx="1871662"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000" i="1" dirty="0">
                <a:ea typeface="宋体" panose="02010600030101010101" pitchFamily="2" charset="-122"/>
              </a:rPr>
              <a:t>Design Model</a:t>
            </a:r>
            <a:endParaRPr lang="en-US" altLang="zh-CN" sz="2000" i="1" dirty="0">
              <a:ea typeface="宋体" panose="02010600030101010101" pitchFamily="2" charset="-122"/>
            </a:endParaRPr>
          </a:p>
        </p:txBody>
      </p:sp>
      <p:sp>
        <p:nvSpPr>
          <p:cNvPr id="370990" name="Oval 302"/>
          <p:cNvSpPr>
            <a:spLocks noChangeArrowheads="1"/>
          </p:cNvSpPr>
          <p:nvPr/>
        </p:nvSpPr>
        <p:spPr bwMode="auto">
          <a:xfrm>
            <a:off x="1069975" y="1681633"/>
            <a:ext cx="990600" cy="457200"/>
          </a:xfrm>
          <a:prstGeom prst="ellipse">
            <a:avLst/>
          </a:prstGeom>
          <a:noFill/>
          <a:ln w="28575">
            <a:solidFill>
              <a:schemeClr val="folHlink"/>
            </a:solidFill>
            <a:round/>
            <a:headEnd type="none" w="sm" len="sm"/>
            <a:tailEnd type="none" w="lg" len="lg"/>
          </a:ln>
          <a:effectLst/>
        </p:spPr>
        <p:txBody>
          <a:bodyPr wrap="none" anchor="ctr"/>
          <a:lstStyle/>
          <a:p>
            <a:endParaRPr lang="en-US"/>
          </a:p>
        </p:txBody>
      </p:sp>
      <p:sp>
        <p:nvSpPr>
          <p:cNvPr id="370991" name="Text Box 303"/>
          <p:cNvSpPr txBox="1">
            <a:spLocks noChangeArrowheads="1"/>
          </p:cNvSpPr>
          <p:nvPr/>
        </p:nvSpPr>
        <p:spPr bwMode="auto">
          <a:xfrm>
            <a:off x="973138" y="2172171"/>
            <a:ext cx="1187450" cy="366712"/>
          </a:xfrm>
          <a:prstGeom prst="rect">
            <a:avLst/>
          </a:prstGeom>
          <a:noFill/>
          <a:ln w="28575">
            <a:noFill/>
            <a:miter lim="800000"/>
            <a:headEnd type="none" w="sm" len="sm"/>
            <a:tailEnd type="none" w="lg" len="lg"/>
          </a:ln>
          <a:effectLst/>
        </p:spPr>
        <p:txBody>
          <a:bodyPr wrap="none">
            <a:spAutoFit/>
          </a:bodyPr>
          <a:lstStyle/>
          <a:p>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370992" name="Oval 304"/>
          <p:cNvSpPr>
            <a:spLocks noChangeArrowheads="1"/>
          </p:cNvSpPr>
          <p:nvPr/>
        </p:nvSpPr>
        <p:spPr bwMode="auto">
          <a:xfrm>
            <a:off x="5503863" y="1681633"/>
            <a:ext cx="990600" cy="457200"/>
          </a:xfrm>
          <a:prstGeom prst="ellipse">
            <a:avLst/>
          </a:prstGeom>
          <a:noFill/>
          <a:ln w="28575">
            <a:solidFill>
              <a:srgbClr val="969696"/>
            </a:solidFill>
            <a:prstDash val="dash"/>
            <a:round/>
            <a:headEnd type="none" w="sm" len="sm"/>
            <a:tailEnd type="none" w="lg" len="lg"/>
          </a:ln>
          <a:effectLst/>
        </p:spPr>
        <p:txBody>
          <a:bodyPr wrap="none" anchor="ctr"/>
          <a:lstStyle/>
          <a:p>
            <a:endParaRPr lang="en-US"/>
          </a:p>
        </p:txBody>
      </p:sp>
      <p:sp>
        <p:nvSpPr>
          <p:cNvPr id="370993" name="Text Box 305"/>
          <p:cNvSpPr txBox="1">
            <a:spLocks noChangeArrowheads="1"/>
          </p:cNvSpPr>
          <p:nvPr/>
        </p:nvSpPr>
        <p:spPr bwMode="auto">
          <a:xfrm>
            <a:off x="4803775" y="2172171"/>
            <a:ext cx="2393950" cy="366712"/>
          </a:xfrm>
          <a:prstGeom prst="rect">
            <a:avLst/>
          </a:prstGeom>
          <a:noFill/>
          <a:ln w="28575">
            <a:noFill/>
            <a:miter lim="800000"/>
            <a:headEnd type="none" w="sm" len="sm"/>
            <a:tailEnd type="none" w="lg" len="lg"/>
          </a:ln>
          <a:effectLst/>
        </p:spPr>
        <p:txBody>
          <a:bodyPr wrap="none">
            <a:spAutoFit/>
          </a:bodyPr>
          <a:lstStyle/>
          <a:p>
            <a:r>
              <a:rPr lang="en-US" altLang="zh-CN" sz="1800">
                <a:ea typeface="宋体" panose="02010600030101010101" pitchFamily="2" charset="-122"/>
              </a:rPr>
              <a:t>Use-Case Realization</a:t>
            </a:r>
            <a:endParaRPr lang="en-US" altLang="zh-CN" sz="1800">
              <a:ea typeface="宋体" panose="02010600030101010101" pitchFamily="2" charset="-122"/>
            </a:endParaRPr>
          </a:p>
        </p:txBody>
      </p:sp>
      <p:sp>
        <p:nvSpPr>
          <p:cNvPr id="370994" name="Text Box 306"/>
          <p:cNvSpPr txBox="1">
            <a:spLocks noChangeArrowheads="1"/>
          </p:cNvSpPr>
          <p:nvPr/>
        </p:nvSpPr>
        <p:spPr bwMode="auto">
          <a:xfrm>
            <a:off x="4057650" y="4534371"/>
            <a:ext cx="1401763" cy="574675"/>
          </a:xfrm>
          <a:prstGeom prst="rect">
            <a:avLst/>
          </a:prstGeom>
          <a:noFill/>
          <a:ln w="12700">
            <a:noFill/>
            <a:miter lim="800000"/>
            <a:headEnd type="none" w="sm" len="sm"/>
            <a:tailEnd type="none" w="lg" len="lg"/>
          </a:ln>
          <a:effectLst/>
        </p:spPr>
        <p:txBody>
          <a:bodyPr>
            <a:spAutoFit/>
          </a:bodyPr>
          <a:lstStyle/>
          <a:p>
            <a:pPr>
              <a:lnSpc>
                <a:spcPts val="1900"/>
              </a:lnSpc>
              <a:spcBef>
                <a:spcPct val="50000"/>
              </a:spcBef>
            </a:pPr>
            <a:r>
              <a:rPr lang="en-US" altLang="zh-CN" sz="1800">
                <a:ea typeface="宋体" panose="02010600030101010101" pitchFamily="2" charset="-122"/>
              </a:rPr>
              <a:t>Sequence </a:t>
            </a:r>
            <a:br>
              <a:rPr lang="en-US" altLang="zh-CN" sz="1800">
                <a:ea typeface="宋体" panose="02010600030101010101" pitchFamily="2" charset="-122"/>
              </a:rPr>
            </a:br>
            <a:r>
              <a:rPr lang="en-US" altLang="zh-CN" sz="1800">
                <a:ea typeface="宋体" panose="02010600030101010101" pitchFamily="2" charset="-122"/>
              </a:rPr>
              <a:t>Diagrams</a:t>
            </a:r>
            <a:endParaRPr lang="en-US" altLang="zh-CN" sz="1800">
              <a:ea typeface="宋体" panose="02010600030101010101" pitchFamily="2" charset="-122"/>
            </a:endParaRPr>
          </a:p>
        </p:txBody>
      </p:sp>
      <p:grpSp>
        <p:nvGrpSpPr>
          <p:cNvPr id="11" name="Group 307"/>
          <p:cNvGrpSpPr/>
          <p:nvPr/>
        </p:nvGrpSpPr>
        <p:grpSpPr bwMode="auto">
          <a:xfrm>
            <a:off x="4000500" y="3486621"/>
            <a:ext cx="1665288" cy="1125537"/>
            <a:chOff x="2520" y="2049"/>
            <a:chExt cx="1049" cy="709"/>
          </a:xfrm>
        </p:grpSpPr>
        <p:grpSp>
          <p:nvGrpSpPr>
            <p:cNvPr id="12" name="Group 308"/>
            <p:cNvGrpSpPr/>
            <p:nvPr/>
          </p:nvGrpSpPr>
          <p:grpSpPr bwMode="auto">
            <a:xfrm>
              <a:off x="2520" y="2049"/>
              <a:ext cx="121" cy="162"/>
              <a:chOff x="7654" y="3380"/>
              <a:chExt cx="554" cy="754"/>
            </a:xfrm>
          </p:grpSpPr>
          <p:sp>
            <p:nvSpPr>
              <p:cNvPr id="370997" name="Oval 309"/>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70998" name="Line 310"/>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70999" name="Line 311"/>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71000" name="Freeform 312"/>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71001" name="Line 313"/>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71002" name="Line 314"/>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71003" name="Line 315"/>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71004" name="Line 316"/>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71005" name="Line 317"/>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71006" name="Line 318"/>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71007" name="Line 319"/>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71008" name="Rectangle 320"/>
            <p:cNvSpPr>
              <a:spLocks noChangeArrowheads="1"/>
            </p:cNvSpPr>
            <p:nvPr/>
          </p:nvSpPr>
          <p:spPr bwMode="auto">
            <a:xfrm rot="16200000">
              <a:off x="2388" y="2454"/>
              <a:ext cx="380" cy="3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71009" name="Line 321"/>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71010" name="Rectangle 322"/>
            <p:cNvSpPr>
              <a:spLocks noChangeArrowheads="1"/>
            </p:cNvSpPr>
            <p:nvPr/>
          </p:nvSpPr>
          <p:spPr bwMode="auto">
            <a:xfrm rot="16200000">
              <a:off x="2731" y="2421"/>
              <a:ext cx="306"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71011" name="Line 323"/>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71012" name="Rectangle 324"/>
            <p:cNvSpPr>
              <a:spLocks noChangeArrowheads="1"/>
            </p:cNvSpPr>
            <p:nvPr/>
          </p:nvSpPr>
          <p:spPr bwMode="auto">
            <a:xfrm rot="16200000">
              <a:off x="3082" y="2450"/>
              <a:ext cx="170"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71013" name="Line 325"/>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71014" name="Rectangle 326"/>
            <p:cNvSpPr>
              <a:spLocks noChangeArrowheads="1"/>
            </p:cNvSpPr>
            <p:nvPr/>
          </p:nvSpPr>
          <p:spPr bwMode="auto">
            <a:xfrm rot="16200000">
              <a:off x="3411" y="2508"/>
              <a:ext cx="64" cy="36"/>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71015" name="Line 327"/>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71016" name="Rectangle 328"/>
            <p:cNvSpPr>
              <a:spLocks noChangeArrowheads="1"/>
            </p:cNvSpPr>
            <p:nvPr/>
          </p:nvSpPr>
          <p:spPr bwMode="auto">
            <a:xfrm>
              <a:off x="3040" y="2086"/>
              <a:ext cx="21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71017" name="Rectangle 329"/>
            <p:cNvSpPr>
              <a:spLocks noChangeArrowheads="1"/>
            </p:cNvSpPr>
            <p:nvPr/>
          </p:nvSpPr>
          <p:spPr bwMode="auto">
            <a:xfrm>
              <a:off x="3290" y="2086"/>
              <a:ext cx="27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71018" name="Rectangle 330"/>
            <p:cNvSpPr>
              <a:spLocks noChangeArrowheads="1"/>
            </p:cNvSpPr>
            <p:nvPr/>
          </p:nvSpPr>
          <p:spPr bwMode="auto">
            <a:xfrm>
              <a:off x="2786" y="2086"/>
              <a:ext cx="220"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grpSp>
      <p:sp>
        <p:nvSpPr>
          <p:cNvPr id="371019" name="Line 331"/>
          <p:cNvSpPr>
            <a:spLocks noChangeShapeType="1"/>
          </p:cNvSpPr>
          <p:nvPr/>
        </p:nvSpPr>
        <p:spPr bwMode="auto">
          <a:xfrm flipH="1">
            <a:off x="2257425" y="1910233"/>
            <a:ext cx="3181350" cy="0"/>
          </a:xfrm>
          <a:prstGeom prst="line">
            <a:avLst/>
          </a:prstGeom>
          <a:noFill/>
          <a:ln w="28575">
            <a:solidFill>
              <a:schemeClr val="tx1"/>
            </a:solidFill>
            <a:prstDash val="dash"/>
            <a:round/>
            <a:tailEnd type="none" w="lg" len="med"/>
          </a:ln>
          <a:effectLst/>
        </p:spPr>
        <p:txBody>
          <a:bodyPr lIns="107950" tIns="53975" rIns="107950" bIns="53975"/>
          <a:lstStyle/>
          <a:p>
            <a:endParaRPr lang="en-US"/>
          </a:p>
        </p:txBody>
      </p:sp>
      <p:sp>
        <p:nvSpPr>
          <p:cNvPr id="371020" name="Line 332"/>
          <p:cNvSpPr>
            <a:spLocks noChangeShapeType="1"/>
          </p:cNvSpPr>
          <p:nvPr/>
        </p:nvSpPr>
        <p:spPr bwMode="auto">
          <a:xfrm flipH="1">
            <a:off x="2343150" y="4729633"/>
            <a:ext cx="1066800" cy="0"/>
          </a:xfrm>
          <a:prstGeom prst="line">
            <a:avLst/>
          </a:prstGeom>
          <a:noFill/>
          <a:ln w="28575">
            <a:solidFill>
              <a:schemeClr val="tx1"/>
            </a:solidFill>
            <a:prstDash val="dash"/>
            <a:round/>
            <a:tailEnd type="none" w="lg" len="med"/>
          </a:ln>
          <a:effectLst/>
        </p:spPr>
        <p:txBody>
          <a:bodyPr lIns="107950" tIns="53975" rIns="107950" bIns="53975"/>
          <a:lstStyle/>
          <a:p>
            <a:endParaRPr lang="en-US"/>
          </a:p>
        </p:txBody>
      </p:sp>
      <p:sp>
        <p:nvSpPr>
          <p:cNvPr id="371021" name="AutoShape 333"/>
          <p:cNvSpPr>
            <a:spLocks noChangeArrowheads="1"/>
          </p:cNvSpPr>
          <p:nvPr/>
        </p:nvSpPr>
        <p:spPr bwMode="auto">
          <a:xfrm rot="-5400000">
            <a:off x="2101057" y="1833239"/>
            <a:ext cx="157162" cy="161925"/>
          </a:xfrm>
          <a:prstGeom prst="triangle">
            <a:avLst>
              <a:gd name="adj" fmla="val 50000"/>
            </a:avLst>
          </a:prstGeom>
          <a:noFill/>
          <a:ln w="28575">
            <a:solidFill>
              <a:schemeClr val="tx1"/>
            </a:solidFill>
            <a:miter lim="800000"/>
            <a:headEnd type="none" w="sm" len="sm"/>
          </a:ln>
          <a:effectLst/>
        </p:spPr>
        <p:txBody>
          <a:bodyPr vert="eaVert" wrap="none" lIns="107950" tIns="53975" rIns="107950" bIns="53975" anchor="ctr"/>
          <a:lstStyle/>
          <a:p>
            <a:endParaRPr lang="zh-CN" altLang="en-US">
              <a:ea typeface="宋体" panose="02010600030101010101" pitchFamily="2" charset="-122"/>
            </a:endParaRPr>
          </a:p>
        </p:txBody>
      </p:sp>
      <p:sp>
        <p:nvSpPr>
          <p:cNvPr id="371022" name="AutoShape 334"/>
          <p:cNvSpPr>
            <a:spLocks noChangeArrowheads="1"/>
          </p:cNvSpPr>
          <p:nvPr/>
        </p:nvSpPr>
        <p:spPr bwMode="auto">
          <a:xfrm rot="-5400000">
            <a:off x="2196307" y="4646289"/>
            <a:ext cx="157162" cy="161925"/>
          </a:xfrm>
          <a:prstGeom prst="triangle">
            <a:avLst>
              <a:gd name="adj" fmla="val 50000"/>
            </a:avLst>
          </a:prstGeom>
          <a:noFill/>
          <a:ln w="28575">
            <a:solidFill>
              <a:schemeClr val="tx1"/>
            </a:solidFill>
            <a:miter lim="800000"/>
            <a:headEnd type="none" w="sm" len="sm"/>
          </a:ln>
          <a:effectLst/>
        </p:spPr>
        <p:txBody>
          <a:bodyPr vert="eaVert" wrap="none" lIns="107950" tIns="53975" rIns="107950" bIns="53975" anchor="ctr"/>
          <a:lstStyle/>
          <a:p>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normAutofit/>
          </a:bodyPr>
          <a:lstStyle/>
          <a:p>
            <a:r>
              <a:rPr lang="en-US" altLang="zh-CN" b="1" dirty="0" smtClean="0">
                <a:ea typeface="宋体" panose="02010600030101010101" pitchFamily="2" charset="-122"/>
              </a:rPr>
              <a:t>Use </a:t>
            </a:r>
            <a:r>
              <a:rPr lang="en-US" altLang="zh-CN" b="1" dirty="0">
                <a:ea typeface="宋体" panose="02010600030101010101" pitchFamily="2" charset="-122"/>
              </a:rPr>
              <a:t>Case Realization</a:t>
            </a:r>
            <a:endParaRPr lang="en-US" altLang="zh-CN" b="1" dirty="0">
              <a:ea typeface="宋体" panose="02010600030101010101" pitchFamily="2" charset="-122"/>
            </a:endParaRPr>
          </a:p>
        </p:txBody>
      </p:sp>
      <p:sp>
        <p:nvSpPr>
          <p:cNvPr id="343043" name="Rectangle 3"/>
          <p:cNvSpPr>
            <a:spLocks noGrp="1" noChangeArrowheads="1"/>
          </p:cNvSpPr>
          <p:nvPr>
            <p:ph type="body" idx="1"/>
          </p:nvPr>
        </p:nvSpPr>
        <p:spPr>
          <a:xfrm>
            <a:off x="424354" y="1268760"/>
            <a:ext cx="8540134" cy="5424487"/>
          </a:xfrm>
        </p:spPr>
        <p:txBody>
          <a:bodyPr/>
          <a:lstStyle/>
          <a:p>
            <a:r>
              <a:rPr lang="en-US" altLang="zh-CN" dirty="0">
                <a:ea typeface="宋体" panose="02010600030101010101" pitchFamily="2" charset="-122"/>
              </a:rPr>
              <a:t>A </a:t>
            </a:r>
            <a:r>
              <a:rPr lang="en-US" altLang="zh-CN" u="sng" dirty="0">
                <a:ea typeface="宋体" panose="02010600030101010101" pitchFamily="2" charset="-122"/>
              </a:rPr>
              <a:t>Use Case </a:t>
            </a:r>
            <a:r>
              <a:rPr lang="en-US" altLang="zh-CN" b="1" u="sng" dirty="0">
                <a:ea typeface="宋体" panose="02010600030101010101" pitchFamily="2" charset="-122"/>
              </a:rPr>
              <a:t>Realization</a:t>
            </a:r>
            <a:r>
              <a:rPr lang="en-US" altLang="zh-CN" dirty="0">
                <a:ea typeface="宋体" panose="02010600030101010101" pitchFamily="2" charset="-122"/>
              </a:rPr>
              <a:t> describes </a:t>
            </a:r>
            <a:r>
              <a:rPr lang="en-US" altLang="zh-CN" b="1" u="sng" dirty="0">
                <a:ea typeface="宋体" panose="02010600030101010101" pitchFamily="2" charset="-122"/>
              </a:rPr>
              <a:t>how</a:t>
            </a:r>
            <a:r>
              <a:rPr lang="en-US" altLang="zh-CN" dirty="0">
                <a:ea typeface="宋体" panose="02010600030101010101" pitchFamily="2" charset="-122"/>
              </a:rPr>
              <a:t> a particular use case is implemented in the design model in terms of collaborating objects.</a:t>
            </a:r>
            <a:endParaRPr lang="en-US" altLang="zh-CN" dirty="0">
              <a:ea typeface="宋体" panose="02010600030101010101" pitchFamily="2" charset="-122"/>
            </a:endParaRPr>
          </a:p>
          <a:p>
            <a:pPr lvl="1"/>
            <a:r>
              <a:rPr lang="en-US" altLang="zh-CN" sz="2400" dirty="0">
                <a:ea typeface="宋体" panose="02010600030101010101" pitchFamily="2" charset="-122"/>
                <a:sym typeface="Wingdings" panose="05000000000000000000" pitchFamily="2" charset="2"/>
              </a:rPr>
              <a:t> </a:t>
            </a:r>
            <a:r>
              <a:rPr lang="en-US" altLang="zh-CN" sz="2400" dirty="0">
                <a:ea typeface="宋体" panose="02010600030101010101" pitchFamily="2" charset="-122"/>
              </a:rPr>
              <a:t>In the RUP, each use case has a use case realization!!</a:t>
            </a:r>
            <a:endParaRPr lang="en-US" altLang="zh-CN" sz="2400" dirty="0">
              <a:ea typeface="宋体" panose="02010600030101010101" pitchFamily="2" charset="-122"/>
            </a:endParaRPr>
          </a:p>
          <a:p>
            <a:r>
              <a:rPr lang="en-US" altLang="zh-CN" sz="2400" dirty="0">
                <a:latin typeface="ZapfHumnst BT" pitchFamily="34" charset="0"/>
                <a:ea typeface="宋体" panose="02010600030101010101" pitchFamily="2" charset="-122"/>
              </a:rPr>
              <a:t>A U</a:t>
            </a:r>
            <a:r>
              <a:rPr lang="en-US" altLang="zh-CN" sz="2400" u="sng" dirty="0">
                <a:latin typeface="ZapfHumnst BT" pitchFamily="34" charset="0"/>
                <a:ea typeface="宋体" panose="02010600030101010101" pitchFamily="2" charset="-122"/>
              </a:rPr>
              <a:t>se-Case Realization</a:t>
            </a:r>
            <a:r>
              <a:rPr lang="en-US" altLang="zh-CN" sz="2400" dirty="0">
                <a:latin typeface="ZapfHumnst BT" pitchFamily="34" charset="0"/>
                <a:ea typeface="宋体" panose="02010600030101010101" pitchFamily="2" charset="-122"/>
              </a:rPr>
              <a:t> ties use cases from the use-case model and ‘analysis classes’ to design classes and related design entities and relationships of a Design Model.</a:t>
            </a:r>
            <a:endParaRPr lang="en-US" altLang="zh-CN" sz="2400" dirty="0">
              <a:latin typeface="ZapfHumnst BT" pitchFamily="34" charset="0"/>
              <a:ea typeface="宋体" panose="02010600030101010101" pitchFamily="2" charset="-122"/>
            </a:endParaRPr>
          </a:p>
          <a:p>
            <a:r>
              <a:rPr lang="en-US" altLang="zh-CN" sz="2400" dirty="0">
                <a:latin typeface="ZapfHumnst BT" pitchFamily="34" charset="0"/>
                <a:ea typeface="宋体" panose="02010600030101010101" pitchFamily="2" charset="-122"/>
              </a:rPr>
              <a:t>A </a:t>
            </a:r>
            <a:r>
              <a:rPr lang="en-US" altLang="zh-CN" sz="2400" u="sng" dirty="0">
                <a:latin typeface="ZapfHumnst BT" pitchFamily="34" charset="0"/>
                <a:ea typeface="宋体" panose="02010600030101010101" pitchFamily="2" charset="-122"/>
              </a:rPr>
              <a:t>Use-Case Realization</a:t>
            </a:r>
            <a:r>
              <a:rPr lang="en-US" altLang="zh-CN" sz="2400" dirty="0">
                <a:latin typeface="ZapfHumnst BT" pitchFamily="34" charset="0"/>
                <a:ea typeface="宋体" panose="02010600030101010101" pitchFamily="2" charset="-122"/>
              </a:rPr>
              <a:t> specifies </a:t>
            </a:r>
            <a:r>
              <a:rPr lang="en-US" altLang="zh-CN" sz="2400" u="sng" dirty="0">
                <a:latin typeface="ZapfHumnst BT" pitchFamily="34" charset="0"/>
                <a:ea typeface="宋体" panose="02010600030101010101" pitchFamily="2" charset="-122"/>
              </a:rPr>
              <a:t>what</a:t>
            </a:r>
            <a:r>
              <a:rPr lang="en-US" altLang="zh-CN" sz="2400" dirty="0">
                <a:latin typeface="ZapfHumnst BT" pitchFamily="34" charset="0"/>
                <a:ea typeface="宋体" panose="02010600030101010101" pitchFamily="2" charset="-122"/>
              </a:rPr>
              <a:t> classes must be built, how they collaborate (relationships, dependencies…), and the messages passed between objects necessary to </a:t>
            </a:r>
            <a:r>
              <a:rPr lang="en-US" altLang="zh-CN" sz="2400" u="sng" dirty="0">
                <a:latin typeface="ZapfHumnst BT" pitchFamily="34" charset="0"/>
                <a:ea typeface="宋体" panose="02010600030101010101" pitchFamily="2" charset="-122"/>
              </a:rPr>
              <a:t>implement</a:t>
            </a:r>
            <a:r>
              <a:rPr lang="en-US" altLang="zh-CN" sz="2400" dirty="0">
                <a:latin typeface="ZapfHumnst BT" pitchFamily="34" charset="0"/>
                <a:ea typeface="宋体" panose="02010600030101010101" pitchFamily="2" charset="-122"/>
              </a:rPr>
              <a:t> </a:t>
            </a:r>
            <a:r>
              <a:rPr lang="en-US" altLang="zh-CN" sz="2400" u="sng" dirty="0">
                <a:latin typeface="ZapfHumnst BT" pitchFamily="34" charset="0"/>
                <a:ea typeface="宋体" panose="02010600030101010101" pitchFamily="2" charset="-122"/>
              </a:rPr>
              <a:t>each use case </a:t>
            </a:r>
            <a:endParaRPr lang="en-US" altLang="zh-CN" sz="2400" dirty="0">
              <a:latin typeface="ZapfHumnst BT" pitchFamily="34" charset="0"/>
              <a:ea typeface="宋体" panose="02010600030101010101" pitchFamily="2" charset="-122"/>
            </a:endParaRPr>
          </a:p>
          <a:p>
            <a:pPr>
              <a:lnSpc>
                <a:spcPct val="70000"/>
              </a:lnSpc>
            </a:pPr>
            <a:endParaRPr lang="en-US" altLang="zh-CN" dirty="0">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a:ea typeface="宋体" panose="02010600030101010101" pitchFamily="2" charset="-122"/>
              </a:rPr>
              <a:t>A use case realization can be represented using </a:t>
            </a:r>
            <a:r>
              <a:rPr lang="en-US" altLang="zh-CN" sz="2800" dirty="0" smtClean="0">
                <a:ea typeface="宋体" panose="02010600030101010101" pitchFamily="2" charset="-122"/>
              </a:rPr>
              <a:t>a </a:t>
            </a:r>
            <a:r>
              <a:rPr lang="en-US" altLang="zh-CN" sz="2800" dirty="0">
                <a:ea typeface="宋体" panose="02010600030101010101" pitchFamily="2" charset="-122"/>
              </a:rPr>
              <a:t>set of diagrams which model the </a:t>
            </a:r>
            <a:r>
              <a:rPr lang="en-US" altLang="zh-CN" sz="2800" dirty="0" smtClean="0">
                <a:ea typeface="宋体" panose="02010600030101010101" pitchFamily="2" charset="-122"/>
              </a:rPr>
              <a:t>context </a:t>
            </a:r>
            <a:r>
              <a:rPr lang="en-US" altLang="zh-CN" sz="2800" dirty="0">
                <a:ea typeface="宋体" panose="02010600030101010101" pitchFamily="2" charset="-122"/>
              </a:rPr>
              <a:t>of the collaboration – </a:t>
            </a:r>
            <a:r>
              <a:rPr lang="en-US" altLang="zh-CN" sz="2800" u="sng" dirty="0" smtClean="0">
                <a:ea typeface="宋体" panose="02010600030101010101" pitchFamily="2" charset="-122"/>
              </a:rPr>
              <a:t>class diagrams</a:t>
            </a:r>
            <a:r>
              <a:rPr lang="en-US" altLang="zh-CN" sz="2800" dirty="0" smtClean="0">
                <a:ea typeface="宋体" panose="02010600030101010101" pitchFamily="2" charset="-122"/>
              </a:rPr>
              <a:t>, and </a:t>
            </a:r>
            <a:endParaRPr lang="en-US" altLang="zh-CN" sz="2800" dirty="0">
              <a:ea typeface="宋体" panose="02010600030101010101" pitchFamily="2" charset="-122"/>
            </a:endParaRPr>
          </a:p>
          <a:p>
            <a:r>
              <a:rPr lang="en-US" altLang="zh-CN" sz="2800" dirty="0">
                <a:ea typeface="宋体" panose="02010600030101010101" pitchFamily="2" charset="-122"/>
              </a:rPr>
              <a:t>the </a:t>
            </a:r>
            <a:r>
              <a:rPr lang="en-US" altLang="zh-CN" sz="2800" u="sng" dirty="0">
                <a:ea typeface="宋体" panose="02010600030101010101" pitchFamily="2" charset="-122"/>
              </a:rPr>
              <a:t>interactions</a:t>
            </a:r>
            <a:r>
              <a:rPr lang="en-US" altLang="zh-CN" sz="2800" dirty="0">
                <a:ea typeface="宋体" panose="02010600030101010101" pitchFamily="2" charset="-122"/>
              </a:rPr>
              <a:t> of these collaborations: </a:t>
            </a:r>
            <a:endParaRPr lang="en-US" altLang="zh-CN" sz="2800" dirty="0">
              <a:ea typeface="宋体" panose="02010600030101010101" pitchFamily="2" charset="-122"/>
            </a:endParaRPr>
          </a:p>
          <a:p>
            <a:r>
              <a:rPr lang="en-US" altLang="zh-CN" sz="2800" u="sng" dirty="0" smtClean="0">
                <a:ea typeface="宋体" panose="02010600030101010101" pitchFamily="2" charset="-122"/>
              </a:rPr>
              <a:t>communication </a:t>
            </a:r>
            <a:r>
              <a:rPr lang="en-US" altLang="zh-CN" sz="2800" u="sng" dirty="0">
                <a:ea typeface="宋体" panose="02010600030101010101" pitchFamily="2" charset="-122"/>
              </a:rPr>
              <a:t>and sequence diagrams.</a:t>
            </a:r>
            <a:endParaRPr lang="en-US" altLang="zh-CN" sz="2800" u="sng" dirty="0">
              <a:ea typeface="宋体" panose="02010600030101010101" pitchFamily="2" charset="-122"/>
            </a:endParaRPr>
          </a:p>
          <a:p>
            <a:endParaRPr lang="zh-CN" altLang="en-US" dirty="0"/>
          </a:p>
        </p:txBody>
      </p:sp>
      <p:sp>
        <p:nvSpPr>
          <p:cNvPr id="3" name="标题 2"/>
          <p:cNvSpPr>
            <a:spLocks noGrp="1"/>
          </p:cNvSpPr>
          <p:nvPr>
            <p:ph type="title"/>
          </p:nvPr>
        </p:nvSpPr>
        <p:spPr/>
        <p:txBody>
          <a:bodyPr>
            <a:normAutofit fontScale="90000"/>
          </a:bodyPr>
          <a:lstStyle/>
          <a:p>
            <a:r>
              <a:rPr lang="en-US" altLang="zh-CN" dirty="0">
                <a:ea typeface="宋体" panose="02010600030101010101" pitchFamily="2" charset="-122"/>
              </a:rPr>
              <a:t>Use Case </a:t>
            </a:r>
            <a:r>
              <a:rPr lang="en-US" altLang="zh-CN" dirty="0" smtClean="0">
                <a:ea typeface="宋体" panose="02010600030101010101" pitchFamily="2" charset="-122"/>
              </a:rPr>
              <a:t>Realization (continued)</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Line 2"/>
          <p:cNvSpPr>
            <a:spLocks noChangeShapeType="1"/>
          </p:cNvSpPr>
          <p:nvPr/>
        </p:nvSpPr>
        <p:spPr bwMode="auto">
          <a:xfrm flipH="1">
            <a:off x="6840538" y="5702300"/>
            <a:ext cx="1587" cy="301625"/>
          </a:xfrm>
          <a:prstGeom prst="line">
            <a:avLst/>
          </a:prstGeom>
          <a:noFill/>
          <a:ln w="0">
            <a:noFill/>
            <a:round/>
          </a:ln>
        </p:spPr>
        <p:txBody>
          <a:bodyPr/>
          <a:lstStyle/>
          <a:p>
            <a:endParaRPr lang="en-US"/>
          </a:p>
        </p:txBody>
      </p:sp>
      <p:sp>
        <p:nvSpPr>
          <p:cNvPr id="342019" name="Line 3"/>
          <p:cNvSpPr>
            <a:spLocks noChangeShapeType="1"/>
          </p:cNvSpPr>
          <p:nvPr/>
        </p:nvSpPr>
        <p:spPr bwMode="auto">
          <a:xfrm>
            <a:off x="6300788" y="5703888"/>
            <a:ext cx="0" cy="290512"/>
          </a:xfrm>
          <a:prstGeom prst="line">
            <a:avLst/>
          </a:prstGeom>
          <a:noFill/>
          <a:ln w="0">
            <a:noFill/>
            <a:round/>
          </a:ln>
        </p:spPr>
        <p:txBody>
          <a:bodyPr/>
          <a:lstStyle/>
          <a:p>
            <a:endParaRPr lang="en-US"/>
          </a:p>
        </p:txBody>
      </p:sp>
      <p:sp>
        <p:nvSpPr>
          <p:cNvPr id="342020" name="Line 4"/>
          <p:cNvSpPr>
            <a:spLocks noChangeShapeType="1"/>
          </p:cNvSpPr>
          <p:nvPr/>
        </p:nvSpPr>
        <p:spPr bwMode="auto">
          <a:xfrm>
            <a:off x="5183188" y="5705475"/>
            <a:ext cx="1587" cy="290513"/>
          </a:xfrm>
          <a:prstGeom prst="line">
            <a:avLst/>
          </a:prstGeom>
          <a:noFill/>
          <a:ln w="0">
            <a:noFill/>
            <a:round/>
          </a:ln>
        </p:spPr>
        <p:txBody>
          <a:bodyPr/>
          <a:lstStyle/>
          <a:p>
            <a:endParaRPr lang="en-US"/>
          </a:p>
        </p:txBody>
      </p:sp>
      <p:sp>
        <p:nvSpPr>
          <p:cNvPr id="342021" name="Line 5"/>
          <p:cNvSpPr>
            <a:spLocks noChangeShapeType="1"/>
          </p:cNvSpPr>
          <p:nvPr/>
        </p:nvSpPr>
        <p:spPr bwMode="auto">
          <a:xfrm flipH="1">
            <a:off x="7951788" y="5702300"/>
            <a:ext cx="0" cy="301625"/>
          </a:xfrm>
          <a:prstGeom prst="line">
            <a:avLst/>
          </a:prstGeom>
          <a:noFill/>
          <a:ln w="0">
            <a:noFill/>
            <a:round/>
          </a:ln>
        </p:spPr>
        <p:txBody>
          <a:bodyPr/>
          <a:lstStyle/>
          <a:p>
            <a:endParaRPr lang="en-US"/>
          </a:p>
        </p:txBody>
      </p:sp>
      <p:sp>
        <p:nvSpPr>
          <p:cNvPr id="342065" name="Rectangle 49"/>
          <p:cNvSpPr>
            <a:spLocks noGrp="1" noChangeArrowheads="1"/>
          </p:cNvSpPr>
          <p:nvPr>
            <p:ph type="title"/>
          </p:nvPr>
        </p:nvSpPr>
        <p:spPr/>
        <p:txBody>
          <a:bodyPr/>
          <a:lstStyle/>
          <a:p>
            <a:r>
              <a:rPr lang="en-US" altLang="zh-CN">
                <a:ea typeface="宋体" panose="02010600030101010101" pitchFamily="2" charset="-122"/>
              </a:rPr>
              <a:t>Analysis and Design in Context </a:t>
            </a:r>
            <a:endParaRPr lang="en-US" altLang="zh-CN">
              <a:ea typeface="宋体" panose="02010600030101010101" pitchFamily="2" charset="-122"/>
            </a:endParaRPr>
          </a:p>
        </p:txBody>
      </p:sp>
      <p:pic>
        <p:nvPicPr>
          <p:cNvPr id="342066" name="Picture 50" descr="RUP_grab"/>
          <p:cNvPicPr>
            <a:picLocks noChangeAspect="1" noChangeArrowheads="1"/>
          </p:cNvPicPr>
          <p:nvPr/>
        </p:nvPicPr>
        <p:blipFill>
          <a:blip r:embed="rId1" cstate="print"/>
          <a:srcRect/>
          <a:stretch>
            <a:fillRect/>
          </a:stretch>
        </p:blipFill>
        <p:spPr bwMode="auto">
          <a:xfrm>
            <a:off x="3720875" y="1785926"/>
            <a:ext cx="5423125" cy="4643470"/>
          </a:xfrm>
          <a:prstGeom prst="rect">
            <a:avLst/>
          </a:prstGeom>
          <a:noFill/>
          <a:ln w="9525">
            <a:solidFill>
              <a:schemeClr val="bg2"/>
            </a:solidFill>
            <a:miter lim="800000"/>
            <a:headEnd/>
            <a:tailEnd/>
          </a:ln>
          <a:effectLst>
            <a:outerShdw dist="71842" dir="2700000" algn="ctr" rotWithShape="0">
              <a:srgbClr val="808080">
                <a:alpha val="50000"/>
              </a:srgbClr>
            </a:outerShdw>
          </a:effectLst>
        </p:spPr>
      </p:pic>
      <p:grpSp>
        <p:nvGrpSpPr>
          <p:cNvPr id="2" name="Group 53"/>
          <p:cNvGrpSpPr/>
          <p:nvPr/>
        </p:nvGrpSpPr>
        <p:grpSpPr bwMode="auto">
          <a:xfrm>
            <a:off x="3857620" y="3357562"/>
            <a:ext cx="5286380" cy="357190"/>
            <a:chOff x="2872" y="1104"/>
            <a:chExt cx="2680" cy="176"/>
          </a:xfrm>
        </p:grpSpPr>
        <p:sp>
          <p:nvSpPr>
            <p:cNvPr id="342070" name="Rectangle 54"/>
            <p:cNvSpPr>
              <a:spLocks noChangeArrowheads="1"/>
            </p:cNvSpPr>
            <p:nvPr/>
          </p:nvSpPr>
          <p:spPr bwMode="auto">
            <a:xfrm>
              <a:off x="2872" y="1104"/>
              <a:ext cx="2680" cy="176"/>
            </a:xfrm>
            <a:prstGeom prst="rect">
              <a:avLst/>
            </a:prstGeom>
            <a:noFill/>
            <a:ln w="76200">
              <a:solidFill>
                <a:schemeClr val="bg2"/>
              </a:solidFill>
              <a:miter lim="800000"/>
            </a:ln>
            <a:effectLst/>
          </p:spPr>
          <p:txBody>
            <a:bodyPr wrap="none" lIns="107950" tIns="53975" rIns="107950" bIns="53975" anchor="ctr"/>
            <a:lstStyle/>
            <a:p>
              <a:endParaRPr lang="en-US"/>
            </a:p>
          </p:txBody>
        </p:sp>
        <p:sp>
          <p:nvSpPr>
            <p:cNvPr id="342071" name="Rectangle 55"/>
            <p:cNvSpPr>
              <a:spLocks noChangeArrowheads="1"/>
            </p:cNvSpPr>
            <p:nvPr/>
          </p:nvSpPr>
          <p:spPr bwMode="auto">
            <a:xfrm>
              <a:off x="2872" y="1104"/>
              <a:ext cx="2680" cy="176"/>
            </a:xfrm>
            <a:prstGeom prst="rect">
              <a:avLst/>
            </a:prstGeom>
            <a:noFill/>
            <a:ln w="57150">
              <a:solidFill>
                <a:schemeClr val="accent2"/>
              </a:solidFill>
              <a:miter lim="800000"/>
            </a:ln>
            <a:effectLst/>
          </p:spPr>
          <p:txBody>
            <a:bodyPr wrap="none" lIns="107950" tIns="53975" rIns="107950" bIns="53975" anchor="ctr"/>
            <a:lstStyle/>
            <a:p>
              <a:endParaRPr lang="en-US"/>
            </a:p>
          </p:txBody>
        </p:sp>
      </p:grpSp>
      <p:grpSp>
        <p:nvGrpSpPr>
          <p:cNvPr id="3" name="Group 58"/>
          <p:cNvGrpSpPr/>
          <p:nvPr/>
        </p:nvGrpSpPr>
        <p:grpSpPr bwMode="auto">
          <a:xfrm>
            <a:off x="0" y="1857364"/>
            <a:ext cx="3786181" cy="4572032"/>
            <a:chOff x="100" y="639"/>
            <a:chExt cx="2562" cy="1865"/>
          </a:xfrm>
        </p:grpSpPr>
        <p:sp>
          <p:nvSpPr>
            <p:cNvPr id="342068" name="Rectangle 52"/>
            <p:cNvSpPr>
              <a:spLocks noChangeArrowheads="1"/>
            </p:cNvSpPr>
            <p:nvPr/>
          </p:nvSpPr>
          <p:spPr bwMode="auto">
            <a:xfrm>
              <a:off x="100" y="639"/>
              <a:ext cx="2562" cy="1865"/>
            </a:xfrm>
            <a:prstGeom prst="rect">
              <a:avLst/>
            </a:prstGeom>
            <a:solidFill>
              <a:srgbClr val="CCFFFF"/>
            </a:solidFill>
            <a:ln w="57150">
              <a:solidFill>
                <a:schemeClr val="accent2"/>
              </a:solidFill>
              <a:miter lim="800000"/>
            </a:ln>
            <a:effectLst>
              <a:outerShdw dist="71842" dir="2700000" algn="ctr" rotWithShape="0">
                <a:schemeClr val="bg2">
                  <a:alpha val="50000"/>
                </a:schemeClr>
              </a:outerShdw>
            </a:effectLst>
          </p:spPr>
          <p:txBody>
            <a:bodyPr lIns="107950" tIns="53975" rIns="107950" bIns="53975" anchor="ctr"/>
            <a:lstStyle/>
            <a:p>
              <a:pPr marL="339725" indent="-339725" algn="l">
                <a:spcBef>
                  <a:spcPts val="500"/>
                </a:spcBef>
                <a:spcAft>
                  <a:spcPts val="500"/>
                </a:spcAft>
              </a:pPr>
              <a:r>
                <a:rPr lang="en-US" altLang="zh-CN" sz="2000" b="1" dirty="0">
                  <a:solidFill>
                    <a:schemeClr val="bg2"/>
                  </a:solidFill>
                  <a:ea typeface="宋体" panose="02010600030101010101" pitchFamily="2" charset="-122"/>
                </a:rPr>
                <a:t>The purposes of Analysis and Design are to:</a:t>
              </a:r>
              <a:endParaRPr lang="en-US" altLang="zh-CN" sz="2000" b="1" dirty="0">
                <a:solidFill>
                  <a:schemeClr val="bg2"/>
                </a:solidFill>
                <a:ea typeface="宋体" panose="02010600030101010101" pitchFamily="2" charset="-122"/>
              </a:endParaRPr>
            </a:p>
            <a:p>
              <a:pPr marL="339725" indent="-339725" algn="l">
                <a:spcBef>
                  <a:spcPts val="500"/>
                </a:spcBef>
                <a:spcAft>
                  <a:spcPts val="500"/>
                </a:spcAft>
                <a:buFont typeface="Symbol" panose="05050102010706020507" pitchFamily="18" charset="2"/>
                <a:buChar char="·"/>
              </a:pPr>
              <a:r>
                <a:rPr lang="en-US" altLang="zh-CN" sz="2000" b="1" dirty="0">
                  <a:solidFill>
                    <a:schemeClr val="bg2"/>
                  </a:solidFill>
                  <a:ea typeface="宋体" panose="02010600030101010101" pitchFamily="2" charset="-122"/>
                </a:rPr>
                <a:t>Transform the requirements into a design of the system-to-be. </a:t>
              </a:r>
              <a:endParaRPr lang="en-US" altLang="zh-CN" sz="2000" b="1" dirty="0">
                <a:solidFill>
                  <a:schemeClr val="bg2"/>
                </a:solidFill>
                <a:ea typeface="宋体" panose="02010600030101010101" pitchFamily="2" charset="-122"/>
              </a:endParaRPr>
            </a:p>
            <a:p>
              <a:pPr marL="339725" indent="-339725" algn="l">
                <a:spcBef>
                  <a:spcPts val="500"/>
                </a:spcBef>
                <a:spcAft>
                  <a:spcPts val="500"/>
                </a:spcAft>
                <a:buFont typeface="Symbol" panose="05050102010706020507" pitchFamily="18" charset="2"/>
                <a:buChar char="·"/>
              </a:pPr>
              <a:r>
                <a:rPr lang="en-US" altLang="zh-CN" sz="2000" b="1" dirty="0">
                  <a:solidFill>
                    <a:schemeClr val="bg2"/>
                  </a:solidFill>
                  <a:ea typeface="宋体" panose="02010600030101010101" pitchFamily="2" charset="-122"/>
                </a:rPr>
                <a:t>Evolve a robust architecture for the system. </a:t>
              </a:r>
              <a:endParaRPr lang="en-US" altLang="zh-CN" sz="2000" b="1" dirty="0">
                <a:solidFill>
                  <a:schemeClr val="bg2"/>
                </a:solidFill>
                <a:ea typeface="宋体" panose="02010600030101010101" pitchFamily="2" charset="-122"/>
              </a:endParaRPr>
            </a:p>
            <a:p>
              <a:pPr marL="339725" indent="-339725" algn="l">
                <a:spcBef>
                  <a:spcPts val="500"/>
                </a:spcBef>
                <a:spcAft>
                  <a:spcPts val="500"/>
                </a:spcAft>
                <a:buFont typeface="Symbol" panose="05050102010706020507" pitchFamily="18" charset="2"/>
                <a:buChar char="·"/>
              </a:pPr>
              <a:r>
                <a:rPr lang="en-US" altLang="zh-CN" sz="2000" b="1" dirty="0">
                  <a:solidFill>
                    <a:schemeClr val="bg2"/>
                  </a:solidFill>
                  <a:ea typeface="宋体" panose="02010600030101010101" pitchFamily="2" charset="-122"/>
                </a:rPr>
                <a:t>Adapt the design to match the implementation environment, designing it for performance.</a:t>
              </a:r>
              <a:endParaRPr lang="en-US" altLang="zh-CN" sz="2000" b="1" dirty="0">
                <a:solidFill>
                  <a:schemeClr val="bg2"/>
                </a:solidFill>
                <a:ea typeface="宋体" panose="02010600030101010101" pitchFamily="2" charset="-122"/>
              </a:endParaRPr>
            </a:p>
          </p:txBody>
        </p:sp>
        <p:sp>
          <p:nvSpPr>
            <p:cNvPr id="342072" name="Rectangle 56"/>
            <p:cNvSpPr>
              <a:spLocks noChangeArrowheads="1"/>
            </p:cNvSpPr>
            <p:nvPr/>
          </p:nvSpPr>
          <p:spPr bwMode="auto">
            <a:xfrm>
              <a:off x="112" y="659"/>
              <a:ext cx="2534" cy="1826"/>
            </a:xfrm>
            <a:prstGeom prst="rect">
              <a:avLst/>
            </a:prstGeom>
            <a:noFill/>
            <a:ln w="9525">
              <a:solidFill>
                <a:schemeClr val="bg2"/>
              </a:solidFill>
              <a:miter lim="800000"/>
            </a:ln>
            <a:effectLst/>
          </p:spPr>
          <p:txBody>
            <a:bodyPr wrap="none" lIns="107950" tIns="53975" rIns="107950" bIns="53975" anchor="ctr"/>
            <a:lstStyle/>
            <a:p>
              <a:endParaRPr 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28800" y="3886200"/>
            <a:ext cx="1720850" cy="1860550"/>
            <a:chOff x="3971" y="1776"/>
            <a:chExt cx="1084" cy="1172"/>
          </a:xfrm>
        </p:grpSpPr>
        <p:grpSp>
          <p:nvGrpSpPr>
            <p:cNvPr id="3" name="Group 3"/>
            <p:cNvGrpSpPr/>
            <p:nvPr/>
          </p:nvGrpSpPr>
          <p:grpSpPr bwMode="auto">
            <a:xfrm>
              <a:off x="4297" y="1776"/>
              <a:ext cx="432" cy="720"/>
              <a:chOff x="1249" y="2496"/>
              <a:chExt cx="432" cy="720"/>
            </a:xfrm>
          </p:grpSpPr>
          <p:sp>
            <p:nvSpPr>
              <p:cNvPr id="344068" name="Rectangle 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069" name="Line 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0" name="Line 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1" name="Line 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2" name="Line 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3" name="Line 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4" name="Line 1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5" name="Line 1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6" name="Line 1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7" name="Line 1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8" name="Line 1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9" name="Line 1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0" name="Line 1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1" name="Line 1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2" name="Line 1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3" name="Line 1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4" name="Line 2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5" name="Line 2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086" name="Text Box 22"/>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r>
                <a:rPr lang="en-US" altLang="zh-CN" sz="1800">
                  <a:ea typeface="宋体" panose="02010600030101010101" pitchFamily="2" charset="-122"/>
                </a:rPr>
                <a:t>Supplementary</a:t>
              </a:r>
              <a:endParaRPr lang="en-US" altLang="zh-CN" sz="1800">
                <a:ea typeface="宋体" panose="02010600030101010101" pitchFamily="2" charset="-122"/>
              </a:endParaRPr>
            </a:p>
            <a:p>
              <a:r>
                <a:rPr lang="en-US" altLang="zh-CN" sz="1800">
                  <a:ea typeface="宋体" panose="02010600030101010101" pitchFamily="2" charset="-122"/>
                </a:rPr>
                <a:t>Specification</a:t>
              </a:r>
              <a:endParaRPr lang="en-US" altLang="zh-CN" sz="1800">
                <a:ea typeface="宋体" panose="02010600030101010101" pitchFamily="2" charset="-122"/>
              </a:endParaRPr>
            </a:p>
          </p:txBody>
        </p:sp>
      </p:grpSp>
      <p:grpSp>
        <p:nvGrpSpPr>
          <p:cNvPr id="4" name="Group 23"/>
          <p:cNvGrpSpPr/>
          <p:nvPr/>
        </p:nvGrpSpPr>
        <p:grpSpPr bwMode="auto">
          <a:xfrm>
            <a:off x="381000" y="1447800"/>
            <a:ext cx="2522538" cy="1544638"/>
            <a:chOff x="700" y="713"/>
            <a:chExt cx="1589" cy="973"/>
          </a:xfrm>
        </p:grpSpPr>
        <p:grpSp>
          <p:nvGrpSpPr>
            <p:cNvPr id="5" name="Group 24"/>
            <p:cNvGrpSpPr/>
            <p:nvPr/>
          </p:nvGrpSpPr>
          <p:grpSpPr bwMode="auto">
            <a:xfrm>
              <a:off x="700" y="713"/>
              <a:ext cx="1589" cy="681"/>
              <a:chOff x="700" y="713"/>
              <a:chExt cx="1589" cy="681"/>
            </a:xfrm>
          </p:grpSpPr>
          <p:grpSp>
            <p:nvGrpSpPr>
              <p:cNvPr id="6" name="Group 25"/>
              <p:cNvGrpSpPr/>
              <p:nvPr/>
            </p:nvGrpSpPr>
            <p:grpSpPr bwMode="auto">
              <a:xfrm>
                <a:off x="700" y="713"/>
                <a:ext cx="320" cy="403"/>
                <a:chOff x="7654" y="3380"/>
                <a:chExt cx="554" cy="754"/>
              </a:xfrm>
            </p:grpSpPr>
            <p:sp>
              <p:nvSpPr>
                <p:cNvPr id="344090" name="Oval 26"/>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44091" name="Line 27"/>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44092" name="Line 28"/>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44093" name="Freeform 29"/>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44094" name="Oval 30"/>
              <p:cNvSpPr>
                <a:spLocks noChangeArrowheads="1"/>
              </p:cNvSpPr>
              <p:nvPr/>
            </p:nvSpPr>
            <p:spPr bwMode="auto">
              <a:xfrm>
                <a:off x="1434" y="799"/>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095" name="Oval 31"/>
              <p:cNvSpPr>
                <a:spLocks noChangeArrowheads="1"/>
              </p:cNvSpPr>
              <p:nvPr/>
            </p:nvSpPr>
            <p:spPr bwMode="auto">
              <a:xfrm>
                <a:off x="1121" y="1164"/>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096" name="Oval 32"/>
              <p:cNvSpPr>
                <a:spLocks noChangeArrowheads="1"/>
              </p:cNvSpPr>
              <p:nvPr/>
            </p:nvSpPr>
            <p:spPr bwMode="auto">
              <a:xfrm>
                <a:off x="1790" y="1164"/>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097" name="Line 33"/>
              <p:cNvSpPr>
                <a:spLocks noChangeShapeType="1"/>
              </p:cNvSpPr>
              <p:nvPr/>
            </p:nvSpPr>
            <p:spPr bwMode="auto">
              <a:xfrm>
                <a:off x="965" y="914"/>
                <a:ext cx="469" cy="0"/>
              </a:xfrm>
              <a:prstGeom prst="line">
                <a:avLst/>
              </a:prstGeom>
              <a:noFill/>
              <a:ln w="28575">
                <a:solidFill>
                  <a:schemeClr val="tx1"/>
                </a:solidFill>
                <a:round/>
                <a:tailEnd type="arrow" w="med" len="med"/>
              </a:ln>
              <a:effectLst/>
            </p:spPr>
            <p:txBody>
              <a:bodyPr wrap="none" anchor="ctr"/>
              <a:lstStyle/>
              <a:p>
                <a:endParaRPr lang="en-US"/>
              </a:p>
            </p:txBody>
          </p:sp>
          <p:sp>
            <p:nvSpPr>
              <p:cNvPr id="344098" name="Line 34"/>
              <p:cNvSpPr>
                <a:spLocks noChangeShapeType="1"/>
              </p:cNvSpPr>
              <p:nvPr/>
            </p:nvSpPr>
            <p:spPr bwMode="auto">
              <a:xfrm flipV="1">
                <a:off x="1476" y="1029"/>
                <a:ext cx="144" cy="135"/>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44099" name="Line 35"/>
              <p:cNvSpPr>
                <a:spLocks noChangeShapeType="1"/>
              </p:cNvSpPr>
              <p:nvPr/>
            </p:nvSpPr>
            <p:spPr bwMode="auto">
              <a:xfrm flipH="1" flipV="1">
                <a:off x="1790" y="1029"/>
                <a:ext cx="143" cy="135"/>
              </a:xfrm>
              <a:prstGeom prst="line">
                <a:avLst/>
              </a:prstGeom>
              <a:noFill/>
              <a:ln w="28575">
                <a:solidFill>
                  <a:schemeClr val="tx1"/>
                </a:solidFill>
                <a:round/>
                <a:headEnd type="none" w="sm" len="sm"/>
                <a:tailEnd type="triangle" w="med" len="med"/>
              </a:ln>
              <a:effectLst/>
            </p:spPr>
            <p:txBody>
              <a:bodyPr wrap="none" anchor="ctr"/>
              <a:lstStyle/>
              <a:p>
                <a:endParaRPr lang="en-US"/>
              </a:p>
            </p:txBody>
          </p:sp>
        </p:grpSp>
        <p:sp>
          <p:nvSpPr>
            <p:cNvPr id="344100" name="Text Box 36"/>
            <p:cNvSpPr txBox="1">
              <a:spLocks noChangeArrowheads="1"/>
            </p:cNvSpPr>
            <p:nvPr/>
          </p:nvSpPr>
          <p:spPr bwMode="auto">
            <a:xfrm>
              <a:off x="901" y="1455"/>
              <a:ext cx="1188" cy="231"/>
            </a:xfrm>
            <a:prstGeom prst="rect">
              <a:avLst/>
            </a:prstGeom>
            <a:noFill/>
            <a:ln w="28575">
              <a:noFill/>
              <a:miter lim="800000"/>
              <a:headEnd type="none" w="sm" len="sm"/>
              <a:tailEnd type="none" w="lg" len="lg"/>
            </a:ln>
            <a:effectLst/>
          </p:spPr>
          <p:txBody>
            <a:bodyPr wrap="none">
              <a:spAutoFit/>
            </a:bodyPr>
            <a:lstStyle/>
            <a:p>
              <a:r>
                <a:rPr lang="en-US" altLang="zh-CN" sz="1800">
                  <a:ea typeface="宋体" panose="02010600030101010101" pitchFamily="2" charset="-122"/>
                </a:rPr>
                <a:t>Use-Case Model</a:t>
              </a:r>
              <a:endParaRPr lang="en-US" altLang="zh-CN" sz="1800">
                <a:ea typeface="宋体" panose="02010600030101010101" pitchFamily="2" charset="-122"/>
              </a:endParaRPr>
            </a:p>
          </p:txBody>
        </p:sp>
      </p:grpSp>
      <p:grpSp>
        <p:nvGrpSpPr>
          <p:cNvPr id="7" name="Group 37"/>
          <p:cNvGrpSpPr/>
          <p:nvPr/>
        </p:nvGrpSpPr>
        <p:grpSpPr bwMode="auto">
          <a:xfrm>
            <a:off x="6858000" y="1066800"/>
            <a:ext cx="1976438" cy="1724025"/>
            <a:chOff x="1309" y="1072"/>
            <a:chExt cx="1245" cy="1086"/>
          </a:xfrm>
        </p:grpSpPr>
        <p:grpSp>
          <p:nvGrpSpPr>
            <p:cNvPr id="8" name="Group 38"/>
            <p:cNvGrpSpPr/>
            <p:nvPr/>
          </p:nvGrpSpPr>
          <p:grpSpPr bwMode="auto">
            <a:xfrm>
              <a:off x="1309" y="1072"/>
              <a:ext cx="1245" cy="766"/>
              <a:chOff x="1309" y="1072"/>
              <a:chExt cx="1245" cy="766"/>
            </a:xfrm>
          </p:grpSpPr>
          <p:grpSp>
            <p:nvGrpSpPr>
              <p:cNvPr id="9" name="Group 39"/>
              <p:cNvGrpSpPr/>
              <p:nvPr/>
            </p:nvGrpSpPr>
            <p:grpSpPr bwMode="auto">
              <a:xfrm>
                <a:off x="1309" y="1231"/>
                <a:ext cx="302" cy="175"/>
                <a:chOff x="144" y="1440"/>
                <a:chExt cx="881" cy="510"/>
              </a:xfrm>
            </p:grpSpPr>
            <p:sp>
              <p:nvSpPr>
                <p:cNvPr id="344104" name="Rectangle 4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05" name="Line 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06" name="Line 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0" name="Group 43"/>
              <p:cNvGrpSpPr/>
              <p:nvPr/>
            </p:nvGrpSpPr>
            <p:grpSpPr bwMode="auto">
              <a:xfrm>
                <a:off x="1950" y="1072"/>
                <a:ext cx="302" cy="175"/>
                <a:chOff x="144" y="1440"/>
                <a:chExt cx="881" cy="510"/>
              </a:xfrm>
            </p:grpSpPr>
            <p:sp>
              <p:nvSpPr>
                <p:cNvPr id="344108" name="Rectangle 4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09" name="Line 4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10" name="Line 4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1" name="Group 47"/>
              <p:cNvGrpSpPr/>
              <p:nvPr/>
            </p:nvGrpSpPr>
            <p:grpSpPr bwMode="auto">
              <a:xfrm>
                <a:off x="1648" y="1663"/>
                <a:ext cx="302" cy="175"/>
                <a:chOff x="144" y="1440"/>
                <a:chExt cx="881" cy="510"/>
              </a:xfrm>
            </p:grpSpPr>
            <p:sp>
              <p:nvSpPr>
                <p:cNvPr id="344112" name="Rectangle 4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13" name="Line 4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14" name="Line 5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2" name="Group 51"/>
              <p:cNvGrpSpPr/>
              <p:nvPr/>
            </p:nvGrpSpPr>
            <p:grpSpPr bwMode="auto">
              <a:xfrm>
                <a:off x="2252" y="1581"/>
                <a:ext cx="302" cy="175"/>
                <a:chOff x="144" y="1440"/>
                <a:chExt cx="881" cy="510"/>
              </a:xfrm>
            </p:grpSpPr>
            <p:sp>
              <p:nvSpPr>
                <p:cNvPr id="344116" name="Rectangle 5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17" name="Line 5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18" name="Line 5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19" name="Line 5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0" name="Line 5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1" name="Line 5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2" name="Line 5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23" name="Text Box 59"/>
            <p:cNvSpPr txBox="1">
              <a:spLocks noChangeArrowheads="1"/>
            </p:cNvSpPr>
            <p:nvPr/>
          </p:nvSpPr>
          <p:spPr bwMode="auto">
            <a:xfrm>
              <a:off x="1434" y="1927"/>
              <a:ext cx="996" cy="231"/>
            </a:xfrm>
            <a:prstGeom prst="rect">
              <a:avLst/>
            </a:prstGeom>
            <a:noFill/>
            <a:ln w="28575">
              <a:noFill/>
              <a:miter lim="800000"/>
              <a:headEnd type="none" w="sm" len="sm"/>
              <a:tailEnd type="none" w="lg" len="lg"/>
            </a:ln>
            <a:effectLst/>
          </p:spPr>
          <p:txBody>
            <a:bodyPr wrap="none">
              <a:spAutoFit/>
            </a:bodyPr>
            <a:lstStyle/>
            <a:p>
              <a:r>
                <a:rPr lang="en-US" altLang="zh-CN" sz="1800">
                  <a:ea typeface="宋体" panose="02010600030101010101" pitchFamily="2" charset="-122"/>
                </a:rPr>
                <a:t>Design Model</a:t>
              </a:r>
              <a:endParaRPr lang="en-US" altLang="zh-CN" sz="1800">
                <a:ea typeface="宋体" panose="02010600030101010101" pitchFamily="2" charset="-122"/>
              </a:endParaRPr>
            </a:p>
          </p:txBody>
        </p:sp>
      </p:grpSp>
      <p:sp>
        <p:nvSpPr>
          <p:cNvPr id="344125" name="Line 61"/>
          <p:cNvSpPr>
            <a:spLocks noChangeShapeType="1"/>
          </p:cNvSpPr>
          <p:nvPr/>
        </p:nvSpPr>
        <p:spPr bwMode="auto">
          <a:xfrm flipH="1" flipV="1">
            <a:off x="5702300" y="5102225"/>
            <a:ext cx="495300" cy="407988"/>
          </a:xfrm>
          <a:prstGeom prst="line">
            <a:avLst/>
          </a:prstGeom>
          <a:noFill/>
          <a:ln w="19050">
            <a:solidFill>
              <a:srgbClr val="C0C0C0"/>
            </a:solidFill>
            <a:round/>
            <a:headEnd type="none" w="sm" len="sm"/>
            <a:tailEnd type="none" w="lg" len="lg"/>
          </a:ln>
          <a:effectLst/>
        </p:spPr>
        <p:txBody>
          <a:bodyPr wrap="none" anchor="ctr"/>
          <a:lstStyle/>
          <a:p>
            <a:endParaRPr lang="en-US"/>
          </a:p>
        </p:txBody>
      </p:sp>
      <p:sp>
        <p:nvSpPr>
          <p:cNvPr id="344126" name="Line 62"/>
          <p:cNvSpPr>
            <a:spLocks noChangeShapeType="1"/>
          </p:cNvSpPr>
          <p:nvPr/>
        </p:nvSpPr>
        <p:spPr bwMode="auto">
          <a:xfrm flipV="1">
            <a:off x="5937250" y="4711700"/>
            <a:ext cx="538163" cy="242888"/>
          </a:xfrm>
          <a:prstGeom prst="line">
            <a:avLst/>
          </a:prstGeom>
          <a:noFill/>
          <a:ln w="19050">
            <a:solidFill>
              <a:srgbClr val="C0C0C0"/>
            </a:solidFill>
            <a:round/>
            <a:headEnd type="none" w="sm" len="sm"/>
            <a:tailEnd type="none" w="lg" len="lg"/>
          </a:ln>
          <a:effectLst/>
        </p:spPr>
        <p:txBody>
          <a:bodyPr wrap="none" anchor="ctr"/>
          <a:lstStyle/>
          <a:p>
            <a:endParaRPr lang="en-US"/>
          </a:p>
        </p:txBody>
      </p:sp>
      <p:sp>
        <p:nvSpPr>
          <p:cNvPr id="344127" name="Line 63"/>
          <p:cNvSpPr>
            <a:spLocks noChangeShapeType="1"/>
          </p:cNvSpPr>
          <p:nvPr/>
        </p:nvSpPr>
        <p:spPr bwMode="auto">
          <a:xfrm flipV="1">
            <a:off x="6475413" y="5510213"/>
            <a:ext cx="479425" cy="130175"/>
          </a:xfrm>
          <a:prstGeom prst="line">
            <a:avLst/>
          </a:prstGeom>
          <a:noFill/>
          <a:ln w="19050">
            <a:solidFill>
              <a:srgbClr val="C0C0C0"/>
            </a:solidFill>
            <a:round/>
            <a:headEnd type="none" w="sm" len="sm"/>
            <a:tailEnd type="none" w="lg" len="lg"/>
          </a:ln>
          <a:effectLst/>
        </p:spPr>
        <p:txBody>
          <a:bodyPr wrap="none" anchor="ctr"/>
          <a:lstStyle/>
          <a:p>
            <a:endParaRPr lang="en-US"/>
          </a:p>
        </p:txBody>
      </p:sp>
      <p:sp>
        <p:nvSpPr>
          <p:cNvPr id="344128" name="Line 64"/>
          <p:cNvSpPr>
            <a:spLocks noChangeShapeType="1"/>
          </p:cNvSpPr>
          <p:nvPr/>
        </p:nvSpPr>
        <p:spPr bwMode="auto">
          <a:xfrm flipV="1">
            <a:off x="6197600" y="4849813"/>
            <a:ext cx="522288" cy="660400"/>
          </a:xfrm>
          <a:prstGeom prst="line">
            <a:avLst/>
          </a:prstGeom>
          <a:noFill/>
          <a:ln w="19050">
            <a:solidFill>
              <a:srgbClr val="C0C0C0"/>
            </a:solidFill>
            <a:round/>
            <a:headEnd type="none" w="sm" len="sm"/>
            <a:tailEnd type="none" w="lg" len="lg"/>
          </a:ln>
          <a:effectLst/>
        </p:spPr>
        <p:txBody>
          <a:bodyPr wrap="none" anchor="ctr"/>
          <a:lstStyle/>
          <a:p>
            <a:endParaRPr lang="en-US"/>
          </a:p>
        </p:txBody>
      </p:sp>
      <p:sp>
        <p:nvSpPr>
          <p:cNvPr id="344129" name="Text Box 65"/>
          <p:cNvSpPr txBox="1">
            <a:spLocks noChangeArrowheads="1"/>
          </p:cNvSpPr>
          <p:nvPr/>
        </p:nvSpPr>
        <p:spPr bwMode="auto">
          <a:xfrm>
            <a:off x="5770563" y="5929313"/>
            <a:ext cx="1352550" cy="366712"/>
          </a:xfrm>
          <a:prstGeom prst="rect">
            <a:avLst/>
          </a:prstGeom>
          <a:noFill/>
          <a:ln w="28575">
            <a:noFill/>
            <a:miter lim="800000"/>
            <a:headEnd type="none" w="sm" len="sm"/>
            <a:tailEnd type="none" w="lg" len="lg"/>
          </a:ln>
          <a:effectLst/>
        </p:spPr>
        <p:txBody>
          <a:bodyPr wrap="none">
            <a:spAutoFit/>
          </a:bodyPr>
          <a:lstStyle/>
          <a:p>
            <a:r>
              <a:rPr lang="en-US" altLang="zh-CN" sz="1800">
                <a:solidFill>
                  <a:srgbClr val="C0C0C0"/>
                </a:solidFill>
                <a:ea typeface="宋体" panose="02010600030101010101" pitchFamily="2" charset="-122"/>
              </a:rPr>
              <a:t>Data Model</a:t>
            </a:r>
            <a:endParaRPr lang="en-US" altLang="zh-CN" sz="1800">
              <a:solidFill>
                <a:srgbClr val="C0C0C0"/>
              </a:solidFill>
              <a:ea typeface="宋体" panose="02010600030101010101" pitchFamily="2" charset="-122"/>
            </a:endParaRPr>
          </a:p>
        </p:txBody>
      </p:sp>
      <p:grpSp>
        <p:nvGrpSpPr>
          <p:cNvPr id="13" name="Group 66"/>
          <p:cNvGrpSpPr/>
          <p:nvPr/>
        </p:nvGrpSpPr>
        <p:grpSpPr bwMode="auto">
          <a:xfrm>
            <a:off x="5457825" y="4821238"/>
            <a:ext cx="479425" cy="280987"/>
            <a:chOff x="2986" y="2723"/>
            <a:chExt cx="302" cy="177"/>
          </a:xfrm>
        </p:grpSpPr>
        <p:sp>
          <p:nvSpPr>
            <p:cNvPr id="344131" name="Rectangle 67"/>
            <p:cNvSpPr>
              <a:spLocks noChangeArrowheads="1"/>
            </p:cNvSpPr>
            <p:nvPr/>
          </p:nvSpPr>
          <p:spPr bwMode="auto">
            <a:xfrm>
              <a:off x="2986" y="2725"/>
              <a:ext cx="302" cy="175"/>
            </a:xfrm>
            <a:prstGeom prst="rect">
              <a:avLst/>
            </a:prstGeom>
            <a:noFill/>
            <a:ln w="19050">
              <a:solidFill>
                <a:srgbClr val="C0C0C0"/>
              </a:solidFill>
              <a:miter lim="800000"/>
              <a:headEnd type="none" w="sm" len="sm"/>
              <a:tailEnd type="none" w="lg" len="lg"/>
            </a:ln>
            <a:effectLst/>
          </p:spPr>
          <p:txBody>
            <a:bodyPr wrap="none" lIns="0" tIns="0" rIns="0" bIns="0" anchor="ctr">
              <a:spAutoFit/>
            </a:bodyPr>
            <a:lstStyle/>
            <a:p>
              <a:endParaRPr lang="en-US"/>
            </a:p>
          </p:txBody>
        </p:sp>
        <p:sp>
          <p:nvSpPr>
            <p:cNvPr id="344132" name="Line 68"/>
            <p:cNvSpPr>
              <a:spLocks noChangeShapeType="1"/>
            </p:cNvSpPr>
            <p:nvPr/>
          </p:nvSpPr>
          <p:spPr bwMode="auto">
            <a:xfrm>
              <a:off x="2986" y="2807"/>
              <a:ext cx="302" cy="0"/>
            </a:xfrm>
            <a:prstGeom prst="line">
              <a:avLst/>
            </a:prstGeom>
            <a:noFill/>
            <a:ln w="19050">
              <a:solidFill>
                <a:srgbClr val="C0C0C0"/>
              </a:solidFill>
              <a:round/>
              <a:headEnd type="none" w="sm" len="sm"/>
              <a:tailEnd type="none" w="lg" len="lg"/>
            </a:ln>
            <a:effectLst/>
          </p:spPr>
          <p:txBody>
            <a:bodyPr lIns="0" tIns="0" rIns="0" bIns="0" anchor="ctr">
              <a:spAutoFit/>
            </a:bodyPr>
            <a:lstStyle/>
            <a:p>
              <a:endParaRPr lang="en-US"/>
            </a:p>
          </p:txBody>
        </p:sp>
        <p:sp>
          <p:nvSpPr>
            <p:cNvPr id="344133" name="Line 69"/>
            <p:cNvSpPr>
              <a:spLocks noChangeShapeType="1"/>
            </p:cNvSpPr>
            <p:nvPr/>
          </p:nvSpPr>
          <p:spPr bwMode="auto">
            <a:xfrm>
              <a:off x="3184" y="2723"/>
              <a:ext cx="0" cy="173"/>
            </a:xfrm>
            <a:prstGeom prst="line">
              <a:avLst/>
            </a:prstGeom>
            <a:noFill/>
            <a:ln w="19050">
              <a:solidFill>
                <a:srgbClr val="C0C0C0"/>
              </a:solidFill>
              <a:round/>
            </a:ln>
            <a:effectLst/>
          </p:spPr>
          <p:txBody>
            <a:bodyPr wrap="none" anchor="ctr"/>
            <a:lstStyle/>
            <a:p>
              <a:endParaRPr lang="en-US"/>
            </a:p>
          </p:txBody>
        </p:sp>
        <p:sp>
          <p:nvSpPr>
            <p:cNvPr id="344134" name="Line 70"/>
            <p:cNvSpPr>
              <a:spLocks noChangeShapeType="1"/>
            </p:cNvSpPr>
            <p:nvPr/>
          </p:nvSpPr>
          <p:spPr bwMode="auto">
            <a:xfrm>
              <a:off x="3077" y="2727"/>
              <a:ext cx="0" cy="173"/>
            </a:xfrm>
            <a:prstGeom prst="line">
              <a:avLst/>
            </a:prstGeom>
            <a:noFill/>
            <a:ln w="19050">
              <a:solidFill>
                <a:srgbClr val="C0C0C0"/>
              </a:solidFill>
              <a:round/>
            </a:ln>
            <a:effectLst/>
          </p:spPr>
          <p:txBody>
            <a:bodyPr wrap="none" anchor="ctr"/>
            <a:lstStyle/>
            <a:p>
              <a:endParaRPr lang="en-US"/>
            </a:p>
          </p:txBody>
        </p:sp>
      </p:grpSp>
      <p:grpSp>
        <p:nvGrpSpPr>
          <p:cNvPr id="14" name="Group 71"/>
          <p:cNvGrpSpPr/>
          <p:nvPr/>
        </p:nvGrpSpPr>
        <p:grpSpPr bwMode="auto">
          <a:xfrm>
            <a:off x="6475413" y="4572000"/>
            <a:ext cx="479425" cy="280988"/>
            <a:chOff x="2986" y="2723"/>
            <a:chExt cx="302" cy="177"/>
          </a:xfrm>
        </p:grpSpPr>
        <p:sp>
          <p:nvSpPr>
            <p:cNvPr id="344136" name="Rectangle 72"/>
            <p:cNvSpPr>
              <a:spLocks noChangeArrowheads="1"/>
            </p:cNvSpPr>
            <p:nvPr/>
          </p:nvSpPr>
          <p:spPr bwMode="auto">
            <a:xfrm>
              <a:off x="2986" y="2725"/>
              <a:ext cx="302" cy="175"/>
            </a:xfrm>
            <a:prstGeom prst="rect">
              <a:avLst/>
            </a:prstGeom>
            <a:noFill/>
            <a:ln w="19050">
              <a:solidFill>
                <a:srgbClr val="C0C0C0"/>
              </a:solidFill>
              <a:miter lim="800000"/>
              <a:headEnd type="none" w="sm" len="sm"/>
              <a:tailEnd type="none" w="lg" len="lg"/>
            </a:ln>
            <a:effectLst/>
          </p:spPr>
          <p:txBody>
            <a:bodyPr wrap="none" lIns="0" tIns="0" rIns="0" bIns="0" anchor="ctr">
              <a:spAutoFit/>
            </a:bodyPr>
            <a:lstStyle/>
            <a:p>
              <a:endParaRPr lang="en-US"/>
            </a:p>
          </p:txBody>
        </p:sp>
        <p:sp>
          <p:nvSpPr>
            <p:cNvPr id="344137" name="Line 73"/>
            <p:cNvSpPr>
              <a:spLocks noChangeShapeType="1"/>
            </p:cNvSpPr>
            <p:nvPr/>
          </p:nvSpPr>
          <p:spPr bwMode="auto">
            <a:xfrm>
              <a:off x="2986" y="2807"/>
              <a:ext cx="302" cy="0"/>
            </a:xfrm>
            <a:prstGeom prst="line">
              <a:avLst/>
            </a:prstGeom>
            <a:noFill/>
            <a:ln w="19050">
              <a:solidFill>
                <a:srgbClr val="C0C0C0"/>
              </a:solidFill>
              <a:round/>
              <a:headEnd type="none" w="sm" len="sm"/>
              <a:tailEnd type="none" w="lg" len="lg"/>
            </a:ln>
            <a:effectLst/>
          </p:spPr>
          <p:txBody>
            <a:bodyPr lIns="0" tIns="0" rIns="0" bIns="0" anchor="ctr">
              <a:spAutoFit/>
            </a:bodyPr>
            <a:lstStyle/>
            <a:p>
              <a:endParaRPr lang="en-US"/>
            </a:p>
          </p:txBody>
        </p:sp>
        <p:sp>
          <p:nvSpPr>
            <p:cNvPr id="344138" name="Line 74"/>
            <p:cNvSpPr>
              <a:spLocks noChangeShapeType="1"/>
            </p:cNvSpPr>
            <p:nvPr/>
          </p:nvSpPr>
          <p:spPr bwMode="auto">
            <a:xfrm>
              <a:off x="3184" y="2723"/>
              <a:ext cx="0" cy="173"/>
            </a:xfrm>
            <a:prstGeom prst="line">
              <a:avLst/>
            </a:prstGeom>
            <a:noFill/>
            <a:ln w="19050">
              <a:solidFill>
                <a:srgbClr val="C0C0C0"/>
              </a:solidFill>
              <a:round/>
            </a:ln>
            <a:effectLst/>
          </p:spPr>
          <p:txBody>
            <a:bodyPr wrap="none" anchor="ctr"/>
            <a:lstStyle/>
            <a:p>
              <a:endParaRPr lang="en-US"/>
            </a:p>
          </p:txBody>
        </p:sp>
        <p:sp>
          <p:nvSpPr>
            <p:cNvPr id="344139" name="Line 75"/>
            <p:cNvSpPr>
              <a:spLocks noChangeShapeType="1"/>
            </p:cNvSpPr>
            <p:nvPr/>
          </p:nvSpPr>
          <p:spPr bwMode="auto">
            <a:xfrm>
              <a:off x="3077" y="2727"/>
              <a:ext cx="0" cy="173"/>
            </a:xfrm>
            <a:prstGeom prst="line">
              <a:avLst/>
            </a:prstGeom>
            <a:noFill/>
            <a:ln w="19050">
              <a:solidFill>
                <a:srgbClr val="C0C0C0"/>
              </a:solidFill>
              <a:round/>
            </a:ln>
            <a:effectLst/>
          </p:spPr>
          <p:txBody>
            <a:bodyPr wrap="none" anchor="ctr"/>
            <a:lstStyle/>
            <a:p>
              <a:endParaRPr lang="en-US"/>
            </a:p>
          </p:txBody>
        </p:sp>
      </p:grpSp>
      <p:grpSp>
        <p:nvGrpSpPr>
          <p:cNvPr id="15" name="Group 76"/>
          <p:cNvGrpSpPr/>
          <p:nvPr/>
        </p:nvGrpSpPr>
        <p:grpSpPr bwMode="auto">
          <a:xfrm>
            <a:off x="5995988" y="5510213"/>
            <a:ext cx="479425" cy="280987"/>
            <a:chOff x="2986" y="2723"/>
            <a:chExt cx="302" cy="177"/>
          </a:xfrm>
        </p:grpSpPr>
        <p:sp>
          <p:nvSpPr>
            <p:cNvPr id="344141" name="Rectangle 77"/>
            <p:cNvSpPr>
              <a:spLocks noChangeArrowheads="1"/>
            </p:cNvSpPr>
            <p:nvPr/>
          </p:nvSpPr>
          <p:spPr bwMode="auto">
            <a:xfrm>
              <a:off x="2986" y="2725"/>
              <a:ext cx="302" cy="175"/>
            </a:xfrm>
            <a:prstGeom prst="rect">
              <a:avLst/>
            </a:prstGeom>
            <a:noFill/>
            <a:ln w="19050">
              <a:solidFill>
                <a:srgbClr val="C0C0C0"/>
              </a:solidFill>
              <a:miter lim="800000"/>
              <a:headEnd type="none" w="sm" len="sm"/>
              <a:tailEnd type="none" w="lg" len="lg"/>
            </a:ln>
            <a:effectLst/>
          </p:spPr>
          <p:txBody>
            <a:bodyPr wrap="none" lIns="0" tIns="0" rIns="0" bIns="0" anchor="ctr">
              <a:spAutoFit/>
            </a:bodyPr>
            <a:lstStyle/>
            <a:p>
              <a:endParaRPr lang="en-US"/>
            </a:p>
          </p:txBody>
        </p:sp>
        <p:sp>
          <p:nvSpPr>
            <p:cNvPr id="344142" name="Line 78"/>
            <p:cNvSpPr>
              <a:spLocks noChangeShapeType="1"/>
            </p:cNvSpPr>
            <p:nvPr/>
          </p:nvSpPr>
          <p:spPr bwMode="auto">
            <a:xfrm>
              <a:off x="2986" y="2807"/>
              <a:ext cx="302" cy="0"/>
            </a:xfrm>
            <a:prstGeom prst="line">
              <a:avLst/>
            </a:prstGeom>
            <a:noFill/>
            <a:ln w="19050">
              <a:solidFill>
                <a:srgbClr val="C0C0C0"/>
              </a:solidFill>
              <a:round/>
              <a:headEnd type="none" w="sm" len="sm"/>
              <a:tailEnd type="none" w="lg" len="lg"/>
            </a:ln>
            <a:effectLst/>
          </p:spPr>
          <p:txBody>
            <a:bodyPr lIns="0" tIns="0" rIns="0" bIns="0" anchor="ctr">
              <a:spAutoFit/>
            </a:bodyPr>
            <a:lstStyle/>
            <a:p>
              <a:endParaRPr lang="en-US"/>
            </a:p>
          </p:txBody>
        </p:sp>
        <p:sp>
          <p:nvSpPr>
            <p:cNvPr id="344143" name="Line 79"/>
            <p:cNvSpPr>
              <a:spLocks noChangeShapeType="1"/>
            </p:cNvSpPr>
            <p:nvPr/>
          </p:nvSpPr>
          <p:spPr bwMode="auto">
            <a:xfrm>
              <a:off x="3184" y="2723"/>
              <a:ext cx="0" cy="173"/>
            </a:xfrm>
            <a:prstGeom prst="line">
              <a:avLst/>
            </a:prstGeom>
            <a:noFill/>
            <a:ln w="19050">
              <a:solidFill>
                <a:srgbClr val="C0C0C0"/>
              </a:solidFill>
              <a:round/>
            </a:ln>
            <a:effectLst/>
          </p:spPr>
          <p:txBody>
            <a:bodyPr wrap="none" anchor="ctr"/>
            <a:lstStyle/>
            <a:p>
              <a:endParaRPr lang="en-US"/>
            </a:p>
          </p:txBody>
        </p:sp>
        <p:sp>
          <p:nvSpPr>
            <p:cNvPr id="344144" name="Line 80"/>
            <p:cNvSpPr>
              <a:spLocks noChangeShapeType="1"/>
            </p:cNvSpPr>
            <p:nvPr/>
          </p:nvSpPr>
          <p:spPr bwMode="auto">
            <a:xfrm>
              <a:off x="3077" y="2727"/>
              <a:ext cx="0" cy="173"/>
            </a:xfrm>
            <a:prstGeom prst="line">
              <a:avLst/>
            </a:prstGeom>
            <a:noFill/>
            <a:ln w="19050">
              <a:solidFill>
                <a:srgbClr val="C0C0C0"/>
              </a:solidFill>
              <a:round/>
            </a:ln>
            <a:effectLst/>
          </p:spPr>
          <p:txBody>
            <a:bodyPr wrap="none" anchor="ctr"/>
            <a:lstStyle/>
            <a:p>
              <a:endParaRPr lang="en-US"/>
            </a:p>
          </p:txBody>
        </p:sp>
      </p:grpSp>
      <p:grpSp>
        <p:nvGrpSpPr>
          <p:cNvPr id="16" name="Group 159"/>
          <p:cNvGrpSpPr/>
          <p:nvPr/>
        </p:nvGrpSpPr>
        <p:grpSpPr bwMode="auto">
          <a:xfrm>
            <a:off x="6954838" y="5378450"/>
            <a:ext cx="479425" cy="277813"/>
            <a:chOff x="4381" y="3388"/>
            <a:chExt cx="302" cy="175"/>
          </a:xfrm>
        </p:grpSpPr>
        <p:sp>
          <p:nvSpPr>
            <p:cNvPr id="344146" name="Rectangle 82"/>
            <p:cNvSpPr>
              <a:spLocks noChangeArrowheads="1"/>
            </p:cNvSpPr>
            <p:nvPr/>
          </p:nvSpPr>
          <p:spPr bwMode="auto">
            <a:xfrm>
              <a:off x="4381" y="3388"/>
              <a:ext cx="302" cy="175"/>
            </a:xfrm>
            <a:prstGeom prst="rect">
              <a:avLst/>
            </a:prstGeom>
            <a:noFill/>
            <a:ln w="19050">
              <a:solidFill>
                <a:srgbClr val="C0C0C0"/>
              </a:solidFill>
              <a:miter lim="800000"/>
              <a:headEnd type="none" w="sm" len="sm"/>
              <a:tailEnd type="none" w="lg" len="lg"/>
            </a:ln>
            <a:effectLst/>
          </p:spPr>
          <p:txBody>
            <a:bodyPr wrap="none" lIns="0" tIns="0" rIns="0" bIns="0" anchor="ctr">
              <a:spAutoFit/>
            </a:bodyPr>
            <a:lstStyle/>
            <a:p>
              <a:endParaRPr lang="en-US"/>
            </a:p>
          </p:txBody>
        </p:sp>
        <p:sp>
          <p:nvSpPr>
            <p:cNvPr id="344147" name="Line 83"/>
            <p:cNvSpPr>
              <a:spLocks noChangeShapeType="1"/>
            </p:cNvSpPr>
            <p:nvPr/>
          </p:nvSpPr>
          <p:spPr bwMode="auto">
            <a:xfrm>
              <a:off x="4381" y="3470"/>
              <a:ext cx="302" cy="0"/>
            </a:xfrm>
            <a:prstGeom prst="line">
              <a:avLst/>
            </a:prstGeom>
            <a:noFill/>
            <a:ln w="19050">
              <a:solidFill>
                <a:srgbClr val="C0C0C0"/>
              </a:solidFill>
              <a:round/>
              <a:headEnd type="none" w="sm" len="sm"/>
              <a:tailEnd type="none" w="lg" len="lg"/>
            </a:ln>
            <a:effectLst/>
          </p:spPr>
          <p:txBody>
            <a:bodyPr lIns="0" tIns="0" rIns="0" bIns="0" anchor="ctr">
              <a:spAutoFit/>
            </a:bodyPr>
            <a:lstStyle/>
            <a:p>
              <a:endParaRPr lang="en-US"/>
            </a:p>
          </p:txBody>
        </p:sp>
        <p:sp>
          <p:nvSpPr>
            <p:cNvPr id="344148" name="Line 84"/>
            <p:cNvSpPr>
              <a:spLocks noChangeShapeType="1"/>
            </p:cNvSpPr>
            <p:nvPr/>
          </p:nvSpPr>
          <p:spPr bwMode="auto">
            <a:xfrm>
              <a:off x="4579" y="3394"/>
              <a:ext cx="0" cy="165"/>
            </a:xfrm>
            <a:prstGeom prst="line">
              <a:avLst/>
            </a:prstGeom>
            <a:noFill/>
            <a:ln w="19050">
              <a:solidFill>
                <a:srgbClr val="C0C0C0"/>
              </a:solidFill>
              <a:round/>
            </a:ln>
            <a:effectLst/>
          </p:spPr>
          <p:txBody>
            <a:bodyPr wrap="none" anchor="ctr"/>
            <a:lstStyle/>
            <a:p>
              <a:endParaRPr lang="en-US"/>
            </a:p>
          </p:txBody>
        </p:sp>
        <p:sp>
          <p:nvSpPr>
            <p:cNvPr id="344149" name="Line 85"/>
            <p:cNvSpPr>
              <a:spLocks noChangeShapeType="1"/>
            </p:cNvSpPr>
            <p:nvPr/>
          </p:nvSpPr>
          <p:spPr bwMode="auto">
            <a:xfrm>
              <a:off x="4472" y="3390"/>
              <a:ext cx="0" cy="173"/>
            </a:xfrm>
            <a:prstGeom prst="line">
              <a:avLst/>
            </a:prstGeom>
            <a:noFill/>
            <a:ln w="19050">
              <a:solidFill>
                <a:srgbClr val="C0C0C0"/>
              </a:solidFill>
              <a:round/>
            </a:ln>
            <a:effectLst/>
          </p:spPr>
          <p:txBody>
            <a:bodyPr wrap="none" anchor="ctr"/>
            <a:lstStyle/>
            <a:p>
              <a:endParaRPr lang="en-US"/>
            </a:p>
          </p:txBody>
        </p:sp>
      </p:grpSp>
      <p:grpSp>
        <p:nvGrpSpPr>
          <p:cNvPr id="17" name="Group 86"/>
          <p:cNvGrpSpPr/>
          <p:nvPr/>
        </p:nvGrpSpPr>
        <p:grpSpPr bwMode="auto">
          <a:xfrm>
            <a:off x="7391400" y="3200400"/>
            <a:ext cx="1403350" cy="1860550"/>
            <a:chOff x="4071" y="1776"/>
            <a:chExt cx="884" cy="1172"/>
          </a:xfrm>
        </p:grpSpPr>
        <p:grpSp>
          <p:nvGrpSpPr>
            <p:cNvPr id="18" name="Group 87"/>
            <p:cNvGrpSpPr/>
            <p:nvPr/>
          </p:nvGrpSpPr>
          <p:grpSpPr bwMode="auto">
            <a:xfrm>
              <a:off x="4297" y="1776"/>
              <a:ext cx="432" cy="720"/>
              <a:chOff x="1249" y="2496"/>
              <a:chExt cx="432" cy="720"/>
            </a:xfrm>
          </p:grpSpPr>
          <p:sp>
            <p:nvSpPr>
              <p:cNvPr id="344152" name="Rectangle 88"/>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53" name="Line 89"/>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4" name="Line 90"/>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5" name="Line 91"/>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6" name="Line 92"/>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7" name="Line 93"/>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8" name="Line 94"/>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9" name="Line 95"/>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0" name="Line 96"/>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1" name="Line 97"/>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2" name="Line 98"/>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3" name="Line 99"/>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4" name="Line 100"/>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5" name="Line 101"/>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6" name="Line 102"/>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7" name="Line 103"/>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8" name="Line 104"/>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69" name="Line 105"/>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70" name="Text Box 106"/>
            <p:cNvSpPr txBox="1">
              <a:spLocks noChangeArrowheads="1"/>
            </p:cNvSpPr>
            <p:nvPr/>
          </p:nvSpPr>
          <p:spPr bwMode="auto">
            <a:xfrm>
              <a:off x="4071" y="2544"/>
              <a:ext cx="884" cy="404"/>
            </a:xfrm>
            <a:prstGeom prst="rect">
              <a:avLst/>
            </a:prstGeom>
            <a:noFill/>
            <a:ln w="28575">
              <a:noFill/>
              <a:miter lim="800000"/>
              <a:headEnd type="none" w="sm" len="sm"/>
              <a:tailEnd type="none" w="lg" len="lg"/>
            </a:ln>
            <a:effectLst/>
          </p:spPr>
          <p:txBody>
            <a:bodyPr wrap="none">
              <a:spAutoFit/>
            </a:bodyPr>
            <a:lstStyle/>
            <a:p>
              <a:r>
                <a:rPr lang="en-US" altLang="zh-CN" sz="1800">
                  <a:ea typeface="宋体" panose="02010600030101010101" pitchFamily="2" charset="-122"/>
                </a:rPr>
                <a:t>Architecture</a:t>
              </a:r>
              <a:endParaRPr lang="en-US" altLang="zh-CN" sz="1800">
                <a:ea typeface="宋体" panose="02010600030101010101" pitchFamily="2" charset="-122"/>
              </a:endParaRPr>
            </a:p>
            <a:p>
              <a:r>
                <a:rPr lang="en-US" altLang="zh-CN" sz="1800">
                  <a:ea typeface="宋体" panose="02010600030101010101" pitchFamily="2" charset="-122"/>
                </a:rPr>
                <a:t>Document</a:t>
              </a:r>
              <a:endParaRPr lang="en-US" altLang="zh-CN" sz="1800">
                <a:ea typeface="宋体" panose="02010600030101010101" pitchFamily="2" charset="-122"/>
              </a:endParaRPr>
            </a:p>
          </p:txBody>
        </p:sp>
      </p:grpSp>
      <p:grpSp>
        <p:nvGrpSpPr>
          <p:cNvPr id="19" name="Group 107"/>
          <p:cNvGrpSpPr/>
          <p:nvPr/>
        </p:nvGrpSpPr>
        <p:grpSpPr bwMode="auto">
          <a:xfrm>
            <a:off x="3429000" y="2286000"/>
            <a:ext cx="2362200" cy="1524000"/>
            <a:chOff x="2256" y="1440"/>
            <a:chExt cx="1488" cy="960"/>
          </a:xfrm>
        </p:grpSpPr>
        <p:sp>
          <p:nvSpPr>
            <p:cNvPr id="344172" name="Rectangle 108"/>
            <p:cNvSpPr>
              <a:spLocks noChangeArrowheads="1"/>
            </p:cNvSpPr>
            <p:nvPr/>
          </p:nvSpPr>
          <p:spPr bwMode="auto">
            <a:xfrm>
              <a:off x="2256" y="1440"/>
              <a:ext cx="1488" cy="960"/>
            </a:xfrm>
            <a:prstGeom prst="rect">
              <a:avLst/>
            </a:prstGeom>
            <a:noFill/>
            <a:ln w="12700">
              <a:solidFill>
                <a:schemeClr val="tx1"/>
              </a:solidFill>
              <a:miter lim="800000"/>
              <a:headEnd type="none" w="sm" len="sm"/>
              <a:tailEnd type="none" w="lg" len="lg"/>
            </a:ln>
            <a:effectLst/>
          </p:spPr>
          <p:txBody>
            <a:bodyPr wrap="none" anchor="ctr"/>
            <a:lstStyle/>
            <a:p>
              <a:endParaRPr lang="en-US"/>
            </a:p>
          </p:txBody>
        </p:sp>
        <p:sp>
          <p:nvSpPr>
            <p:cNvPr id="344173" name="Text Box 109"/>
            <p:cNvSpPr txBox="1">
              <a:spLocks noChangeArrowheads="1"/>
            </p:cNvSpPr>
            <p:nvPr/>
          </p:nvSpPr>
          <p:spPr bwMode="auto">
            <a:xfrm>
              <a:off x="2400" y="1661"/>
              <a:ext cx="1200" cy="518"/>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400" i="1">
                  <a:solidFill>
                    <a:srgbClr val="00CCFF"/>
                  </a:solidFill>
                  <a:ea typeface="宋体" panose="02010600030101010101" pitchFamily="2" charset="-122"/>
                </a:rPr>
                <a:t>Analysis and Design</a:t>
              </a:r>
              <a:endParaRPr lang="en-US" altLang="zh-CN" sz="2400" i="1">
                <a:solidFill>
                  <a:srgbClr val="00CCFF"/>
                </a:solidFill>
                <a:ea typeface="宋体" panose="02010600030101010101" pitchFamily="2" charset="-122"/>
              </a:endParaRPr>
            </a:p>
          </p:txBody>
        </p:sp>
      </p:grpSp>
      <p:sp>
        <p:nvSpPr>
          <p:cNvPr id="344196" name="AutoShape 132"/>
          <p:cNvSpPr>
            <a:spLocks noChangeArrowheads="1"/>
          </p:cNvSpPr>
          <p:nvPr/>
        </p:nvSpPr>
        <p:spPr bwMode="auto">
          <a:xfrm>
            <a:off x="2590800" y="2819400"/>
            <a:ext cx="685800" cy="495300"/>
          </a:xfrm>
          <a:prstGeom prst="rightArrow">
            <a:avLst>
              <a:gd name="adj1" fmla="val 50000"/>
              <a:gd name="adj2" fmla="val 34615"/>
            </a:avLst>
          </a:prstGeom>
          <a:solidFill>
            <a:schemeClr val="hlink"/>
          </a:solidFill>
          <a:ln w="12700">
            <a:noFill/>
            <a:miter lim="800000"/>
            <a:headEnd type="none" w="sm" len="sm"/>
            <a:tailEnd type="none" w="lg" len="lg"/>
          </a:ln>
          <a:effectLst/>
        </p:spPr>
        <p:txBody>
          <a:bodyPr wrap="none" anchor="ctr"/>
          <a:lstStyle/>
          <a:p>
            <a:endParaRPr lang="en-US"/>
          </a:p>
        </p:txBody>
      </p:sp>
      <p:sp>
        <p:nvSpPr>
          <p:cNvPr id="344197" name="AutoShape 133"/>
          <p:cNvSpPr>
            <a:spLocks noChangeArrowheads="1"/>
          </p:cNvSpPr>
          <p:nvPr/>
        </p:nvSpPr>
        <p:spPr bwMode="auto">
          <a:xfrm>
            <a:off x="6019800" y="2819400"/>
            <a:ext cx="762000" cy="495300"/>
          </a:xfrm>
          <a:prstGeom prst="rightArrow">
            <a:avLst>
              <a:gd name="adj1" fmla="val 50000"/>
              <a:gd name="adj2" fmla="val 38462"/>
            </a:avLst>
          </a:prstGeom>
          <a:solidFill>
            <a:schemeClr val="hlink"/>
          </a:solidFill>
          <a:ln w="12700">
            <a:noFill/>
            <a:miter lim="800000"/>
            <a:headEnd type="none" w="sm" len="sm"/>
            <a:tailEnd type="none" w="lg" len="lg"/>
          </a:ln>
          <a:effectLst/>
        </p:spPr>
        <p:txBody>
          <a:bodyPr wrap="none" anchor="ctr"/>
          <a:lstStyle/>
          <a:p>
            <a:endParaRPr lang="en-US"/>
          </a:p>
        </p:txBody>
      </p:sp>
      <p:sp>
        <p:nvSpPr>
          <p:cNvPr id="344198" name="Rectangle 134"/>
          <p:cNvSpPr>
            <a:spLocks noGrp="1" noChangeArrowheads="1"/>
          </p:cNvSpPr>
          <p:nvPr>
            <p:ph type="title"/>
          </p:nvPr>
        </p:nvSpPr>
        <p:spPr/>
        <p:txBody>
          <a:bodyPr/>
          <a:lstStyle/>
          <a:p>
            <a:r>
              <a:rPr lang="en-US" altLang="zh-CN" dirty="0">
                <a:ea typeface="宋体" panose="02010600030101010101" pitchFamily="2" charset="-122"/>
              </a:rPr>
              <a:t>Analysis and Design Overview</a:t>
            </a:r>
            <a:endParaRPr lang="en-US" altLang="zh-CN" dirty="0">
              <a:ea typeface="宋体" panose="02010600030101010101" pitchFamily="2" charset="-122"/>
            </a:endParaRPr>
          </a:p>
        </p:txBody>
      </p:sp>
      <p:grpSp>
        <p:nvGrpSpPr>
          <p:cNvPr id="20" name="Group 135"/>
          <p:cNvGrpSpPr/>
          <p:nvPr/>
        </p:nvGrpSpPr>
        <p:grpSpPr bwMode="auto">
          <a:xfrm>
            <a:off x="546100" y="3657600"/>
            <a:ext cx="1085850" cy="1585913"/>
            <a:chOff x="4171" y="1776"/>
            <a:chExt cx="684" cy="999"/>
          </a:xfrm>
        </p:grpSpPr>
        <p:grpSp>
          <p:nvGrpSpPr>
            <p:cNvPr id="21" name="Group 136"/>
            <p:cNvGrpSpPr/>
            <p:nvPr/>
          </p:nvGrpSpPr>
          <p:grpSpPr bwMode="auto">
            <a:xfrm>
              <a:off x="4297" y="1776"/>
              <a:ext cx="432" cy="720"/>
              <a:chOff x="1249" y="2496"/>
              <a:chExt cx="432" cy="720"/>
            </a:xfrm>
          </p:grpSpPr>
          <p:sp>
            <p:nvSpPr>
              <p:cNvPr id="344201" name="Rectangle 13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202" name="Line 13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3" name="Line 13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4" name="Line 14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5" name="Line 14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6" name="Line 14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7" name="Line 14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8" name="Line 14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9" name="Line 14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0" name="Line 14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1" name="Line 14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2" name="Line 14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3" name="Line 14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4" name="Line 15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5" name="Line 15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6" name="Line 15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7" name="Line 15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8" name="Line 15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19" name="Text Box 155"/>
            <p:cNvSpPr txBox="1">
              <a:spLocks noChangeArrowheads="1"/>
            </p:cNvSpPr>
            <p:nvPr/>
          </p:nvSpPr>
          <p:spPr bwMode="auto">
            <a:xfrm>
              <a:off x="4171" y="2544"/>
              <a:ext cx="684" cy="231"/>
            </a:xfrm>
            <a:prstGeom prst="rect">
              <a:avLst/>
            </a:prstGeom>
            <a:noFill/>
            <a:ln w="28575">
              <a:noFill/>
              <a:miter lim="800000"/>
              <a:headEnd type="none" w="sm" len="sm"/>
              <a:tailEnd type="none" w="lg" len="lg"/>
            </a:ln>
            <a:effectLst/>
          </p:spPr>
          <p:txBody>
            <a:bodyPr wrap="none">
              <a:spAutoFit/>
            </a:bodyPr>
            <a:lstStyle/>
            <a:p>
              <a:r>
                <a:rPr lang="en-US" altLang="zh-CN" sz="1800">
                  <a:ea typeface="宋体" panose="02010600030101010101" pitchFamily="2" charset="-122"/>
                </a:rPr>
                <a:t>Glossary</a:t>
              </a:r>
              <a:endParaRPr lang="en-US" altLang="zh-CN" sz="18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a:xfrm>
            <a:off x="323528" y="1484784"/>
            <a:ext cx="8543306" cy="5043487"/>
          </a:xfrm>
        </p:spPr>
        <p:txBody>
          <a:bodyPr>
            <a:normAutofit fontScale="70000"/>
          </a:bodyPr>
          <a:lstStyle/>
          <a:p>
            <a:r>
              <a:rPr lang="en-US" altLang="zh-CN" sz="2800" dirty="0">
                <a:ea typeface="宋体" panose="02010600030101010101" pitchFamily="2" charset="-122"/>
              </a:rPr>
              <a:t>Design model is an abstraction of source code and serves as the blue print for Construction.</a:t>
            </a:r>
            <a:endParaRPr lang="en-US" altLang="zh-CN" sz="2800" dirty="0">
              <a:ea typeface="宋体" panose="02010600030101010101" pitchFamily="2" charset="-122"/>
            </a:endParaRPr>
          </a:p>
          <a:p>
            <a:pPr lvl="1"/>
            <a:r>
              <a:rPr lang="en-US" altLang="zh-CN" sz="2400" dirty="0">
                <a:ea typeface="宋体" panose="02010600030101010101" pitchFamily="2" charset="-122"/>
              </a:rPr>
              <a:t>Design Model consists of </a:t>
            </a:r>
            <a:r>
              <a:rPr lang="en-US" altLang="zh-CN" sz="2400" u="sng" dirty="0">
                <a:ea typeface="宋体" panose="02010600030101010101" pitchFamily="2" charset="-122"/>
              </a:rPr>
              <a:t>Design Classes </a:t>
            </a:r>
            <a:r>
              <a:rPr lang="en-US" altLang="zh-CN" sz="2400" dirty="0">
                <a:ea typeface="宋体" panose="02010600030101010101" pitchFamily="2" charset="-122"/>
              </a:rPr>
              <a:t>structured into </a:t>
            </a:r>
            <a:r>
              <a:rPr lang="en-US" altLang="zh-CN" sz="2400" u="sng" dirty="0">
                <a:ea typeface="宋体" panose="02010600030101010101" pitchFamily="2" charset="-122"/>
              </a:rPr>
              <a:t>Design packages</a:t>
            </a:r>
            <a:endParaRPr lang="en-US" altLang="zh-CN" sz="2400" u="sng" dirty="0">
              <a:ea typeface="宋体" panose="02010600030101010101" pitchFamily="2" charset="-122"/>
            </a:endParaRPr>
          </a:p>
          <a:p>
            <a:pPr lvl="1"/>
            <a:r>
              <a:rPr lang="en-US" altLang="zh-CN" sz="2400" dirty="0">
                <a:ea typeface="宋体" panose="02010600030101010101" pitchFamily="2" charset="-122"/>
              </a:rPr>
              <a:t>Design Model also contains descriptions as to how objects of these design classes interact to perform Use Cases (</a:t>
            </a:r>
            <a:r>
              <a:rPr lang="en-US" altLang="zh-CN" sz="2400" u="sng" dirty="0">
                <a:ea typeface="宋体" panose="02010600030101010101" pitchFamily="2" charset="-122"/>
              </a:rPr>
              <a:t>Use Case Realizations</a:t>
            </a:r>
            <a:r>
              <a:rPr lang="en-US" altLang="zh-CN" sz="2400" dirty="0">
                <a:ea typeface="宋体" panose="02010600030101010101" pitchFamily="2" charset="-122"/>
              </a:rPr>
              <a:t>)</a:t>
            </a:r>
            <a:endParaRPr lang="en-US" altLang="zh-CN" sz="2400" dirty="0">
              <a:ea typeface="宋体" panose="02010600030101010101" pitchFamily="2" charset="-122"/>
            </a:endParaRPr>
          </a:p>
          <a:p>
            <a:pPr lvl="2"/>
            <a:r>
              <a:rPr lang="en-US" altLang="zh-CN" sz="2400" dirty="0">
                <a:ea typeface="宋体" panose="02010600030101010101" pitchFamily="2" charset="-122"/>
              </a:rPr>
              <a:t>Class diagrams </a:t>
            </a:r>
            <a:endParaRPr lang="en-US" altLang="zh-CN" sz="2400" dirty="0" smtClean="0">
              <a:ea typeface="宋体" panose="02010600030101010101" pitchFamily="2" charset="-122"/>
            </a:endParaRPr>
          </a:p>
          <a:p>
            <a:pPr lvl="2"/>
            <a:r>
              <a:rPr lang="en-US" altLang="zh-CN" sz="2400" dirty="0" smtClean="0">
                <a:ea typeface="宋体" panose="02010600030101010101" pitchFamily="2" charset="-122"/>
              </a:rPr>
              <a:t>Interaction Diagrams</a:t>
            </a:r>
            <a:endParaRPr lang="en-US" altLang="zh-CN" sz="2400" dirty="0" smtClean="0">
              <a:ea typeface="宋体" panose="02010600030101010101" pitchFamily="2" charset="-122"/>
            </a:endParaRPr>
          </a:p>
          <a:p>
            <a:pPr lvl="2"/>
            <a:r>
              <a:rPr lang="en-US" altLang="zh-CN" sz="2400" dirty="0" smtClean="0">
                <a:ea typeface="宋体" panose="02010600030101010101" pitchFamily="2" charset="-122"/>
              </a:rPr>
              <a:t>设计模型是源代码的抽象，是构造的蓝图。</a:t>
            </a:r>
            <a:endParaRPr lang="en-US" altLang="zh-CN" sz="2400" dirty="0" smtClean="0">
              <a:ea typeface="宋体" panose="02010600030101010101" pitchFamily="2" charset="-122"/>
            </a:endParaRPr>
          </a:p>
          <a:p>
            <a:pPr lvl="2"/>
            <a:r>
              <a:rPr lang="en-US" altLang="zh-CN" sz="2400" dirty="0">
                <a:ea typeface="宋体" panose="02010600030101010101" pitchFamily="2" charset="-122"/>
              </a:rPr>
              <a:t>设计模型由设计类结构化到设计包中</a:t>
            </a:r>
            <a:endParaRPr lang="en-US" altLang="zh-CN" sz="2400" dirty="0">
              <a:ea typeface="宋体" panose="02010600030101010101" pitchFamily="2" charset="-122"/>
            </a:endParaRPr>
          </a:p>
          <a:p>
            <a:pPr lvl="2"/>
            <a:r>
              <a:rPr lang="en-US" altLang="zh-CN" sz="2400" dirty="0">
                <a:ea typeface="宋体" panose="02010600030101010101" pitchFamily="2" charset="-122"/>
              </a:rPr>
              <a:t>设计模型还包含这些设计类的对象如何交互来执行用例（用例实现）的说明。</a:t>
            </a:r>
            <a:endParaRPr lang="en-US" altLang="zh-CN" sz="2400" dirty="0">
              <a:ea typeface="宋体" panose="02010600030101010101" pitchFamily="2" charset="-122"/>
            </a:endParaRPr>
          </a:p>
          <a:p>
            <a:pPr lvl="2"/>
            <a:r>
              <a:rPr lang="en-US" altLang="zh-CN" sz="2400" dirty="0">
                <a:ea typeface="宋体" panose="02010600030101010101" pitchFamily="2" charset="-122"/>
              </a:rPr>
              <a:t>类图</a:t>
            </a:r>
            <a:endParaRPr lang="en-US" altLang="zh-CN" sz="2400" dirty="0">
              <a:ea typeface="宋体" panose="02010600030101010101" pitchFamily="2" charset="-122"/>
            </a:endParaRPr>
          </a:p>
          <a:p>
            <a:pPr lvl="2"/>
            <a:endParaRPr lang="en-US" altLang="zh-CN" sz="2400" dirty="0">
              <a:ea typeface="宋体" panose="02010600030101010101" pitchFamily="2" charset="-122"/>
            </a:endParaRPr>
          </a:p>
          <a:p>
            <a:pPr lvl="2"/>
            <a:endParaRPr lang="en-US" altLang="zh-CN" sz="2400" dirty="0">
              <a:ea typeface="宋体" panose="02010600030101010101" pitchFamily="2" charset="-122"/>
            </a:endParaRPr>
          </a:p>
          <a:p>
            <a:pPr lvl="2"/>
            <a:r>
              <a:rPr lang="en-US" altLang="zh-CN" sz="2400" dirty="0">
                <a:ea typeface="宋体" panose="02010600030101010101" pitchFamily="2" charset="-122"/>
              </a:rPr>
              <a:t>交互作用图</a:t>
            </a:r>
            <a:endParaRPr lang="en-US" altLang="zh-CN" sz="2400" dirty="0">
              <a:ea typeface="宋体" panose="02010600030101010101" pitchFamily="2" charset="-122"/>
            </a:endParaRPr>
          </a:p>
        </p:txBody>
      </p:sp>
      <p:sp>
        <p:nvSpPr>
          <p:cNvPr id="6" name="Rectangle 2"/>
          <p:cNvSpPr>
            <a:spLocks noGrp="1" noChangeArrowheads="1"/>
          </p:cNvSpPr>
          <p:nvPr>
            <p:ph type="title"/>
          </p:nvPr>
        </p:nvSpPr>
        <p:spPr>
          <a:xfrm>
            <a:off x="457200" y="274638"/>
            <a:ext cx="8229600" cy="1143000"/>
          </a:xfrm>
        </p:spPr>
        <p:txBody>
          <a:bodyPr>
            <a:noAutofit/>
          </a:bodyPr>
          <a:lstStyle/>
          <a:p>
            <a:r>
              <a:rPr lang="en-US" altLang="zh-CN" sz="3600" dirty="0">
                <a:ea typeface="宋体" panose="02010600030101010101" pitchFamily="2" charset="-122"/>
              </a:rPr>
              <a:t>Analysis and Design Overview (continued)</a:t>
            </a:r>
            <a:endParaRPr lang="en-US" altLang="zh-CN" sz="3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noAutofit/>
          </a:bodyPr>
          <a:lstStyle/>
          <a:p>
            <a:r>
              <a:rPr lang="en-US" altLang="zh-CN" sz="3600" dirty="0">
                <a:ea typeface="宋体" panose="02010600030101010101" pitchFamily="2" charset="-122"/>
              </a:rPr>
              <a:t>Analysis and Design Overview (continued)</a:t>
            </a:r>
            <a:endParaRPr lang="en-US" altLang="zh-CN" sz="3600" dirty="0">
              <a:ea typeface="宋体" panose="02010600030101010101" pitchFamily="2" charset="-122"/>
            </a:endParaRPr>
          </a:p>
        </p:txBody>
      </p:sp>
      <p:sp>
        <p:nvSpPr>
          <p:cNvPr id="337923" name="Rectangle 3"/>
          <p:cNvSpPr>
            <a:spLocks noGrp="1" noChangeArrowheads="1"/>
          </p:cNvSpPr>
          <p:nvPr>
            <p:ph type="body" idx="1"/>
          </p:nvPr>
        </p:nvSpPr>
        <p:spPr>
          <a:xfrm>
            <a:off x="395536" y="1439937"/>
            <a:ext cx="8489950" cy="4869383"/>
          </a:xfrm>
        </p:spPr>
        <p:txBody>
          <a:bodyPr/>
          <a:lstStyle/>
          <a:p>
            <a:r>
              <a:rPr lang="en-US" altLang="zh-CN" dirty="0">
                <a:ea typeface="宋体" panose="02010600030101010101" pitchFamily="2" charset="-122"/>
              </a:rPr>
              <a:t>Design activities are centered around the notion of an architecture.</a:t>
            </a:r>
            <a:endParaRPr lang="en-US" altLang="zh-CN" dirty="0">
              <a:ea typeface="宋体" panose="02010600030101010101" pitchFamily="2" charset="-122"/>
            </a:endParaRPr>
          </a:p>
          <a:p>
            <a:pPr lvl="1"/>
            <a:r>
              <a:rPr lang="en-US" altLang="zh-CN" dirty="0">
                <a:ea typeface="宋体" panose="02010600030101010101" pitchFamily="2" charset="-122"/>
              </a:rPr>
              <a:t>Production and validation of this architecture is the main focus of early design iterations.</a:t>
            </a:r>
            <a:endParaRPr lang="en-US" altLang="zh-CN" dirty="0">
              <a:ea typeface="宋体" panose="02010600030101010101" pitchFamily="2" charset="-122"/>
            </a:endParaRPr>
          </a:p>
          <a:p>
            <a:r>
              <a:rPr lang="en-US" altLang="zh-CN" dirty="0" smtClean="0">
                <a:ea typeface="宋体" panose="02010600030101010101" pitchFamily="2" charset="-122"/>
              </a:rPr>
              <a:t>Architecture </a:t>
            </a:r>
            <a:r>
              <a:rPr lang="en-US" altLang="zh-CN" dirty="0">
                <a:ea typeface="宋体" panose="02010600030101010101" pitchFamily="2" charset="-122"/>
              </a:rPr>
              <a:t>is represented by a number of architectural views that capture the major structural design decisions.</a:t>
            </a:r>
            <a:endParaRPr lang="en-US" altLang="zh-CN" dirty="0">
              <a:ea typeface="宋体" panose="02010600030101010101" pitchFamily="2" charset="-122"/>
            </a:endParaRPr>
          </a:p>
          <a:p>
            <a:r>
              <a:rPr lang="en-US" altLang="zh-CN" dirty="0">
                <a:ea typeface="宋体" panose="02010600030101010101" pitchFamily="2" charset="-122"/>
              </a:rPr>
              <a:t>Architectural views are the abstractions or simplifications of the entire design, in which important characteristics are made more visible by leaving details aside.</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zh-CN">
                <a:ea typeface="宋体" panose="02010600030101010101" pitchFamily="2" charset="-122"/>
              </a:rPr>
              <a:t>Analysis Versus Design</a:t>
            </a:r>
            <a:endParaRPr lang="en-US" altLang="zh-CN">
              <a:ea typeface="宋体" panose="02010600030101010101" pitchFamily="2" charset="-122"/>
            </a:endParaRPr>
          </a:p>
        </p:txBody>
      </p:sp>
      <p:graphicFrame>
        <p:nvGraphicFramePr>
          <p:cNvPr id="348185" name="Group 25"/>
          <p:cNvGraphicFramePr>
            <a:graphicFrameLocks noGrp="1"/>
          </p:cNvGraphicFramePr>
          <p:nvPr/>
        </p:nvGraphicFramePr>
        <p:xfrm>
          <a:off x="428596" y="1643050"/>
          <a:ext cx="8186766" cy="4786346"/>
        </p:xfrm>
        <a:graphic>
          <a:graphicData uri="http://schemas.openxmlformats.org/drawingml/2006/table">
            <a:tbl>
              <a:tblPr/>
              <a:tblGrid>
                <a:gridCol w="4071966"/>
                <a:gridCol w="4114800"/>
              </a:tblGrid>
              <a:tr h="532882">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2800" b="0" i="0" u="none" strike="noStrike" cap="none" normalizeH="0" baseline="0" dirty="0" smtClean="0">
                          <a:ln>
                            <a:noFill/>
                          </a:ln>
                          <a:solidFill>
                            <a:srgbClr val="FFFF99"/>
                          </a:solidFill>
                          <a:effectLst/>
                          <a:latin typeface="Arial" panose="020B0604020202020204" pitchFamily="34" charset="0"/>
                          <a:ea typeface="宋体" panose="02010600030101010101" pitchFamily="2" charset="-122"/>
                        </a:rPr>
                        <a:t>Analysis</a:t>
                      </a:r>
                      <a:endParaRPr kumimoji="0" lang="en-US" altLang="zh-CN" sz="2800" b="0" i="0" u="none" strike="noStrike" cap="none" normalizeH="0" baseline="0" dirty="0" smtClean="0">
                        <a:ln>
                          <a:noFill/>
                        </a:ln>
                        <a:solidFill>
                          <a:srgbClr val="FFFF99"/>
                        </a:solidFill>
                        <a:effectLst/>
                        <a:latin typeface="Arial" panose="020B0604020202020204" pitchFamily="34" charset="0"/>
                        <a:ea typeface="宋体" panose="02010600030101010101" pitchFamily="2" charset="-122"/>
                      </a:endParaRPr>
                    </a:p>
                  </a:txBody>
                  <a:tcPr marL="109728" marR="109728" marT="54864" marB="5486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2800" b="0" i="0" u="none" strike="noStrike" cap="none" normalizeH="0" baseline="0" smtClean="0">
                          <a:ln>
                            <a:noFill/>
                          </a:ln>
                          <a:solidFill>
                            <a:srgbClr val="FFFF99"/>
                          </a:solidFill>
                          <a:effectLst/>
                          <a:latin typeface="Arial" panose="020B0604020202020204" pitchFamily="34" charset="0"/>
                          <a:ea typeface="宋体" panose="02010600030101010101" pitchFamily="2" charset="-122"/>
                        </a:rPr>
                        <a:t>Design</a:t>
                      </a:r>
                      <a:endParaRPr kumimoji="0" lang="en-US" altLang="zh-CN" sz="2800" b="0" i="0" u="none" strike="noStrike" cap="none" normalizeH="0" baseline="0" smtClean="0">
                        <a:ln>
                          <a:noFill/>
                        </a:ln>
                        <a:solidFill>
                          <a:srgbClr val="FFFF99"/>
                        </a:solidFill>
                        <a:effectLst/>
                        <a:latin typeface="Arial" panose="020B0604020202020204" pitchFamily="34" charset="0"/>
                        <a:ea typeface="宋体" panose="02010600030101010101" pitchFamily="2" charset="-122"/>
                      </a:endParaRPr>
                    </a:p>
                  </a:txBody>
                  <a:tcPr marL="109728" marR="109728" marT="54864" marB="5486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3464">
                <a:tc>
                  <a:txBody>
                    <a:bodyPr/>
                    <a:lstStyle/>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Focus on understanding the problem</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Idealized design</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Behavior</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System structure</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Functional requirements</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A small model</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Focus on understanding the solution </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Operations and attributes</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Performance</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Close to real code </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Object lifecycles</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Nonfunctional requirements</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A large model</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457200" y="125760"/>
            <a:ext cx="8229600" cy="1143000"/>
          </a:xfrm>
        </p:spPr>
        <p:txBody>
          <a:bodyPr/>
          <a:lstStyle/>
          <a:p>
            <a:r>
              <a:rPr lang="en-US" altLang="zh-CN" dirty="0">
                <a:ea typeface="宋体" panose="02010600030101010101" pitchFamily="2" charset="-122"/>
              </a:rPr>
              <a:t>Goal of Analysis</a:t>
            </a:r>
            <a:endParaRPr lang="en-US" altLang="zh-CN" dirty="0">
              <a:ea typeface="宋体" panose="02010600030101010101" pitchFamily="2" charset="-122"/>
            </a:endParaRPr>
          </a:p>
        </p:txBody>
      </p:sp>
      <p:sp>
        <p:nvSpPr>
          <p:cNvPr id="339971" name="Rectangle 3"/>
          <p:cNvSpPr>
            <a:spLocks noGrp="1" noChangeArrowheads="1"/>
          </p:cNvSpPr>
          <p:nvPr>
            <p:ph type="body" idx="1"/>
          </p:nvPr>
        </p:nvSpPr>
        <p:spPr>
          <a:xfrm>
            <a:off x="323528" y="1082981"/>
            <a:ext cx="8496944" cy="5805488"/>
          </a:xfrm>
        </p:spPr>
        <p:txBody>
          <a:bodyPr>
            <a:normAutofit/>
          </a:bodyPr>
          <a:lstStyle/>
          <a:p>
            <a:r>
              <a:rPr lang="en-US" altLang="zh-CN" sz="2800" dirty="0">
                <a:ea typeface="宋体" panose="02010600030101010101" pitchFamily="2" charset="-122"/>
              </a:rPr>
              <a:t>Understand the problem;  try to build a </a:t>
            </a:r>
            <a:r>
              <a:rPr lang="en-US" altLang="zh-CN" sz="2800" b="1" u="sng" dirty="0">
                <a:ea typeface="宋体" panose="02010600030101010101" pitchFamily="2" charset="-122"/>
              </a:rPr>
              <a:t>visual </a:t>
            </a:r>
            <a:r>
              <a:rPr lang="en-US" altLang="zh-CN" sz="2800" b="1" u="sng" dirty="0" smtClean="0">
                <a:ea typeface="宋体" panose="02010600030101010101" pitchFamily="2" charset="-122"/>
              </a:rPr>
              <a:t>model</a:t>
            </a:r>
            <a:r>
              <a:rPr lang="en-US" altLang="zh-CN" sz="2800" dirty="0" smtClean="0">
                <a:ea typeface="宋体" panose="02010600030101010101" pitchFamily="2" charset="-122"/>
              </a:rPr>
              <a:t> </a:t>
            </a:r>
            <a:r>
              <a:rPr lang="en-US" altLang="zh-CN" sz="2800" b="1" u="sng" dirty="0" smtClean="0">
                <a:ea typeface="宋体" panose="02010600030101010101" pitchFamily="2" charset="-122"/>
              </a:rPr>
              <a:t>independent</a:t>
            </a:r>
            <a:r>
              <a:rPr lang="en-US" altLang="zh-CN" sz="2800" u="sng" dirty="0" smtClean="0">
                <a:ea typeface="宋体" panose="02010600030101010101" pitchFamily="2" charset="-122"/>
              </a:rPr>
              <a:t> </a:t>
            </a:r>
            <a:r>
              <a:rPr lang="en-US" altLang="zh-CN" sz="2800" u="sng" dirty="0">
                <a:ea typeface="宋体" panose="02010600030101010101" pitchFamily="2" charset="-122"/>
              </a:rPr>
              <a:t>of implementation or technology concerns</a:t>
            </a:r>
            <a:r>
              <a:rPr lang="en-US" altLang="zh-CN" sz="2800" dirty="0">
                <a:ea typeface="宋体" panose="02010600030101010101" pitchFamily="2" charset="-122"/>
              </a:rPr>
              <a:t>.</a:t>
            </a:r>
            <a:endParaRPr lang="en-US" altLang="zh-CN" sz="2800" dirty="0">
              <a:ea typeface="宋体" panose="02010600030101010101" pitchFamily="2" charset="-122"/>
            </a:endParaRPr>
          </a:p>
          <a:p>
            <a:r>
              <a:rPr lang="en-US" altLang="zh-CN" sz="2800" dirty="0">
                <a:ea typeface="宋体" panose="02010600030101010101" pitchFamily="2" charset="-122"/>
              </a:rPr>
              <a:t>Focus on translating the functional requirements into software concepts</a:t>
            </a:r>
            <a:endParaRPr lang="en-US" altLang="zh-CN" sz="2800" dirty="0">
              <a:ea typeface="宋体" panose="02010600030101010101" pitchFamily="2" charset="-122"/>
            </a:endParaRPr>
          </a:p>
          <a:p>
            <a:r>
              <a:rPr lang="en-US" altLang="zh-CN" sz="2800" dirty="0" smtClean="0">
                <a:ea typeface="宋体" panose="02010600030101010101" pitchFamily="2" charset="-122"/>
              </a:rPr>
              <a:t>Get </a:t>
            </a:r>
            <a:r>
              <a:rPr lang="en-US" altLang="zh-CN" sz="2800" dirty="0">
                <a:ea typeface="宋体" panose="02010600030101010101" pitchFamily="2" charset="-122"/>
              </a:rPr>
              <a:t>rough cut at objects that from </a:t>
            </a:r>
            <a:r>
              <a:rPr lang="en-US" altLang="zh-CN" sz="2800" dirty="0" smtClean="0">
                <a:ea typeface="宋体" panose="02010600030101010101" pitchFamily="2" charset="-122"/>
              </a:rPr>
              <a:t>the </a:t>
            </a:r>
            <a:r>
              <a:rPr lang="en-US" altLang="zh-CN" sz="2800" dirty="0">
                <a:ea typeface="宋体" panose="02010600030101010101" pitchFamily="2" charset="-122"/>
              </a:rPr>
              <a:t>system but focusing on behavior and therefore encapsulation</a:t>
            </a:r>
            <a:r>
              <a:rPr lang="en-US" altLang="zh-CN" sz="2800" dirty="0" smtClean="0">
                <a:ea typeface="宋体" panose="02010600030101010101" pitchFamily="2" charset="-122"/>
              </a:rPr>
              <a:t>.</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67544" y="27566"/>
            <a:ext cx="8229600" cy="1143000"/>
          </a:xfrm>
        </p:spPr>
        <p:txBody>
          <a:bodyPr/>
          <a:lstStyle/>
          <a:p>
            <a:r>
              <a:rPr lang="en-US" altLang="zh-CN" dirty="0">
                <a:ea typeface="宋体" panose="02010600030101010101" pitchFamily="2" charset="-122"/>
              </a:rPr>
              <a:t>Goal of Design</a:t>
            </a:r>
            <a:endParaRPr lang="en-US" altLang="zh-CN" dirty="0">
              <a:ea typeface="宋体" panose="02010600030101010101" pitchFamily="2" charset="-122"/>
            </a:endParaRPr>
          </a:p>
        </p:txBody>
      </p:sp>
      <p:sp>
        <p:nvSpPr>
          <p:cNvPr id="340995" name="Rectangle 3"/>
          <p:cNvSpPr>
            <a:spLocks noGrp="1" noChangeArrowheads="1"/>
          </p:cNvSpPr>
          <p:nvPr>
            <p:ph type="body" idx="1"/>
          </p:nvPr>
        </p:nvSpPr>
        <p:spPr>
          <a:xfrm>
            <a:off x="361950" y="1052513"/>
            <a:ext cx="8489950" cy="5195887"/>
          </a:xfrm>
        </p:spPr>
        <p:txBody>
          <a:bodyPr/>
          <a:lstStyle/>
          <a:p>
            <a:r>
              <a:rPr lang="en-US" altLang="zh-CN" u="sng" dirty="0">
                <a:ea typeface="宋体" panose="02010600030101010101" pitchFamily="2" charset="-122"/>
              </a:rPr>
              <a:t>Refine</a:t>
            </a:r>
            <a:r>
              <a:rPr lang="en-US" altLang="zh-CN" dirty="0">
                <a:ea typeface="宋体" panose="02010600030101010101" pitchFamily="2" charset="-122"/>
              </a:rPr>
              <a:t> Analysis Model with a goal of creating a Design Model that will facilitate our moving “quickly and seamlessly” into more detailed design and implementation. (</a:t>
            </a:r>
            <a:r>
              <a:rPr lang="en-US" altLang="zh-CN" u="sng" dirty="0">
                <a:ea typeface="宋体" panose="02010600030101010101" pitchFamily="2" charset="-122"/>
              </a:rPr>
              <a:t>Morph</a:t>
            </a:r>
            <a:r>
              <a:rPr lang="en-US" altLang="zh-CN" dirty="0">
                <a:ea typeface="宋体" panose="02010600030101010101" pitchFamily="2" charset="-122"/>
              </a:rPr>
              <a:t> Analysis Classes into Design classes and more!)</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Note that design model elements are abstractions of code / implementation.  </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Constitute the ‘solution space’</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6464</Words>
  <Application>WPS 演示</Application>
  <PresentationFormat>全屏显示(4:3)</PresentationFormat>
  <Paragraphs>283</Paragraphs>
  <Slides>24</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宋体</vt:lpstr>
      <vt:lpstr>Wingdings</vt:lpstr>
      <vt:lpstr>Wingdings 3</vt:lpstr>
      <vt:lpstr>Verdana</vt:lpstr>
      <vt:lpstr>Wingdings 2</vt:lpstr>
      <vt:lpstr>Gungsuh</vt:lpstr>
      <vt:lpstr>Symbol</vt:lpstr>
      <vt:lpstr>ZapfHumnst BT</vt:lpstr>
      <vt:lpstr>Lucida Sans Unicode</vt:lpstr>
      <vt:lpstr>微软雅黑</vt:lpstr>
      <vt:lpstr>黑体</vt:lpstr>
      <vt:lpstr>Arial Narrow</vt:lpstr>
      <vt:lpstr>Gulim</vt:lpstr>
      <vt:lpstr>Arial Unicode MS</vt:lpstr>
      <vt:lpstr>Segoe Print</vt:lpstr>
      <vt:lpstr>聚合</vt:lpstr>
      <vt:lpstr>Object-Oriented Analysis and Design with UML          </vt:lpstr>
      <vt:lpstr>Contents</vt:lpstr>
      <vt:lpstr>Analysis and Design in Context </vt:lpstr>
      <vt:lpstr>Analysis and Design Overview</vt:lpstr>
      <vt:lpstr>Analysis and Design Overview (continued)</vt:lpstr>
      <vt:lpstr>Analysis and Design Overview (continued)</vt:lpstr>
      <vt:lpstr>Analysis Versus Design</vt:lpstr>
      <vt:lpstr>Goal of Analysis</vt:lpstr>
      <vt:lpstr>Goal of Design</vt:lpstr>
      <vt:lpstr>Analysis  Design  Solution</vt:lpstr>
      <vt:lpstr>Analysis and Design Are Not Top-Down or Bottom-Up</vt:lpstr>
      <vt:lpstr>Analysis and Design Workflow</vt:lpstr>
      <vt:lpstr>Analysis and Design Activity Overview </vt:lpstr>
      <vt:lpstr>What Is Architecture?</vt:lpstr>
      <vt:lpstr>Software Architecture: The “4+1 View” Model</vt:lpstr>
      <vt:lpstr>Use Case View</vt:lpstr>
      <vt:lpstr>Logical View</vt:lpstr>
      <vt:lpstr>Process View</vt:lpstr>
      <vt:lpstr>Implementation View </vt:lpstr>
      <vt:lpstr>Deployment View</vt:lpstr>
      <vt:lpstr>PowerPoint 演示文稿</vt:lpstr>
      <vt:lpstr>What Is a Use-Case Realization?</vt:lpstr>
      <vt:lpstr>Use Case Realization</vt:lpstr>
      <vt:lpstr>Use Case Realization (continued)</vt:lpstr>
    </vt:vector>
  </TitlesOfParts>
  <Company>rabbit factory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rachel liu</dc:creator>
  <cp:lastModifiedBy>deii66</cp:lastModifiedBy>
  <cp:revision>145</cp:revision>
  <dcterms:created xsi:type="dcterms:W3CDTF">2003-09-20T07:01:00Z</dcterms:created>
  <dcterms:modified xsi:type="dcterms:W3CDTF">2017-05-12T08:16:36Z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